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6" r:id="rId3"/>
    <p:sldId id="30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309" r:id="rId20"/>
    <p:sldId id="310" r:id="rId21"/>
    <p:sldId id="31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48" charset="0"/>
        <a:ea typeface="Geneva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866"/>
    <a:srgbClr val="B0E5CF"/>
    <a:srgbClr val="B3DAB0"/>
    <a:srgbClr val="3EBD86"/>
    <a:srgbClr val="113480"/>
    <a:srgbClr val="181818"/>
    <a:srgbClr val="F2E7D4"/>
    <a:srgbClr val="F2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8" autoAdjust="0"/>
    <p:restoredTop sz="94581" autoAdjust="0"/>
  </p:normalViewPr>
  <p:slideViewPr>
    <p:cSldViewPr>
      <p:cViewPr varScale="1">
        <p:scale>
          <a:sx n="110" d="100"/>
          <a:sy n="110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2EF3DD-22B6-460A-858D-49AE8D2EC4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1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80" charset="0"/>
        <a:ea typeface="Geneva" pitchFamily="-80" charset="-128"/>
        <a:cs typeface="Geneva" pitchFamily="-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80" charset="0"/>
        <a:ea typeface="Geneva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80" charset="0"/>
        <a:ea typeface="Geneva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80" charset="0"/>
        <a:ea typeface="Geneva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80" charset="0"/>
        <a:ea typeface="Geneva" pitchFamily="-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C0F4A-A7A5-411D-904C-5E30E9CF807A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18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D514C-A98C-4A74-85F1-220744EB3449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00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94541-B80D-474B-A509-500B580FF1D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539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F32B0-91A3-4AD0-A2A6-70930949D54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970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4BC50-607C-48ED-999B-834930D355A3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4782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AA310-BA09-49FE-85CE-96964E5407B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101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EBBE8-867A-4745-9C68-20EE11029BC7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122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F6A2C-7BC8-4159-9A63-A79EABDF838B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7130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43818-BE7D-468F-8048-158C88AFA43E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319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34F6B-7413-425B-BA45-1C9E7BD6439B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690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ED613-BFC5-4CC2-A46E-329D02F336D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41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68CAE-B69D-4BC8-90D2-7FCC16F6CB6B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434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E0787-AA4E-4E1D-8C97-761CAD3F688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929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A1F37-F930-484F-BC14-103D567A6731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501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EF723-CBCA-4BF5-AEC1-E296781E6F65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194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D82B5-8155-4E3E-8F48-A45E65C9E9A6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693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EE70B-7414-4992-8EB6-8E77E773474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7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pitchFamily="-48" charset="0"/>
              <a:ea typeface="Geneva" pitchFamily="-48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79E64-51AE-470B-BD99-E5E2423DED67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-48" charset="0"/>
                <a:cs typeface="Helvetica" pitchFamily="-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38DCC7-239A-488C-B796-90D7AB112C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9C3A-6A16-48B0-A9C0-9019F3CF05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9CD-2C19-4B4F-BDB1-91000FD409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DEB7-C299-4ECF-9348-621C611D0E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23FF-BF9E-4908-8F18-E895E68841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3EBD86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596F-D5F3-4694-8127-EB1FB58279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5BC4-5B3A-48F5-89AE-3741ED75F5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239A-F0B9-489F-A278-97FBB901EA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34591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041775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4591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6363-6556-462F-83BB-A24A908B98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64DE-89BD-4297-AE5E-D91C8B9BDE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5914-BCDE-45BE-911B-7193E29C17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62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E060-29B8-48FE-B4E7-E5B5406113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7EDC-198D-4AB4-A680-EF6C2A534F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d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lanslidebac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Helvetica" pitchFamily="-80" charset="0"/>
          <a:ea typeface="Geneva" pitchFamily="-80" charset="-128"/>
          <a:cs typeface="Helvetica" pitchFamily="-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Helvetica" pitchFamily="-80" charset="0"/>
          <a:ea typeface="Geneva" pitchFamily="-80" charset="-128"/>
          <a:cs typeface="Helvetica" pitchFamily="-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Helvetica" pitchFamily="-80" charset="0"/>
          <a:ea typeface="Geneva" pitchFamily="-80" charset="-128"/>
          <a:cs typeface="Helvetica" pitchFamily="-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Helvetica" pitchFamily="-80" charset="0"/>
          <a:ea typeface="Geneva" pitchFamily="-80" charset="-128"/>
          <a:cs typeface="Helvetica" pitchFamily="-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AC6A42"/>
          </a:solidFill>
          <a:latin typeface="B Helvetica Bold" pitchFamily="1" charset="0"/>
          <a:ea typeface="Geneva" pitchFamily="-80" charset="-128"/>
          <a:cs typeface="Geneva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AC6A42"/>
          </a:solidFill>
          <a:latin typeface="B Helvetica Bold" pitchFamily="1" charset="0"/>
          <a:ea typeface="Geneva" pitchFamily="-80" charset="-128"/>
          <a:cs typeface="Geneva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AC6A42"/>
          </a:solidFill>
          <a:latin typeface="B Helvetica Bold" pitchFamily="1" charset="0"/>
          <a:ea typeface="Geneva" pitchFamily="-80" charset="-128"/>
          <a:cs typeface="Geneva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AC6A42"/>
          </a:solidFill>
          <a:latin typeface="B Helvetica Bold" pitchFamily="1" charset="0"/>
          <a:ea typeface="Geneva" pitchFamily="-80" charset="-128"/>
          <a:cs typeface="Geneva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&gt;"/>
        <a:defRPr sz="3200">
          <a:solidFill>
            <a:srgbClr val="1862B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Lucida Grande" pitchFamily="-48" charset="0"/>
        <a:buChar char="•"/>
        <a:defRPr sz="2800">
          <a:solidFill>
            <a:srgbClr val="3EBD86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&gt;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E:\CH17\NolH2e_tb_17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685800"/>
            <a:ext cx="568166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Chi-square test for independence </a:t>
            </a:r>
          </a:p>
          <a:p>
            <a:pPr lvl="1" eaLnBrk="1" hangingPunct="1"/>
            <a:r>
              <a:rPr lang="en-US" dirty="0" smtClean="0"/>
              <a:t>Analyzes 2 nominal variables</a:t>
            </a:r>
          </a:p>
          <a:p>
            <a:pPr lvl="1" eaLnBrk="1" hangingPunct="1"/>
            <a:r>
              <a:rPr lang="en-US" dirty="0" smtClean="0"/>
              <a:t>The six steps of hypothesis testing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1. Identify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2. State the hypotheses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3. Characteristics of the comparison distribution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4. Critical values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5. Calculate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6. Decide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E:\CH17\NolH2e_tb_17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8229600" cy="264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Nolan_fig13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77724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066800" y="7620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The Cutoff for a Chi-Square Test for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E:\CH17\NolH2e_tb_17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8229600" cy="2992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E:\CH17\NolH2e_tb_17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8229600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E:\CH17\NolH2e_tb_17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94626"/>
            <a:ext cx="7848600" cy="364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Nolan_fig13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05025"/>
            <a:ext cx="7924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The 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457200"/>
          </a:xfrm>
        </p:spPr>
        <p:txBody>
          <a:bodyPr/>
          <a:lstStyle/>
          <a:p>
            <a:r>
              <a:rPr lang="en-US" dirty="0" smtClean="0">
                <a:latin typeface="Helvetica" pitchFamily="-48" charset="0"/>
                <a:cs typeface="Helvetica" pitchFamily="-48" charset="0"/>
              </a:rPr>
              <a:t>Cramer’s </a:t>
            </a:r>
            <a:r>
              <a:rPr lang="en-US" i="1" dirty="0" smtClean="0">
                <a:latin typeface="Helvetica" pitchFamily="-48" charset="0"/>
                <a:cs typeface="Helvetica" pitchFamily="-48" charset="0"/>
              </a:rPr>
              <a:t>V</a:t>
            </a:r>
            <a:r>
              <a:rPr lang="en-US" dirty="0" smtClean="0">
                <a:latin typeface="Helvetica" pitchFamily="-48" charset="0"/>
                <a:cs typeface="Helvetica" pitchFamily="-48" charset="0"/>
              </a:rPr>
              <a:t> (phi)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The effect size for chi-square test for independence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86000" y="4038600"/>
          <a:ext cx="35210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346040" imgH="495000" progId="Equation.3">
                  <p:embed/>
                </p:oleObj>
              </mc:Choice>
              <mc:Fallback>
                <p:oleObj name="Equation" r:id="rId4" imgW="134604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35210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CH17\NolH2e_tb_17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95412"/>
            <a:ext cx="7772400" cy="283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295400" y="609600"/>
            <a:ext cx="7696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 pitchFamily="-48" charset="0"/>
                <a:ea typeface="+mj-ea"/>
                <a:cs typeface="Helvetica" pitchFamily="-48" charset="0"/>
              </a:rPr>
              <a:t>Graphing Chi-Squared Percentages</a:t>
            </a:r>
          </a:p>
        </p:txBody>
      </p:sp>
      <p:pic>
        <p:nvPicPr>
          <p:cNvPr id="5" name="Picture 4" descr="Fig 17-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38600"/>
            <a:ext cx="4011949" cy="2438400"/>
          </a:xfrm>
          <a:prstGeom prst="rect">
            <a:avLst/>
          </a:prstGeom>
        </p:spPr>
      </p:pic>
      <p:pic>
        <p:nvPicPr>
          <p:cNvPr id="6" name="Picture 5" descr="Fig 17-6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962400"/>
            <a:ext cx="3529496" cy="2590800"/>
          </a:xfrm>
          <a:prstGeom prst="rect">
            <a:avLst/>
          </a:prstGeom>
        </p:spPr>
      </p:pic>
      <p:pic>
        <p:nvPicPr>
          <p:cNvPr id="59394" name="Picture 2" descr="E:\CH17\NolH2e_tb_17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5638800" cy="204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71628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-48" charset="0"/>
                <a:cs typeface="Helvetica" pitchFamily="-48" charset="0"/>
              </a:rPr>
              <a:t>Chi-Square Test for Goodness-of-Fit</a:t>
            </a:r>
            <a:endParaRPr lang="en-US" sz="3200" dirty="0" smtClean="0">
              <a:latin typeface="Helvetica" pitchFamily="-48" charset="0"/>
              <a:cs typeface="Helvetica" pitchFamily="-4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696200" cy="3962400"/>
          </a:xfrm>
        </p:spPr>
        <p:txBody>
          <a:bodyPr/>
          <a:lstStyle/>
          <a:p>
            <a:r>
              <a:rPr lang="en-US" dirty="0" smtClean="0">
                <a:cs typeface="Helvetica" pitchFamily="-48" charset="0"/>
              </a:rPr>
              <a:t>Nonparametric test when we have one nominal variable</a:t>
            </a:r>
          </a:p>
          <a:p>
            <a:r>
              <a:rPr lang="en-US" dirty="0" smtClean="0"/>
              <a:t>The six steps of hypothesis testing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1. Identify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2. State the hypotheses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3. Characteristics of the comparison distribution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4. Critical values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5. Calculate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6. Decide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85800" y="7620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 pitchFamily="-48" charset="0"/>
                <a:ea typeface="+mj-ea"/>
                <a:cs typeface="Helvetica" pitchFamily="-48" charset="0"/>
              </a:rPr>
              <a:t>Relative Risk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419600"/>
            <a:ext cx="84582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&gt;"/>
              <a:tabLst/>
              <a:defRPr/>
            </a:pPr>
            <a:endParaRPr lang="en-US" sz="3200" kern="0" dirty="0" smtClean="0">
              <a:solidFill>
                <a:srgbClr val="1862B2"/>
              </a:solidFill>
              <a:latin typeface="+mn-lt"/>
              <a:ea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828800"/>
            <a:ext cx="76200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&gt;"/>
              <a:tabLst/>
              <a:defRPr/>
            </a:pPr>
            <a:r>
              <a:rPr lang="en-US" sz="3200" kern="0" dirty="0" smtClean="0">
                <a:solidFill>
                  <a:srgbClr val="1862B2"/>
                </a:solidFill>
                <a:latin typeface="+mn-lt"/>
                <a:ea typeface="+mn-ea"/>
              </a:rPr>
              <a:t>We can quantify the size of an effect with chi square through relative risk, also called relative likelihood.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&gt;"/>
              <a:tabLst/>
              <a:defRPr/>
            </a:pPr>
            <a:r>
              <a:rPr lang="en-US" sz="3200" kern="0" dirty="0" smtClean="0">
                <a:solidFill>
                  <a:srgbClr val="1862B2"/>
                </a:solidFill>
                <a:latin typeface="+mn-lt"/>
                <a:ea typeface="+mn-ea"/>
              </a:rPr>
              <a:t>By making a ratio of two conditional proportions, we can say, for example, that one group is three times as likely to show some outcome or, conversely, that the other group is one-third as likely to show that outcome.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EBD86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676400" y="609600"/>
            <a:ext cx="701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 pitchFamily="-48" charset="0"/>
                <a:ea typeface="+mj-ea"/>
                <a:cs typeface="Helvetica" pitchFamily="-48" charset="0"/>
              </a:rPr>
              <a:t>Adjusted Standardized Residuals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81200"/>
            <a:ext cx="84582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&gt;"/>
              <a:tabLst/>
              <a:defRPr/>
            </a:pPr>
            <a:r>
              <a:rPr lang="en-US" sz="3200" kern="0" dirty="0" smtClean="0">
                <a:solidFill>
                  <a:srgbClr val="1862B2"/>
                </a:solidFill>
                <a:latin typeface="+mn-lt"/>
                <a:ea typeface="+mn-ea"/>
              </a:rPr>
              <a:t>The difference between the observed frequency and the expected frequency for a cell in a chi-square research design, divided by the standard error; also called adjusted residual.</a:t>
            </a:r>
          </a:p>
        </p:txBody>
      </p:sp>
      <p:pic>
        <p:nvPicPr>
          <p:cNvPr id="60418" name="Picture 2" descr="E:\CH17\NolH2e_fig_17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191000"/>
            <a:ext cx="587703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 smtClean="0">
                <a:latin typeface="Helvetica" pitchFamily="-48" charset="0"/>
                <a:cs typeface="Helvetica" pitchFamily="-48" charset="0"/>
              </a:rPr>
              <a:t>Formulae</a:t>
            </a:r>
          </a:p>
        </p:txBody>
      </p:sp>
      <p:graphicFrame>
        <p:nvGraphicFramePr>
          <p:cNvPr id="102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676400"/>
          <a:ext cx="5475288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257120" imgH="482400" progId="Equation.3">
                  <p:embed/>
                </p:oleObj>
              </mc:Choice>
              <mc:Fallback>
                <p:oleObj name="Equation" r:id="rId4" imgW="125712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5475288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846138" y="3962400"/>
          <a:ext cx="2963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888840" imgH="228600" progId="Equation.3">
                  <p:embed/>
                </p:oleObj>
              </mc:Choice>
              <mc:Fallback>
                <p:oleObj name="Equation" r:id="rId6" imgW="8888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3962400"/>
                        <a:ext cx="29638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836613" y="4648200"/>
          <a:ext cx="3811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8" imgW="1143000" imgH="228600" progId="Equation.3">
                  <p:embed/>
                </p:oleObj>
              </mc:Choice>
              <mc:Fallback>
                <p:oleObj name="Equation" r:id="rId8" imgW="1143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648200"/>
                        <a:ext cx="38115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836613" y="5486400"/>
          <a:ext cx="45735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0" imgW="1371600" imgH="241200" progId="Equation.3">
                  <p:embed/>
                </p:oleObj>
              </mc:Choice>
              <mc:Fallback>
                <p:oleObj name="Equation" r:id="rId10" imgW="13716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5486400"/>
                        <a:ext cx="45735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E:\CH17\NolH2e_tb_17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8229600" cy="3760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olan_fig13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25663"/>
            <a:ext cx="777240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807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Determining the Cutoff for a Chi-Square Statistic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E:\CH17\NolH2e_tb_17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8229600" cy="365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E:\CH17\NolH2e_tb_17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8229600" cy="348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olan_fig1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7924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Making a 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Evenly divided expected frequencies</a:t>
            </a:r>
          </a:p>
          <a:p>
            <a:pPr lvl="1"/>
            <a:r>
              <a:rPr lang="en-US" dirty="0" smtClean="0"/>
              <a:t>Can you think of examples where you would expect evenly divided expected frequencies in the population? 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en-US" dirty="0" smtClean="0">
                <a:latin typeface="Helvetica" pitchFamily="-48" charset="0"/>
                <a:cs typeface="Helvetica" pitchFamily="-48" charset="0"/>
              </a:rPr>
              <a:t>A more typical Chi-Square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B Helvetica Bold"/>
        <a:ea typeface="Geneva"/>
        <a:cs typeface="Geneva"/>
      </a:majorFont>
      <a:minorFont>
        <a:latin typeface="Helvetica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80" charset="0"/>
            <a:ea typeface="Geneva" pitchFamily="-80" charset="-128"/>
            <a:cs typeface="Geneva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80" charset="0"/>
            <a:ea typeface="Geneva" pitchFamily="-80" charset="-128"/>
            <a:cs typeface="Geneva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262</Words>
  <Application>Microsoft Office PowerPoint</Application>
  <PresentationFormat>Apresentação na tela (4:3)</PresentationFormat>
  <Paragraphs>52</Paragraphs>
  <Slides>21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B Helvetica Bold</vt:lpstr>
      <vt:lpstr>Geneva</vt:lpstr>
      <vt:lpstr>Helvetica</vt:lpstr>
      <vt:lpstr>Lucida Grande</vt:lpstr>
      <vt:lpstr>Blank Presentation</vt:lpstr>
      <vt:lpstr>Equation</vt:lpstr>
      <vt:lpstr>Apresentação do PowerPoint</vt:lpstr>
      <vt:lpstr>Chi-Square Test for Goodness-of-Fit</vt:lpstr>
      <vt:lpstr>Formulae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more typical Chi-Square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Cramer’s V (phi)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IT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Department</dc:creator>
  <cp:lastModifiedBy>Cássio</cp:lastModifiedBy>
  <cp:revision>129</cp:revision>
  <dcterms:created xsi:type="dcterms:W3CDTF">2010-01-19T19:01:20Z</dcterms:created>
  <dcterms:modified xsi:type="dcterms:W3CDTF">2019-08-27T17:43:09Z</dcterms:modified>
</cp:coreProperties>
</file>