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350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</p:sldIdLst>
  <p:sldSz cx="9902825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Lawrence" initials="S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9B"/>
    <a:srgbClr val="19553F"/>
    <a:srgbClr val="0E7864"/>
    <a:srgbClr val="1F5F8B"/>
    <a:srgbClr val="007A9B"/>
    <a:srgbClr val="ADBE69"/>
    <a:srgbClr val="C6DD6F"/>
    <a:srgbClr val="BA7509"/>
    <a:srgbClr val="902A1F"/>
    <a:srgbClr val="006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66"/>
    <p:restoredTop sz="94513"/>
  </p:normalViewPr>
  <p:slideViewPr>
    <p:cSldViewPr snapToGrid="0" snapToObjects="1">
      <p:cViewPr varScale="1">
        <p:scale>
          <a:sx n="115" d="100"/>
          <a:sy n="115" d="100"/>
        </p:scale>
        <p:origin x="1248" y="200"/>
      </p:cViewPr>
      <p:guideLst>
        <p:guide orient="horz" pos="2160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45E5F-0183-0B4F-90CA-590AD771CD1C}" type="datetimeFigureOut">
              <a:rPr lang="pt-BR" smtClean="0"/>
              <a:pPr/>
              <a:t>27/05/2022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2AAD7-2C13-2645-B96B-4D443F564E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3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712" y="2130428"/>
            <a:ext cx="84174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F5E5F6-B194-AE48-B117-63550E487A1D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33B7E-B37F-3C47-9915-8ABEB724897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1908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058E01-84BA-2D4F-8AF9-DE4A69C5AAB5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9547C-BD85-B646-B90E-95184E03308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4072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1012" y="274641"/>
            <a:ext cx="2969128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190" y="274641"/>
            <a:ext cx="8745777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FC742-19AF-F54B-85D3-437AD1F60DF4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019F4-6D25-1342-A182-B90EF69090A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2022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454DA-06ED-7946-9C6C-BD750F070E48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94474-42C9-B640-9C65-10D1EA6AD07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557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255" y="4406903"/>
            <a:ext cx="8417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255" y="2906713"/>
            <a:ext cx="84174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271906-7E00-C842-A51D-C423E0E3F839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D5E4A-9386-0A40-BEF6-F6670B3088A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3267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189" y="1600203"/>
            <a:ext cx="585745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2688" y="1600203"/>
            <a:ext cx="5857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1540C1-A222-EC4A-9B19-ACE1CA640E9B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F52BC-B9F1-B84D-8724-45E8EE6A61F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702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141" y="274638"/>
            <a:ext cx="89125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4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4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498" y="1535113"/>
            <a:ext cx="437718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498" y="2174875"/>
            <a:ext cx="437718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6A3E6-5BDA-FE4B-8BC5-A10BF4EAC753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3351-9645-AF41-89CA-DD684060F6A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13028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B6B4FA-5B4C-C14B-AEFB-9B642F4AC074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20CD5-2411-8943-8793-64495ECC10A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2542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14062-577E-7F4E-8A88-D2A0A4D88BBE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AD80E-8174-9B40-BBFB-EEF10E2AB20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0758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143" y="273050"/>
            <a:ext cx="32579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730" y="273053"/>
            <a:ext cx="553595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143" y="1435103"/>
            <a:ext cx="32579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F0704-B66A-3C42-8A79-A2F25E07435E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D023F-55BC-9D46-8BD0-8527209FC98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1511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023" y="4800600"/>
            <a:ext cx="59416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023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02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DDE88D-CCBE-3941-8037-43194032FED1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02F87-F83E-5348-997C-3BDB8A04E79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98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2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2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098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351AD544-4DDD-D245-A990-3DDB91CE716B}" type="datetimeFigureOut">
              <a:rPr lang="en-US" altLang="pt-BR"/>
              <a:pPr/>
              <a:t>5/27/22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2963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7713" y="6356350"/>
            <a:ext cx="23098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AFC2D8D-B811-7349-965F-B3F84C10F742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2121" y="656905"/>
            <a:ext cx="12654946" cy="6207251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9259"/>
            <a:ext cx="4904154" cy="396489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36" y="1214509"/>
            <a:ext cx="2470094" cy="123682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475163" y="5277765"/>
            <a:ext cx="4973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dirty="0"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pt-BR" dirty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Reunião conjunta Conselho Diretor e Comissão de Ensino do CSEB</a:t>
            </a:r>
            <a:endParaRPr lang="pt-BR" sz="2400" dirty="0">
              <a:solidFill>
                <a:schemeClr val="bg1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480659" y="3564607"/>
            <a:ext cx="60133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spc="-150" dirty="0" err="1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Curso</a:t>
            </a:r>
            <a:r>
              <a:rPr lang="en-US" sz="2800" b="1" spc="-150" dirty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 de </a:t>
            </a:r>
            <a:r>
              <a:rPr lang="en-US" sz="2800" b="1" spc="-150" dirty="0" err="1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Fonoaudiologia</a:t>
            </a:r>
            <a:endParaRPr lang="en-US" sz="2800" b="1" spc="-150" dirty="0">
              <a:solidFill>
                <a:schemeClr val="bg1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r"/>
            <a:r>
              <a:rPr lang="en-US" sz="2400" b="1" spc="-150" dirty="0" err="1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Departamento</a:t>
            </a:r>
            <a:r>
              <a:rPr lang="en-US" sz="2400" b="1" spc="-150" dirty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 de </a:t>
            </a:r>
            <a:r>
              <a:rPr lang="en-US" sz="2400" b="1" spc="-150" dirty="0" err="1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Fisioterapia</a:t>
            </a:r>
            <a:r>
              <a:rPr lang="en-US" sz="2400" b="1" spc="-150" dirty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, </a:t>
            </a:r>
            <a:r>
              <a:rPr lang="en-US" sz="2400" b="1" spc="-150" dirty="0" err="1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Fonoaudiologia</a:t>
            </a:r>
            <a:r>
              <a:rPr lang="en-US" sz="2400" b="1" spc="-150" dirty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 e </a:t>
            </a:r>
            <a:r>
              <a:rPr lang="en-US" sz="2400" b="1" spc="-150" dirty="0" err="1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Terapia</a:t>
            </a:r>
            <a:r>
              <a:rPr lang="en-US" sz="2400" b="1" spc="-150" dirty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 </a:t>
            </a:r>
            <a:r>
              <a:rPr lang="en-US" sz="2400" b="1" spc="-150" dirty="0" err="1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Ocupacional</a:t>
            </a:r>
            <a:endParaRPr lang="en-US" sz="2400" b="1" spc="-150" dirty="0">
              <a:solidFill>
                <a:schemeClr val="bg1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r"/>
            <a:r>
              <a:rPr lang="en-US" sz="2400" b="1" spc="-150" dirty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rPr>
              <a:t>FMUSP </a:t>
            </a:r>
            <a:endParaRPr lang="pt-BR" sz="2400" b="1" spc="-150" dirty="0">
              <a:solidFill>
                <a:schemeClr val="bg1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227197"/>
            <a:ext cx="8917259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Problemas atuais relacionados ao campo de estágio (estrutura, equipe, fluxos, horários, dificuldades, etc.)</a:t>
            </a:r>
          </a:p>
          <a:p>
            <a:pPr algn="just" eaLnBrk="1" hangingPunct="1"/>
            <a:endParaRPr lang="pt-BR" altLang="pt-BR" sz="2200" b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lnSpc>
                <a:spcPct val="150000"/>
              </a:lnSpc>
              <a:buFontTx/>
              <a:buChar char="-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Horário do estágio restritos e conteúdo muito abrangente: 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dificuldade de realização de discussões com as escolas,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participação dos alunos em atividades multidisciplinares,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participações dos alunos em reuniões de equipe.</a:t>
            </a:r>
          </a:p>
          <a:p>
            <a:pPr marL="342900" indent="-342900"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Sugestões</a:t>
            </a:r>
            <a:r>
              <a:rPr lang="pt-BR" altLang="pt-B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:</a:t>
            </a:r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i="1" dirty="0">
                <a:solidFill>
                  <a:srgbClr val="FF0000"/>
                </a:solidFill>
                <a:latin typeface="Lucida Sans" charset="0"/>
                <a:ea typeface="Lucida Sans" charset="0"/>
                <a:cs typeface="Lucida Sans" charset="0"/>
              </a:rPr>
              <a:t> </a:t>
            </a: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Horário fixo nos dias de estágio para discussão com equipes. 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Participação em atividades multidisciplinares nos dias de estágio (Por exemplo: clínica ampliada e compartilhada). </a:t>
            </a:r>
          </a:p>
          <a:p>
            <a:pPr marL="342900" indent="-342900" algn="just" eaLnBrk="1" hangingPunct="1"/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693" y="-3553"/>
            <a:ext cx="2949132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163785"/>
            <a:ext cx="7183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Desafios e possibilidades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1833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134209"/>
            <a:ext cx="8917259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Experiências exitosas que merecem destaque (cite 1 ou 2)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Atendimento on-line/ híbrido nas fases iniciais da pandemia.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Fluxo de encaminhamentos direto da Saúde da Criança.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Fila de espera – diminuição e orientações.</a:t>
            </a:r>
          </a:p>
          <a:p>
            <a:pPr marL="342900" indent="-342900" algn="just" eaLnBrk="1" hangingPunct="1"/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Cite pelos menos 3 propostas que poderiam viabilizar a integração dessa atividade com outros cursos realizados no CSEB.</a:t>
            </a:r>
          </a:p>
          <a:p>
            <a:pPr algn="just" eaLnBrk="1" hangingPunct="1"/>
            <a:endParaRPr lang="pt-BR" altLang="pt-BR" sz="1800" b="1" i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 err="1">
                <a:latin typeface="Lucida Sans" charset="0"/>
                <a:ea typeface="Lucida Sans" charset="0"/>
                <a:cs typeface="Lucida Sans" charset="0"/>
              </a:rPr>
              <a:t>Matriciamento</a:t>
            </a: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Clínica Ampliada e Compartilhada.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Educação Continuada e </a:t>
            </a:r>
            <a:r>
              <a:rPr lang="pt-BR" altLang="pt-BR" sz="1800" dirty="0" err="1">
                <a:latin typeface="Lucida Sans" charset="0"/>
                <a:ea typeface="Lucida Sans" charset="0"/>
                <a:cs typeface="Lucida Sans" charset="0"/>
              </a:rPr>
              <a:t>Interprofissional</a:t>
            </a: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6209601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33441" y="89345"/>
            <a:ext cx="38902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Propostas e possibilidades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4407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57200" y="1062693"/>
            <a:ext cx="8917259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Nome da Disciplina ou Estágio: </a:t>
            </a:r>
            <a:r>
              <a:rPr lang="pt-BR" b="1" dirty="0"/>
              <a:t>MFT0805 - Estágio Supervisionado em Audiologia: Identificação e Prevenção de Riscos Auditivos</a:t>
            </a:r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Duração: (número de semanas): </a:t>
            </a:r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18 semanas / semestre</a:t>
            </a:r>
          </a:p>
          <a:p>
            <a:pPr algn="just" eaLnBrk="1" hangingPunct="1"/>
            <a:endParaRPr lang="pt-BR" altLang="pt-BR" sz="1800" i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Nº total de alunos por ano: </a:t>
            </a:r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25 alunos</a:t>
            </a:r>
          </a:p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Períodos na semana / turma / nº alunos ou residentes:</a:t>
            </a:r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1800" i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Grupos diferentes em cada dia – no segundo semestre, outras duas turmas</a:t>
            </a:r>
          </a:p>
          <a:p>
            <a:pPr algn="just" eaLnBrk="1" hangingPunct="1"/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2f tarde – turma A (6 alunos)</a:t>
            </a:r>
          </a:p>
          <a:p>
            <a:pPr algn="just" eaLnBrk="1" hangingPunct="1"/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5f tarte – turma B (6 alunos)</a:t>
            </a:r>
          </a:p>
          <a:p>
            <a:pPr algn="just" eaLnBrk="1" hangingPunct="1"/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Número médio de alunos por período: </a:t>
            </a:r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6 por período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989574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35035"/>
            <a:ext cx="32360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Estágio ou Disciplina 1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975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Nome do Responsável pelo Estágio: </a:t>
            </a:r>
            <a:r>
              <a:rPr lang="pt-BR" altLang="pt-BR" sz="1800" b="1" dirty="0" err="1">
                <a:latin typeface="Lucida Sans" panose="020B0602030504020204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1800" b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 Dra. </a:t>
            </a:r>
            <a:r>
              <a:rPr lang="pt-BR" altLang="pt-BR" sz="1800" b="1" i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Alessandra </a:t>
            </a:r>
            <a:r>
              <a:rPr lang="pt-BR" altLang="pt-BR" sz="1800" b="1" i="1" dirty="0" err="1">
                <a:latin typeface="Lucida Sans" panose="020B0602030504020204" pitchFamily="34" charset="0"/>
                <a:ea typeface="Lucida Sans" charset="0"/>
                <a:cs typeface="Lucida Sans" charset="0"/>
              </a:rPr>
              <a:t>Giannella</a:t>
            </a:r>
            <a:r>
              <a:rPr lang="pt-BR" altLang="pt-BR" sz="1800" b="1" i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 Samelli, </a:t>
            </a:r>
            <a:r>
              <a:rPr lang="pt-BR" altLang="pt-BR" sz="1800" b="1" dirty="0" err="1">
                <a:latin typeface="Lucida Sans" panose="020B0602030504020204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1800" b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 Dra. </a:t>
            </a:r>
            <a:r>
              <a:rPr lang="pt-BR" altLang="pt-BR" sz="1800" b="1" dirty="0" err="1">
                <a:latin typeface="Lucida Sans" panose="020B0602030504020204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1800" b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 Dra. </a:t>
            </a:r>
            <a:r>
              <a:rPr lang="pt-BR" altLang="pt-BR" sz="1800" b="1" i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Carla Gentile Matas, </a:t>
            </a:r>
            <a:r>
              <a:rPr lang="pt-BR" altLang="pt-BR" sz="1800" b="1" dirty="0" err="1">
                <a:latin typeface="Lucida Sans" panose="020B0602030504020204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1800" b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 Dra. </a:t>
            </a:r>
            <a:r>
              <a:rPr lang="pt-BR" altLang="pt-BR" sz="1800" b="1" i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Renata Mamede </a:t>
            </a:r>
            <a:r>
              <a:rPr lang="pt-BR" altLang="pt-BR" sz="1800" b="1" i="1" dirty="0" err="1">
                <a:latin typeface="Lucida Sans" panose="020B0602030504020204" pitchFamily="34" charset="0"/>
                <a:ea typeface="Lucida Sans" charset="0"/>
                <a:cs typeface="Lucida Sans" charset="0"/>
              </a:rPr>
              <a:t>Carvallo</a:t>
            </a:r>
            <a:r>
              <a:rPr lang="pt-BR" altLang="pt-BR" sz="1800" b="1" i="1" dirty="0">
                <a:latin typeface="Lucida Sans" panose="020B0602030504020204" pitchFamily="34" charset="0"/>
                <a:ea typeface="Lucida Sans" charset="0"/>
                <a:cs typeface="Lucida Sans" charset="0"/>
              </a:rPr>
              <a:t>;</a:t>
            </a:r>
          </a:p>
          <a:p>
            <a:pPr algn="just" eaLnBrk="1" hangingPunct="1"/>
            <a:endParaRPr lang="pt-BR" altLang="pt-BR" sz="1800" i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b="1" i="1" dirty="0">
                <a:latin typeface="Lucida Sans" charset="0"/>
                <a:ea typeface="Lucida Sans" charset="0"/>
                <a:cs typeface="Lucida Sans" charset="0"/>
              </a:rPr>
              <a:t>Supervisoras do Curso de Fonoaudiologia</a:t>
            </a:r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:  Dra. </a:t>
            </a:r>
            <a:r>
              <a:rPr lang="pt-BR" altLang="pt-BR" sz="1800" i="1" dirty="0" err="1">
                <a:latin typeface="Lucida Sans" charset="0"/>
                <a:ea typeface="Lucida Sans" charset="0"/>
                <a:cs typeface="Lucida Sans" charset="0"/>
              </a:rPr>
              <a:t>Seisse</a:t>
            </a:r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 Gabriela Sanches, Dra. Camila Maia Rabelo</a:t>
            </a:r>
          </a:p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1800" i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Número de alunos por preceptor: </a:t>
            </a:r>
            <a:r>
              <a:rPr lang="pt-BR" altLang="pt-BR" sz="1800" i="1" dirty="0">
                <a:latin typeface="Lucida Sans" charset="0"/>
                <a:ea typeface="Lucida Sans" charset="0"/>
                <a:cs typeface="Lucida Sans" charset="0"/>
              </a:rPr>
              <a:t>6 por supervisor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989574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380092" y="337070"/>
            <a:ext cx="32360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Equipe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0820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417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Objetivo principal da disciplina/estágio (colocar até 3 principais): </a:t>
            </a:r>
          </a:p>
          <a:p>
            <a:pPr algn="just" eaLnBrk="1" hangingPunct="1"/>
            <a:endParaRPr lang="pt-BR" altLang="pt-BR" sz="2200" b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sz="1800" dirty="0">
                <a:latin typeface="Lucida Sans" panose="020B0602030504020204" pitchFamily="34" charset="0"/>
              </a:rPr>
              <a:t>Capacitar o aluno a desenvolver a prática em procedimentos </a:t>
            </a:r>
            <a:r>
              <a:rPr lang="pt-BR" sz="1800" dirty="0" err="1">
                <a:latin typeface="Lucida Sans" panose="020B0602030504020204" pitchFamily="34" charset="0"/>
              </a:rPr>
              <a:t>audiológicos</a:t>
            </a:r>
            <a:r>
              <a:rPr lang="pt-BR" sz="1800" dirty="0">
                <a:latin typeface="Lucida Sans" panose="020B0602030504020204" pitchFamily="34" charset="0"/>
              </a:rPr>
              <a:t> em atenção primária, </a:t>
            </a:r>
          </a:p>
          <a:p>
            <a:pPr algn="just" eaLnBrk="1" hangingPunct="1"/>
            <a:r>
              <a:rPr lang="pt-BR" sz="1800" dirty="0">
                <a:latin typeface="Lucida Sans" panose="020B0602030504020204" pitchFamily="34" charset="0"/>
              </a:rPr>
              <a:t>Desenvolver o </a:t>
            </a:r>
            <a:r>
              <a:rPr lang="pt-BR" sz="1800" dirty="0" err="1">
                <a:latin typeface="Lucida Sans" panose="020B0602030504020204" pitchFamily="34" charset="0"/>
              </a:rPr>
              <a:t>racíocino</a:t>
            </a:r>
            <a:r>
              <a:rPr lang="pt-BR" sz="1800" dirty="0">
                <a:latin typeface="Lucida Sans" panose="020B0602030504020204" pitchFamily="34" charset="0"/>
              </a:rPr>
              <a:t> crítico direcionado às diversas possibilidades de ações fonoaudiológicas para a conservação da audição nos diversos ciclos de vida.</a:t>
            </a:r>
          </a:p>
          <a:p>
            <a:pPr algn="just" eaLnBrk="1" hangingPunct="1"/>
            <a:endParaRPr lang="pt-BR" altLang="pt-BR" sz="15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Atividades previstas (colocar até 5 principais)</a:t>
            </a:r>
            <a:r>
              <a:rPr lang="pt-BR" altLang="pt-B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: </a:t>
            </a:r>
          </a:p>
          <a:p>
            <a:pPr algn="just" eaLnBrk="1" hangingPunct="1"/>
            <a:r>
              <a:rPr lang="pt-BR" altLang="pt-BR" sz="1800" i="1" dirty="0">
                <a:solidFill>
                  <a:srgbClr val="FF0000"/>
                </a:solidFill>
                <a:latin typeface="Lucida Sans" charset="0"/>
                <a:ea typeface="Lucida Sans" charset="0"/>
                <a:cs typeface="Lucida Sans" charset="0"/>
              </a:rPr>
              <a:t> </a:t>
            </a:r>
          </a:p>
          <a:p>
            <a:pPr algn="just" eaLnBrk="1" hangingPunct="1"/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1. Realizar Avaliação </a:t>
            </a:r>
            <a:r>
              <a:rPr lang="pt-BR" altLang="pt-BR" sz="1800" dirty="0" err="1">
                <a:latin typeface="Lucida Sans" charset="0"/>
                <a:ea typeface="Lucida Sans" charset="0"/>
                <a:cs typeface="Lucida Sans" charset="0"/>
              </a:rPr>
              <a:t>audiológica</a:t>
            </a: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2. Conhecer os fluxos de referência e contrarreferência</a:t>
            </a:r>
          </a:p>
          <a:p>
            <a:pPr algn="just" eaLnBrk="1" hangingPunct="1"/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3. Discutir casos com a pediatria e saúde do adulto, quando pertinente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270" y="-3553"/>
            <a:ext cx="354455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305720"/>
            <a:ext cx="323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Programa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3439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Problemas atuais relacionados ao campo de estágio (estrutura, equipe, fluxos, horários, dificuldades etc)</a:t>
            </a:r>
          </a:p>
          <a:p>
            <a:pPr algn="just" eaLnBrk="1" hangingPunct="1"/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Horário do estágio não coincide com horários das reuniões de equipes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Sugestões</a:t>
            </a:r>
          </a:p>
          <a:p>
            <a:pPr algn="just" eaLnBrk="1" hangingPunct="1"/>
            <a:endParaRPr lang="pt-BR" altLang="pt-BR" sz="2200" b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1. </a:t>
            </a:r>
            <a:r>
              <a:rPr lang="pt-BR" alt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Proposta de grade fixa para discussão de casos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693" y="-3553"/>
            <a:ext cx="2949132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163785"/>
            <a:ext cx="7183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Desafios e possibilidades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5239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57200" y="892215"/>
            <a:ext cx="8917259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Nome da Disciplina ou Estágio: </a:t>
            </a:r>
            <a:r>
              <a:rPr lang="pt-BR" sz="2000" dirty="0">
                <a:latin typeface="Lucida Sans" pitchFamily="34" charset="0"/>
              </a:rPr>
              <a:t>Fundamentos de Atenção Primária à Saúde</a:t>
            </a:r>
            <a:endParaRPr lang="pt-BR" altLang="pt-BR" sz="2000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Duração (número de semanas):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Semestral (18 semanas em 2022)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Nº total de alunos por ano: 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25 alunos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Períodos na semana / turma / nº alunos: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Sexta-feira  tarde: 6 alunos no CSE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Os demais estão em aula na Cidade Universitária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 </a:t>
            </a: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Número médio de alunos por período: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5 a 7 por período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989574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67902" y="-77490"/>
            <a:ext cx="7880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A09B"/>
                </a:solidFill>
              </a:rPr>
              <a:t>Atenção Primária em </a:t>
            </a:r>
          </a:p>
          <a:p>
            <a:r>
              <a:rPr lang="pt-BR" sz="2800" dirty="0">
                <a:solidFill>
                  <a:srgbClr val="00A09B"/>
                </a:solidFill>
              </a:rPr>
              <a:t>Fala e linguagem</a:t>
            </a:r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 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0967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endParaRPr lang="pt-BR" altLang="pt-BR" sz="20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Nome do Responsável pela Disciplina ou Estágio: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Dra. </a:t>
            </a:r>
            <a:r>
              <a:rPr lang="pt-BR" sz="2000" dirty="0" err="1">
                <a:latin typeface="Lucida Sans" pitchFamily="34" charset="0"/>
              </a:rPr>
              <a:t>Mariangela</a:t>
            </a:r>
            <a:r>
              <a:rPr lang="pt-BR" sz="2000" dirty="0">
                <a:latin typeface="Lucida Sans" pitchFamily="34" charset="0"/>
              </a:rPr>
              <a:t> Lopes </a:t>
            </a:r>
            <a:r>
              <a:rPr lang="pt-BR" sz="2000" dirty="0" err="1">
                <a:latin typeface="Lucida Sans" pitchFamily="34" charset="0"/>
              </a:rPr>
              <a:t>Bitar</a:t>
            </a:r>
            <a:r>
              <a:rPr lang="pt-BR" sz="2000" dirty="0">
                <a:latin typeface="Lucida Sans" pitchFamily="34" charset="0"/>
              </a:rPr>
              <a:t>.</a:t>
            </a:r>
            <a:endParaRPr lang="pt-BR" altLang="pt-BR" sz="2000" i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2000" b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Nome e profissão dos profissionais/preceptores do CSEB envolvidos diretamente</a:t>
            </a:r>
            <a:r>
              <a:rPr lang="pt-BR" altLang="pt-BR" sz="2000" b="1" i="1" dirty="0">
                <a:latin typeface="Lucida Sans" pitchFamily="34" charset="0"/>
                <a:ea typeface="Lucida Sans" charset="0"/>
                <a:cs typeface="Lucida Sans" charset="0"/>
              </a:rPr>
              <a:t>: </a:t>
            </a:r>
          </a:p>
          <a:p>
            <a:pPr algn="just" eaLnBrk="1" hangingPunct="1"/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Lígia Moura de Souza – Enfermeira – coordenadora das equipes de saúde da família</a:t>
            </a:r>
          </a:p>
          <a:p>
            <a:pPr algn="just" eaLnBrk="1" hangingPunct="1"/>
            <a:endParaRPr lang="pt-BR" altLang="pt-BR" sz="2000" b="1" i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Número de alunos por preceptor: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 24.</a:t>
            </a:r>
            <a:endParaRPr lang="pt-BR" altLang="pt-BR" sz="2000" i="1" dirty="0">
              <a:latin typeface="Lucida Sans" pitchFamily="34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989574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380092" y="337070"/>
            <a:ext cx="32360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Equipe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972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Objetivo principal da disciplina/estágio (colocar até 3 principais): </a:t>
            </a:r>
          </a:p>
          <a:p>
            <a:pPr algn="just" eaLnBrk="1" hangingPunct="1"/>
            <a:r>
              <a:rPr lang="pt-BR" sz="2000" dirty="0">
                <a:latin typeface="Lucida Sans" pitchFamily="34" charset="0"/>
              </a:rPr>
              <a:t>- Atuação em Unidade Básica de Saúde;</a:t>
            </a:r>
          </a:p>
          <a:p>
            <a:pPr algn="just" eaLnBrk="1" hangingPunct="1">
              <a:buFontTx/>
              <a:buChar char="-"/>
            </a:pPr>
            <a:r>
              <a:rPr lang="pt-BR" sz="2000" dirty="0">
                <a:latin typeface="Lucida Sans" pitchFamily="34" charset="0"/>
              </a:rPr>
              <a:t> Conhecer o serviço e os atores envolvidos.</a:t>
            </a:r>
          </a:p>
          <a:p>
            <a:pPr algn="just" eaLnBrk="1" hangingPunct="1"/>
            <a:endParaRPr lang="pt-BR" sz="2000" dirty="0">
              <a:latin typeface="Lucida Sans" pitchFamily="34" charset="0"/>
            </a:endParaRPr>
          </a:p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Atividades previstas (colocar até 5 principais)</a:t>
            </a:r>
            <a:r>
              <a:rPr lang="pt-BR" altLang="pt-B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: </a:t>
            </a:r>
          </a:p>
          <a:p>
            <a:pPr algn="just" eaLnBrk="1" hangingPunct="1"/>
            <a:r>
              <a:rPr lang="pt-BR" sz="1800" dirty="0">
                <a:latin typeface="Lucida Sans" pitchFamily="34" charset="0"/>
              </a:rPr>
              <a:t>- </a:t>
            </a:r>
            <a:r>
              <a:rPr lang="pt-BR" sz="2000" dirty="0">
                <a:latin typeface="Lucida Sans" pitchFamily="34" charset="0"/>
              </a:rPr>
              <a:t>Visita técnica; </a:t>
            </a:r>
          </a:p>
          <a:p>
            <a:pPr eaLnBrk="1" hangingPunct="1"/>
            <a:r>
              <a:rPr lang="pt-BR" sz="2000" dirty="0">
                <a:latin typeface="Lucida Sans" pitchFamily="34" charset="0"/>
              </a:rPr>
              <a:t>- Observação dos diferentes serviços da UBS.</a:t>
            </a:r>
            <a:br>
              <a:rPr lang="pt-BR" sz="2000" dirty="0">
                <a:latin typeface="Lucida Sans" pitchFamily="34" charset="0"/>
              </a:rPr>
            </a:br>
            <a:endParaRPr lang="pt-BR" altLang="pt-BR" sz="1800" i="1" dirty="0">
              <a:solidFill>
                <a:srgbClr val="FF0000"/>
              </a:solidFill>
              <a:latin typeface="Lucida Sans" pitchFamily="34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270" y="-3553"/>
            <a:ext cx="354455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305720"/>
            <a:ext cx="323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Programa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3359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227197"/>
            <a:ext cx="8917259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Problemas atuais relacionados ao campo de estágio (estrutura, equipe, fluxos, horários, dificuldades, etc.)</a:t>
            </a:r>
          </a:p>
          <a:p>
            <a:pPr algn="just" eaLnBrk="1" hangingPunct="1"/>
            <a:endParaRPr lang="pt-BR" altLang="pt-BR" sz="2200" b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lnSpc>
                <a:spcPct val="150000"/>
              </a:lnSpc>
              <a:buFontTx/>
              <a:buChar char="-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Horário do estágio restritos e conteúdo muito abrangente: 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dificuldade de realização de discussões com as equipes,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participação dos alunos em atividades multidisciplinares.</a:t>
            </a:r>
          </a:p>
          <a:p>
            <a:pPr marL="342900" indent="-342900"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Sugestões</a:t>
            </a:r>
            <a:r>
              <a:rPr lang="pt-BR" altLang="pt-B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:</a:t>
            </a:r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i="1" dirty="0">
                <a:solidFill>
                  <a:srgbClr val="FF0000"/>
                </a:solidFill>
                <a:latin typeface="Lucida Sans" charset="0"/>
                <a:ea typeface="Lucida Sans" charset="0"/>
                <a:cs typeface="Lucida Sans" charset="0"/>
              </a:rPr>
              <a:t> </a:t>
            </a: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Articular com as disciplinas de APS dos demais cursos.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/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693" y="-3553"/>
            <a:ext cx="2949132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163785"/>
            <a:ext cx="7183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Desafios e possibilidades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8731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57200" y="892215"/>
            <a:ext cx="8917259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Nome da Disciplina ou Estágio: </a:t>
            </a:r>
            <a:r>
              <a:rPr lang="pt-BR" sz="2000" dirty="0">
                <a:latin typeface="Lucida Sans" pitchFamily="34" charset="0"/>
              </a:rPr>
              <a:t>Estágio Supervisionado em Atenção Primária em Fala e linguagem I e II (MFT0326 e 0327) </a:t>
            </a:r>
            <a:endParaRPr lang="pt-BR" altLang="pt-BR" sz="2000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Duração (número de semanas):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Anual (39 semanas em 2022)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Nº total de alunos por ano: 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25 alunos (atualmente: 18 alunos)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Períodos na semana / turma / nº alunos: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Grupos diferentes em cada dia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Terça-feira  manhã: 6 / 7 alunos (atualmente: 4 alunos)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Terça-feira  tarde: 6 / 7 alunos (atualmente: 5 alunos)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Quinta-feira manhã: 6 / 7 alunos (atualmente: 5 alunos)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Quinta-feira tarde: 6 / 7 alunos (atualmente: 4 alunos)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 </a:t>
            </a: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Número médio de alunos por período: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5 a 7 por período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989574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67902" y="-77490"/>
            <a:ext cx="7880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A09B"/>
                </a:solidFill>
              </a:rPr>
              <a:t>Atenção Primária em </a:t>
            </a:r>
          </a:p>
          <a:p>
            <a:r>
              <a:rPr lang="pt-BR" sz="2800" dirty="0">
                <a:solidFill>
                  <a:srgbClr val="00A09B"/>
                </a:solidFill>
              </a:rPr>
              <a:t>Fala e linguagem</a:t>
            </a:r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 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3276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endParaRPr lang="pt-BR" altLang="pt-BR" sz="20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Nome do Responsável pela Disciplina ou Estágio: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Dra. </a:t>
            </a:r>
            <a:r>
              <a:rPr lang="pt-BR" sz="2000" dirty="0">
                <a:latin typeface="Lucida Sans" pitchFamily="34" charset="0"/>
              </a:rPr>
              <a:t>Daniela Regina Molini </a:t>
            </a:r>
            <a:r>
              <a:rPr lang="pt-BR" sz="2000" dirty="0" err="1">
                <a:latin typeface="Lucida Sans" pitchFamily="34" charset="0"/>
              </a:rPr>
              <a:t>Avejonas</a:t>
            </a:r>
            <a:r>
              <a:rPr lang="pt-BR" sz="2000" dirty="0">
                <a:latin typeface="Lucida Sans" pitchFamily="34" charset="0"/>
              </a:rPr>
              <a:t>.</a:t>
            </a:r>
            <a:endParaRPr lang="pt-BR" altLang="pt-BR" sz="2000" i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2000" b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Nome e profissão dos profissionais/preceptores do CSEB envolvidos diretamente</a:t>
            </a:r>
            <a:r>
              <a:rPr lang="pt-BR" altLang="pt-BR" sz="2000" b="1" i="1" dirty="0">
                <a:latin typeface="Lucida Sans" pitchFamily="34" charset="0"/>
                <a:ea typeface="Lucida Sans" charset="0"/>
                <a:cs typeface="Lucida Sans" charset="0"/>
              </a:rPr>
              <a:t>: </a:t>
            </a:r>
          </a:p>
          <a:p>
            <a:pPr algn="just" eaLnBrk="1" hangingPunct="1"/>
            <a:r>
              <a:rPr lang="pt-BR" altLang="pt-BR" sz="2000" b="1" i="1" dirty="0">
                <a:latin typeface="Lucida Sans" pitchFamily="34" charset="0"/>
                <a:ea typeface="Lucida Sans" charset="0"/>
                <a:cs typeface="Lucida Sans" charset="0"/>
              </a:rPr>
              <a:t>Assistentes do Curso de Fonoaudiologia: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Fgo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Dr. Aparecido Soares,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Fga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Dra. Marília Barbieri.</a:t>
            </a:r>
          </a:p>
          <a:p>
            <a:pPr algn="just" eaLnBrk="1" hangingPunct="1"/>
            <a:r>
              <a:rPr lang="pt-BR" altLang="pt-BR" sz="2000" b="1" i="1" dirty="0">
                <a:latin typeface="Lucida Sans" pitchFamily="34" charset="0"/>
                <a:ea typeface="Lucida Sans" charset="0"/>
                <a:cs typeface="Lucida Sans" charset="0"/>
              </a:rPr>
              <a:t>Preceptora FFM: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Fga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Doutoranda Daniela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Cardilli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-Dias.</a:t>
            </a:r>
          </a:p>
          <a:p>
            <a:pPr algn="just" eaLnBrk="1" hangingPunct="1"/>
            <a:endParaRPr lang="pt-BR" altLang="pt-BR" sz="2000" b="1" i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Número de alunos por preceptor: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 12.</a:t>
            </a:r>
            <a:endParaRPr lang="pt-BR" altLang="pt-BR" sz="2000" i="1" dirty="0">
              <a:latin typeface="Lucida Sans" pitchFamily="34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989574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380092" y="337070"/>
            <a:ext cx="32360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Equipe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1530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Objetivo principal da disciplina/estágio (colocar até 3 principais): </a:t>
            </a:r>
          </a:p>
          <a:p>
            <a:pPr algn="just" eaLnBrk="1" hangingPunct="1"/>
            <a:r>
              <a:rPr lang="pt-BR" sz="2000" dirty="0">
                <a:latin typeface="Lucida Sans" pitchFamily="34" charset="0"/>
              </a:rPr>
              <a:t>- Atuação da fonoaudiologia em Unidade Básica de Saúde;</a:t>
            </a:r>
          </a:p>
          <a:p>
            <a:pPr algn="just" eaLnBrk="1" hangingPunct="1">
              <a:buFontTx/>
              <a:buChar char="-"/>
            </a:pPr>
            <a:r>
              <a:rPr lang="pt-BR" sz="2000" dirty="0">
                <a:latin typeface="Lucida Sans" pitchFamily="34" charset="0"/>
              </a:rPr>
              <a:t> Programas voltados para promoção e prevenção de agravos </a:t>
            </a:r>
            <a:r>
              <a:rPr lang="pt-BR" sz="2000" dirty="0" err="1">
                <a:latin typeface="Lucida Sans" pitchFamily="34" charset="0"/>
              </a:rPr>
              <a:t>fonoaudiológicos</a:t>
            </a:r>
            <a:r>
              <a:rPr lang="pt-BR" sz="2000" dirty="0">
                <a:latin typeface="Lucida Sans" pitchFamily="34" charset="0"/>
              </a:rPr>
              <a:t>;</a:t>
            </a:r>
          </a:p>
          <a:p>
            <a:pPr algn="just" eaLnBrk="1" hangingPunct="1">
              <a:buFontTx/>
              <a:buChar char="-"/>
            </a:pPr>
            <a:r>
              <a:rPr lang="pt-BR" sz="2000" dirty="0">
                <a:latin typeface="Lucida Sans" pitchFamily="34" charset="0"/>
              </a:rPr>
              <a:t> Ações enquanto membro de apoio a equipe saúde da família.</a:t>
            </a:r>
          </a:p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Atividades previstas (colocar até 5 principais)</a:t>
            </a:r>
            <a:r>
              <a:rPr lang="pt-BR" altLang="pt-B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: </a:t>
            </a:r>
          </a:p>
          <a:p>
            <a:pPr algn="just" eaLnBrk="1" hangingPunct="1"/>
            <a:r>
              <a:rPr lang="pt-BR" sz="1800" dirty="0">
                <a:latin typeface="Lucida Sans" pitchFamily="34" charset="0"/>
              </a:rPr>
              <a:t>- </a:t>
            </a:r>
            <a:r>
              <a:rPr lang="pt-BR" sz="2000" dirty="0">
                <a:latin typeface="Lucida Sans" pitchFamily="34" charset="0"/>
              </a:rPr>
              <a:t>Acompanhamento do desenvolvimento na primeiríssima infância; </a:t>
            </a:r>
          </a:p>
          <a:p>
            <a:pPr eaLnBrk="1" hangingPunct="1"/>
            <a:r>
              <a:rPr lang="pt-BR" sz="2000" dirty="0">
                <a:latin typeface="Lucida Sans" pitchFamily="34" charset="0"/>
              </a:rPr>
              <a:t>- Mapeamento e diagnóstico territorial da área do CSE;</a:t>
            </a:r>
            <a:br>
              <a:rPr lang="pt-BR" sz="2000" dirty="0">
                <a:latin typeface="Lucida Sans" pitchFamily="34" charset="0"/>
              </a:rPr>
            </a:br>
            <a:r>
              <a:rPr lang="pt-BR" sz="2000" dirty="0">
                <a:latin typeface="Lucida Sans" pitchFamily="34" charset="0"/>
              </a:rPr>
              <a:t>- Orientações à família, escola e equipe;</a:t>
            </a:r>
          </a:p>
          <a:p>
            <a:pPr algn="just" eaLnBrk="1" hangingPunct="1"/>
            <a:r>
              <a:rPr lang="pt-BR" sz="2000" dirty="0">
                <a:latin typeface="Lucida Sans" pitchFamily="34" charset="0"/>
              </a:rPr>
              <a:t>- </a:t>
            </a:r>
            <a:r>
              <a:rPr lang="pt-BR" sz="2000" dirty="0" err="1">
                <a:latin typeface="Lucida Sans" pitchFamily="34" charset="0"/>
              </a:rPr>
              <a:t>Matriciamento</a:t>
            </a:r>
            <a:r>
              <a:rPr lang="pt-BR" sz="2000" dirty="0">
                <a:latin typeface="Lucida Sans" pitchFamily="34" charset="0"/>
              </a:rPr>
              <a:t>/ Projeto Terapêutico Singular;</a:t>
            </a:r>
          </a:p>
          <a:p>
            <a:pPr algn="just" eaLnBrk="1" hangingPunct="1">
              <a:buFontTx/>
              <a:buChar char="-"/>
            </a:pPr>
            <a:r>
              <a:rPr lang="pt-BR" sz="2000" dirty="0">
                <a:latin typeface="Lucida Sans" pitchFamily="34" charset="0"/>
              </a:rPr>
              <a:t> Aplicação de intervenções de promoção, prevenção e reabilitação.</a:t>
            </a:r>
          </a:p>
          <a:p>
            <a:pPr algn="just" eaLnBrk="1" hangingPunct="1">
              <a:buFontTx/>
              <a:buChar char="-"/>
            </a:pPr>
            <a:endParaRPr lang="pt-BR" altLang="pt-BR" sz="1800" i="1" dirty="0">
              <a:solidFill>
                <a:srgbClr val="FF0000"/>
              </a:solidFill>
              <a:latin typeface="Lucida Sans" pitchFamily="34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270" y="-3553"/>
            <a:ext cx="354455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305720"/>
            <a:ext cx="323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Programa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0154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227197"/>
            <a:ext cx="8917259" cy="46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Problemas atuais relacionados ao campo de estágio (estrutura, equipe, fluxos, horários, dificuldades, etc.)</a:t>
            </a:r>
          </a:p>
          <a:p>
            <a:pPr algn="just" eaLnBrk="1" hangingPunct="1"/>
            <a:endParaRPr lang="pt-BR" altLang="pt-BR" sz="2200" b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lnSpc>
                <a:spcPct val="150000"/>
              </a:lnSpc>
              <a:buFontTx/>
              <a:buChar char="-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Horário do estágio restritos e conteúdo muito abrangente: 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dificuldade de realização de discussões com as equipes,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participação dos alunos em atividades multidisciplinares.</a:t>
            </a:r>
          </a:p>
          <a:p>
            <a:pPr marL="342900" indent="-342900"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Sugestões</a:t>
            </a:r>
            <a:r>
              <a:rPr lang="pt-BR" altLang="pt-B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:</a:t>
            </a:r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1800" i="1" dirty="0">
                <a:solidFill>
                  <a:srgbClr val="FF0000"/>
                </a:solidFill>
                <a:latin typeface="Lucida Sans" charset="0"/>
                <a:ea typeface="Lucida Sans" charset="0"/>
                <a:cs typeface="Lucida Sans" charset="0"/>
              </a:rPr>
              <a:t> </a:t>
            </a: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Horário fixo nos dias de estágio para discussão com equipes. 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Participação em atividades multidisciplinares nos dias de estágio (Por exemplo: grupos de orientação, oficinas e atendimento multidisciplinar). </a:t>
            </a:r>
          </a:p>
          <a:p>
            <a:pPr marL="342900" indent="-342900" algn="just" eaLnBrk="1" hangingPunct="1"/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693" y="-3553"/>
            <a:ext cx="2949132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163785"/>
            <a:ext cx="7183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Desafios e possibilidades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6437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134209"/>
            <a:ext cx="8917259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Experiências exitosas que merecem destaque (cite 1 ou 2)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Atendimento on-line/ híbrido nas fases iniciais da pandemia.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Mapeamento territorial.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Orientações Parentais.</a:t>
            </a:r>
          </a:p>
          <a:p>
            <a:pPr marL="342900" indent="-342900" algn="just" eaLnBrk="1" hangingPunct="1"/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endParaRPr lang="pt-BR" altLang="pt-BR" sz="1800" i="1" dirty="0">
              <a:solidFill>
                <a:srgbClr val="FF0000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charset="0"/>
                <a:ea typeface="Lucida Sans" charset="0"/>
                <a:cs typeface="Lucida Sans" charset="0"/>
              </a:rPr>
              <a:t>Cite pelos menos 3 propostas que poderiam viabilizar a integração dessa atividade com outros cursos realizados no CSEB.</a:t>
            </a:r>
          </a:p>
          <a:p>
            <a:pPr algn="just" eaLnBrk="1" hangingPunct="1"/>
            <a:endParaRPr lang="pt-BR" altLang="pt-BR" sz="1800" b="1" i="1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Construção do Projeto Terapêutico Singular.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Educação Continuada e </a:t>
            </a:r>
            <a:r>
              <a:rPr lang="pt-BR" altLang="pt-BR" sz="1800" dirty="0" err="1">
                <a:latin typeface="Lucida Sans" charset="0"/>
                <a:ea typeface="Lucida Sans" charset="0"/>
                <a:cs typeface="Lucida Sans" charset="0"/>
              </a:rPr>
              <a:t>Interprofissional</a:t>
            </a: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.</a:t>
            </a:r>
          </a:p>
          <a:p>
            <a:pPr marL="342900" indent="-342900" algn="just" eaLnBrk="1" hangingPunct="1">
              <a:buAutoNum type="arabicPeriod"/>
            </a:pPr>
            <a:endParaRPr lang="pt-BR" altLang="pt-BR" sz="1800" dirty="0">
              <a:latin typeface="Lucida Sans" charset="0"/>
              <a:ea typeface="Lucida Sans" charset="0"/>
              <a:cs typeface="Lucida Sans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pt-BR" altLang="pt-BR" sz="1800" dirty="0">
                <a:latin typeface="Lucida Sans" charset="0"/>
                <a:ea typeface="Lucida Sans" charset="0"/>
                <a:cs typeface="Lucida Sans" charset="0"/>
              </a:rPr>
              <a:t>Clinica Compartilhada e Ampliada.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6209601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33441" y="89345"/>
            <a:ext cx="38902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Propostas e possibilidades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5629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57200" y="892215"/>
            <a:ext cx="8917259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Nome da Disciplina ou Estágio: </a:t>
            </a:r>
            <a:r>
              <a:rPr lang="pt-BR" sz="2000" dirty="0">
                <a:latin typeface="Lucida Sans" pitchFamily="34" charset="0"/>
              </a:rPr>
              <a:t>Estágio Supervisionado em Atenção Primária em Fala e linguagem III e IV (MFT0900 e 0901) </a:t>
            </a:r>
            <a:endParaRPr lang="pt-BR" altLang="pt-BR" sz="2000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Duração (número de semanas):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Anual (39 semanas em 2022)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Nº total de alunos por ano: 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25 alunos (atualmente: 19 alunos)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Períodos na semana / turma / nº alunos: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Grupos diferentes em cada dia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Segunda-feira manhã: 6 / 7 alunos (atualmente: 5 alunos)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Segunda-feira tarde: 6 / 7 alunos (atualmente: 5 alunos)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Sexta-feira manhã: 6 / 7 alunos (atualmente: 5 alunos)</a:t>
            </a:r>
          </a:p>
          <a:p>
            <a:pPr algn="just" eaLnBrk="1" hangingPunct="1"/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Sexta-feira tarde: 6 / 7 alunos (atualmente: 4 alunos)</a:t>
            </a:r>
          </a:p>
          <a:p>
            <a:pPr algn="just" eaLnBrk="1" hangingPunct="1"/>
            <a:endParaRPr lang="pt-BR" altLang="pt-BR" sz="2000" b="1" dirty="0"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 </a:t>
            </a:r>
          </a:p>
          <a:p>
            <a:pPr algn="just" eaLnBrk="1" hangingPunct="1"/>
            <a:r>
              <a:rPr lang="pt-BR" altLang="pt-BR" sz="2000" b="1" dirty="0">
                <a:latin typeface="Lucida Sans" charset="0"/>
                <a:ea typeface="Lucida Sans" charset="0"/>
                <a:cs typeface="Lucida Sans" charset="0"/>
              </a:rPr>
              <a:t>Número médio de alunos por período: </a:t>
            </a:r>
            <a:r>
              <a:rPr lang="pt-BR" altLang="pt-BR" sz="2000" dirty="0">
                <a:latin typeface="Lucida Sans" charset="0"/>
                <a:ea typeface="Lucida Sans" charset="0"/>
                <a:cs typeface="Lucida Sans" charset="0"/>
              </a:rPr>
              <a:t>5 a 7 por período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989574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67902" y="-77490"/>
            <a:ext cx="7880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A09B"/>
                </a:solidFill>
              </a:rPr>
              <a:t>Atenção Primária em </a:t>
            </a:r>
          </a:p>
          <a:p>
            <a:r>
              <a:rPr lang="pt-BR" sz="2800" dirty="0">
                <a:solidFill>
                  <a:srgbClr val="00A09B"/>
                </a:solidFill>
              </a:rPr>
              <a:t>Fala e linguagem</a:t>
            </a:r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 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659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endParaRPr lang="pt-BR" altLang="pt-BR" sz="2000" dirty="0">
              <a:solidFill>
                <a:schemeClr val="tx1">
                  <a:lumMod val="65000"/>
                  <a:lumOff val="35000"/>
                </a:schemeClr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Nome do Responsável pela Disciplina ou Estágio: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Dra. </a:t>
            </a:r>
            <a:r>
              <a:rPr lang="pt-BR" sz="2000" dirty="0">
                <a:latin typeface="Lucida Sans" pitchFamily="34" charset="0"/>
              </a:rPr>
              <a:t>Daniela Regina </a:t>
            </a:r>
            <a:r>
              <a:rPr lang="pt-BR" sz="2000" dirty="0" err="1">
                <a:latin typeface="Lucida Sans" pitchFamily="34" charset="0"/>
              </a:rPr>
              <a:t>Molini</a:t>
            </a:r>
            <a:r>
              <a:rPr lang="pt-BR" sz="2000" dirty="0">
                <a:latin typeface="Lucida Sans" pitchFamily="34" charset="0"/>
              </a:rPr>
              <a:t> </a:t>
            </a:r>
            <a:r>
              <a:rPr lang="pt-BR" sz="2000" dirty="0" err="1">
                <a:latin typeface="Lucida Sans" pitchFamily="34" charset="0"/>
              </a:rPr>
              <a:t>Avejonas</a:t>
            </a:r>
            <a:r>
              <a:rPr lang="pt-BR" sz="2000" dirty="0">
                <a:latin typeface="Lucida Sans" pitchFamily="34" charset="0"/>
              </a:rPr>
              <a:t>,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Dra. </a:t>
            </a:r>
            <a:r>
              <a:rPr lang="pt-BR" sz="2000" dirty="0">
                <a:latin typeface="Lucida Sans" pitchFamily="34" charset="0"/>
              </a:rPr>
              <a:t>Fernanda </a:t>
            </a:r>
            <a:r>
              <a:rPr lang="pt-BR" sz="2000" dirty="0" err="1">
                <a:latin typeface="Lucida Sans" pitchFamily="34" charset="0"/>
              </a:rPr>
              <a:t>Dreux</a:t>
            </a:r>
            <a:r>
              <a:rPr lang="pt-BR" sz="2000" dirty="0">
                <a:latin typeface="Lucida Sans" pitchFamily="34" charset="0"/>
              </a:rPr>
              <a:t> Miranda Fernandes,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Profa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Dra. </a:t>
            </a:r>
            <a:r>
              <a:rPr lang="pt-BR" sz="2000" dirty="0">
                <a:latin typeface="Lucida Sans" pitchFamily="34" charset="0"/>
              </a:rPr>
              <a:t>Haydée </a:t>
            </a:r>
            <a:r>
              <a:rPr lang="pt-BR" sz="2000" dirty="0" err="1">
                <a:latin typeface="Lucida Sans" pitchFamily="34" charset="0"/>
              </a:rPr>
              <a:t>Fiszbein</a:t>
            </a:r>
            <a:r>
              <a:rPr lang="pt-BR" sz="2000" dirty="0">
                <a:latin typeface="Lucida Sans" pitchFamily="34" charset="0"/>
              </a:rPr>
              <a:t> </a:t>
            </a:r>
            <a:r>
              <a:rPr lang="pt-BR" sz="2000" dirty="0" err="1">
                <a:latin typeface="Lucida Sans" pitchFamily="34" charset="0"/>
              </a:rPr>
              <a:t>Wertzner</a:t>
            </a:r>
            <a:r>
              <a:rPr lang="pt-BR" sz="2000" dirty="0">
                <a:latin typeface="Lucida Sans" pitchFamily="34" charset="0"/>
              </a:rPr>
              <a:t>.</a:t>
            </a:r>
            <a:endParaRPr lang="pt-BR" altLang="pt-BR" sz="2000" i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endParaRPr lang="pt-BR" altLang="pt-BR" sz="2000" b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Nome e profissão dos profissionais/preceptores do CSEB envolvidos diretamente</a:t>
            </a:r>
            <a:r>
              <a:rPr lang="pt-BR" altLang="pt-BR" sz="2000" b="1" i="1" dirty="0">
                <a:latin typeface="Lucida Sans" pitchFamily="34" charset="0"/>
                <a:ea typeface="Lucida Sans" charset="0"/>
                <a:cs typeface="Lucida Sans" charset="0"/>
              </a:rPr>
              <a:t>: </a:t>
            </a:r>
          </a:p>
          <a:p>
            <a:pPr algn="just" eaLnBrk="1" hangingPunct="1"/>
            <a:r>
              <a:rPr lang="pt-BR" altLang="pt-BR" sz="2000" b="1" i="1" dirty="0">
                <a:latin typeface="Lucida Sans" pitchFamily="34" charset="0"/>
                <a:ea typeface="Lucida Sans" charset="0"/>
                <a:cs typeface="Lucida Sans" charset="0"/>
              </a:rPr>
              <a:t>Assistente do Curso de </a:t>
            </a:r>
            <a:r>
              <a:rPr lang="pt-BR" altLang="pt-BR" sz="2000" b="1" i="1" dirty="0" err="1">
                <a:latin typeface="Lucida Sans" pitchFamily="34" charset="0"/>
                <a:ea typeface="Lucida Sans" charset="0"/>
                <a:cs typeface="Lucida Sans" charset="0"/>
              </a:rPr>
              <a:t>Fono</a:t>
            </a:r>
            <a:r>
              <a:rPr lang="pt-BR" altLang="pt-BR" sz="2000" b="1" i="1" dirty="0">
                <a:latin typeface="Lucida Sans" pitchFamily="34" charset="0"/>
                <a:ea typeface="Lucida Sans" charset="0"/>
                <a:cs typeface="Lucida Sans" charset="0"/>
              </a:rPr>
              <a:t>: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Fga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Doutoranda Marília Barbieri Pereira.</a:t>
            </a:r>
          </a:p>
          <a:p>
            <a:pPr algn="just" eaLnBrk="1" hangingPunct="1"/>
            <a:r>
              <a:rPr lang="pt-BR" altLang="pt-BR" sz="2000" b="1" i="1" dirty="0">
                <a:latin typeface="Lucida Sans" pitchFamily="34" charset="0"/>
                <a:ea typeface="Lucida Sans" charset="0"/>
                <a:cs typeface="Lucida Sans" charset="0"/>
              </a:rPr>
              <a:t>Preceptora FFM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: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Fga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. </a:t>
            </a:r>
            <a:r>
              <a:rPr lang="pt-BR" altLang="pt-BR" sz="2000" dirty="0" err="1">
                <a:latin typeface="Lucida Sans" pitchFamily="34" charset="0"/>
                <a:ea typeface="Lucida Sans" charset="0"/>
                <a:cs typeface="Lucida Sans" charset="0"/>
              </a:rPr>
              <a:t>Janieri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 Braz Almeida Mendes.</a:t>
            </a:r>
          </a:p>
          <a:p>
            <a:pPr algn="just" eaLnBrk="1" hangingPunct="1"/>
            <a:endParaRPr lang="pt-BR" altLang="pt-BR" sz="2000" b="1" i="1" dirty="0"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000" b="1" dirty="0">
                <a:latin typeface="Lucida Sans" pitchFamily="34" charset="0"/>
                <a:ea typeface="Lucida Sans" charset="0"/>
                <a:cs typeface="Lucida Sans" charset="0"/>
              </a:rPr>
              <a:t>Número de alunos por preceptor:</a:t>
            </a:r>
            <a:r>
              <a:rPr lang="pt-BR" altLang="pt-BR" sz="2000" dirty="0">
                <a:latin typeface="Lucida Sans" pitchFamily="34" charset="0"/>
                <a:ea typeface="Lucida Sans" charset="0"/>
                <a:cs typeface="Lucida Sans" charset="0"/>
              </a:rPr>
              <a:t> 12.</a:t>
            </a:r>
            <a:endParaRPr lang="pt-BR" altLang="pt-BR" sz="2000" i="1" dirty="0">
              <a:latin typeface="Lucida Sans" pitchFamily="34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224" y="-3553"/>
            <a:ext cx="989574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380092" y="337070"/>
            <a:ext cx="32360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Equipe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583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92782" y="1397675"/>
            <a:ext cx="8917259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Objetivo principal da disciplina/estágio (colocar até 3 principais): </a:t>
            </a:r>
          </a:p>
          <a:p>
            <a:pPr algn="just" eaLnBrk="1" hangingPunct="1"/>
            <a:r>
              <a:rPr lang="pt-BR" sz="2000" dirty="0">
                <a:latin typeface="Lucida Sans" pitchFamily="34" charset="0"/>
              </a:rPr>
              <a:t>- Atuação em ambulatório de fonoaudiologia em Unidade Básica de Saúde;</a:t>
            </a:r>
          </a:p>
          <a:p>
            <a:pPr algn="just" eaLnBrk="1" hangingPunct="1">
              <a:buFontTx/>
              <a:buChar char="-"/>
            </a:pPr>
            <a:r>
              <a:rPr lang="pt-BR" sz="2000" dirty="0">
                <a:latin typeface="Lucida Sans" pitchFamily="34" charset="0"/>
              </a:rPr>
              <a:t> Reabilitação das patologias de comunicação de manifestação primária e critérios de alta </a:t>
            </a:r>
            <a:r>
              <a:rPr lang="pt-BR" sz="2000" dirty="0" err="1">
                <a:latin typeface="Lucida Sans" pitchFamily="34" charset="0"/>
              </a:rPr>
              <a:t>fonoaudiológica</a:t>
            </a:r>
            <a:r>
              <a:rPr lang="pt-BR" sz="2000" dirty="0">
                <a:latin typeface="Lucida Sans" pitchFamily="34" charset="0"/>
              </a:rPr>
              <a:t>;</a:t>
            </a:r>
          </a:p>
          <a:p>
            <a:pPr algn="just" eaLnBrk="1" hangingPunct="1">
              <a:buFontTx/>
              <a:buChar char="-"/>
            </a:pPr>
            <a:r>
              <a:rPr lang="pt-BR" sz="2000" dirty="0">
                <a:latin typeface="Lucida Sans" pitchFamily="34" charset="0"/>
              </a:rPr>
              <a:t> Realização de discussões em equipe multidisciplinar.</a:t>
            </a:r>
          </a:p>
          <a:p>
            <a:pPr algn="just" eaLnBrk="1" hangingPunct="1"/>
            <a:endParaRPr lang="pt-BR" altLang="pt-BR" sz="1800" dirty="0">
              <a:solidFill>
                <a:schemeClr val="tx1">
                  <a:lumMod val="65000"/>
                  <a:lumOff val="35000"/>
                </a:schemeClr>
              </a:solidFill>
              <a:latin typeface="Lucida Sans" pitchFamily="34" charset="0"/>
              <a:ea typeface="Lucida Sans" charset="0"/>
              <a:cs typeface="Lucida Sans" charset="0"/>
            </a:endParaRPr>
          </a:p>
          <a:p>
            <a:pPr algn="just" eaLnBrk="1" hangingPunct="1"/>
            <a:r>
              <a:rPr lang="pt-BR" altLang="pt-B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Atividades previstas (colocar até 5 principais)</a:t>
            </a:r>
            <a:r>
              <a:rPr lang="pt-BR" altLang="pt-B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ucida Sans" pitchFamily="34" charset="0"/>
                <a:ea typeface="Lucida Sans" charset="0"/>
                <a:cs typeface="Lucida Sans" charset="0"/>
              </a:rPr>
              <a:t>: </a:t>
            </a:r>
          </a:p>
          <a:p>
            <a:pPr algn="just" eaLnBrk="1" hangingPunct="1"/>
            <a:r>
              <a:rPr lang="pt-BR" sz="1800" dirty="0">
                <a:latin typeface="Lucida Sans" pitchFamily="34" charset="0"/>
              </a:rPr>
              <a:t>- </a:t>
            </a:r>
            <a:r>
              <a:rPr lang="pt-BR" sz="2000" dirty="0">
                <a:latin typeface="Lucida Sans" pitchFamily="34" charset="0"/>
              </a:rPr>
              <a:t>Avaliação e diagnóstico; </a:t>
            </a:r>
          </a:p>
          <a:p>
            <a:pPr eaLnBrk="1" hangingPunct="1"/>
            <a:r>
              <a:rPr lang="pt-BR" sz="2000" dirty="0">
                <a:latin typeface="Lucida Sans" pitchFamily="34" charset="0"/>
              </a:rPr>
              <a:t>- Princípios básicos de reabilitação em APS;</a:t>
            </a:r>
            <a:br>
              <a:rPr lang="pt-BR" sz="2000" dirty="0">
                <a:latin typeface="Lucida Sans" pitchFamily="34" charset="0"/>
              </a:rPr>
            </a:br>
            <a:r>
              <a:rPr lang="pt-BR" sz="2000" dirty="0">
                <a:latin typeface="Lucida Sans" pitchFamily="34" charset="0"/>
              </a:rPr>
              <a:t>- Orientações à família, escola e equipe;</a:t>
            </a:r>
          </a:p>
          <a:p>
            <a:pPr algn="just" eaLnBrk="1" hangingPunct="1"/>
            <a:r>
              <a:rPr lang="pt-BR" sz="2000" dirty="0">
                <a:latin typeface="Lucida Sans" pitchFamily="34" charset="0"/>
              </a:rPr>
              <a:t>- Discussões de caso;</a:t>
            </a:r>
          </a:p>
          <a:p>
            <a:pPr algn="just" eaLnBrk="1" hangingPunct="1">
              <a:buFontTx/>
              <a:buChar char="-"/>
            </a:pPr>
            <a:r>
              <a:rPr lang="pt-BR" sz="2000" dirty="0">
                <a:latin typeface="Lucida Sans" pitchFamily="34" charset="0"/>
              </a:rPr>
              <a:t> Encaminhamentos (referência e contrarreferência).</a:t>
            </a:r>
          </a:p>
          <a:p>
            <a:pPr algn="just" eaLnBrk="1" hangingPunct="1">
              <a:buFontTx/>
              <a:buChar char="-"/>
            </a:pPr>
            <a:endParaRPr lang="pt-BR" altLang="pt-BR" sz="1800" i="1" dirty="0">
              <a:solidFill>
                <a:srgbClr val="FF0000"/>
              </a:solidFill>
              <a:latin typeface="Lucida Sans" pitchFamily="34" charset="0"/>
              <a:ea typeface="Lucida Sans" charset="0"/>
              <a:cs typeface="Lucida Sans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270" y="-3553"/>
            <a:ext cx="3544555" cy="7860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0600" y="305720"/>
            <a:ext cx="323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rgbClr val="00A09B"/>
                </a:solidFill>
                <a:latin typeface="Lucida Sans" charset="0"/>
                <a:ea typeface="Lucida Sans" charset="0"/>
                <a:cs typeface="Lucida Sans" charset="0"/>
              </a:rPr>
              <a:t>Programa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031" y="162996"/>
            <a:ext cx="930443" cy="4658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245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3353</TotalTime>
  <Words>1460</Words>
  <Application>Microsoft Macintosh PowerPoint</Application>
  <PresentationFormat>Personalizar</PresentationFormat>
  <Paragraphs>225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Calibri</vt:lpstr>
      <vt:lpstr>Garamond</vt:lpstr>
      <vt:lpstr>Lucida Sans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Lawrence Publicidade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Lawrence</dc:creator>
  <cp:lastModifiedBy>Ademir Lopes Junior</cp:lastModifiedBy>
  <cp:revision>238</cp:revision>
  <cp:lastPrinted>2016-07-08T21:11:53Z</cp:lastPrinted>
  <dcterms:created xsi:type="dcterms:W3CDTF">2015-12-14T00:49:32Z</dcterms:created>
  <dcterms:modified xsi:type="dcterms:W3CDTF">2022-05-27T21:05:44Z</dcterms:modified>
</cp:coreProperties>
</file>