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467" r:id="rId3"/>
    <p:sldId id="472" r:id="rId4"/>
    <p:sldId id="495" r:id="rId5"/>
    <p:sldId id="497" r:id="rId6"/>
    <p:sldId id="496" r:id="rId7"/>
    <p:sldId id="494" r:id="rId8"/>
    <p:sldId id="493" r:id="rId9"/>
    <p:sldId id="492" r:id="rId10"/>
    <p:sldId id="491" r:id="rId11"/>
    <p:sldId id="479" r:id="rId12"/>
    <p:sldId id="498" r:id="rId13"/>
    <p:sldId id="501" r:id="rId14"/>
    <p:sldId id="500" r:id="rId15"/>
    <p:sldId id="499" r:id="rId16"/>
    <p:sldId id="483" r:id="rId17"/>
    <p:sldId id="484" r:id="rId18"/>
    <p:sldId id="485" r:id="rId19"/>
    <p:sldId id="48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A3A3A3"/>
    <a:srgbClr val="A5A5A5"/>
    <a:srgbClr val="ED7C2F"/>
    <a:srgbClr val="ED8137"/>
    <a:srgbClr val="5A9BD5"/>
    <a:srgbClr val="ED7E33"/>
    <a:srgbClr val="8A2A16"/>
    <a:srgbClr val="0B7C93"/>
    <a:srgbClr val="34B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5332" autoAdjust="0"/>
  </p:normalViewPr>
  <p:slideViewPr>
    <p:cSldViewPr snapToGrid="0" snapToObjects="1">
      <p:cViewPr varScale="1">
        <p:scale>
          <a:sx n="114" d="100"/>
          <a:sy n="114" d="100"/>
        </p:scale>
        <p:origin x="15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4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7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9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5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2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2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3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1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8915F-A526-5D4C-8078-2ACBA4E3093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" y="2332383"/>
            <a:ext cx="9143999" cy="452561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0" y="0"/>
            <a:ext cx="9144000" cy="2332383"/>
          </a:xfrm>
          <a:prstGeom prst="rect">
            <a:avLst/>
          </a:prstGeom>
          <a:solidFill>
            <a:srgbClr val="0B7C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28575" y="3395732"/>
            <a:ext cx="9115425" cy="2416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sz="35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3500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sz="3500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793519" y="780043"/>
            <a:ext cx="3037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Resultados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parciais</a:t>
            </a:r>
            <a:endParaRPr lang="en-US" sz="3000" b="1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9FCAB528-A7B9-4EE6-ACD4-B3E4D28F7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417" y="430927"/>
            <a:ext cx="2439644" cy="91094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6664A38-7F4E-4798-858C-74B43058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79" y="430927"/>
            <a:ext cx="2645042" cy="735264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1F2DB3AA-87F8-448E-9398-A810A5B5C1D9}"/>
              </a:ext>
            </a:extLst>
          </p:cNvPr>
          <p:cNvSpPr txBox="1"/>
          <p:nvPr/>
        </p:nvSpPr>
        <p:spPr>
          <a:xfrm>
            <a:off x="5830959" y="1487640"/>
            <a:ext cx="3125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Nuno A. B. S.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Graça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Alírio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E. Rodrigues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FFBB18D-D6F6-4F1E-9D3D-BB5B18C38E6C}"/>
              </a:ext>
            </a:extLst>
          </p:cNvPr>
          <p:cNvSpPr txBox="1"/>
          <p:nvPr/>
        </p:nvSpPr>
        <p:spPr>
          <a:xfrm>
            <a:off x="187665" y="1381923"/>
            <a:ext cx="33427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William M. Godoy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Leandro G. Aguiar</a:t>
            </a:r>
          </a:p>
        </p:txBody>
      </p:sp>
    </p:spTree>
    <p:extLst>
      <p:ext uri="{BB962C8B-B14F-4D97-AF65-F5344CB8AC3E}">
        <p14:creationId xmlns:p14="http://schemas.microsoft.com/office/powerpoint/2010/main" val="2997930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>
            <a:cxnSpLocks/>
          </p:cNvCxnSpPr>
          <p:nvPr/>
        </p:nvCxnSpPr>
        <p:spPr>
          <a:xfrm>
            <a:off x="1927859" y="5321745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pic>
        <p:nvPicPr>
          <p:cNvPr id="42" name="Imagem 12">
            <a:extLst>
              <a:ext uri="{FF2B5EF4-FFF2-40B4-BE49-F238E27FC236}">
                <a16:creationId xmlns:a16="http://schemas.microsoft.com/office/drawing/2014/main" id="{3702A208-3001-44C1-83E5-13247FCC1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2716" y="2188973"/>
            <a:ext cx="2030886" cy="136650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247B156-9B83-43AC-B3D2-0103E01CBA67}"/>
              </a:ext>
            </a:extLst>
          </p:cNvPr>
          <p:cNvCxnSpPr>
            <a:cxnSpLocks/>
          </p:cNvCxnSpPr>
          <p:nvPr/>
        </p:nvCxnSpPr>
        <p:spPr>
          <a:xfrm flipV="1">
            <a:off x="5400899" y="2756104"/>
            <a:ext cx="1697527" cy="10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2117" y="4790788"/>
            <a:ext cx="1289388" cy="486562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86448B-A6C1-4BEB-A4D5-3F5840DF29FF}"/>
              </a:ext>
            </a:extLst>
          </p:cNvPr>
          <p:cNvCxnSpPr>
            <a:cxnSpLocks/>
          </p:cNvCxnSpPr>
          <p:nvPr/>
        </p:nvCxnSpPr>
        <p:spPr>
          <a:xfrm>
            <a:off x="4212709" y="3239322"/>
            <a:ext cx="0" cy="1515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BBC0C31-F25B-49F3-B747-7983DED8C580}"/>
              </a:ext>
            </a:extLst>
          </p:cNvPr>
          <p:cNvCxnSpPr>
            <a:cxnSpLocks/>
          </p:cNvCxnSpPr>
          <p:nvPr/>
        </p:nvCxnSpPr>
        <p:spPr>
          <a:xfrm>
            <a:off x="4212709" y="3247711"/>
            <a:ext cx="28857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DB6CA5A-7948-47D2-8B87-FA2B490005A3}"/>
              </a:ext>
            </a:extLst>
          </p:cNvPr>
          <p:cNvSpPr txBox="1"/>
          <p:nvPr/>
        </p:nvSpPr>
        <p:spPr>
          <a:xfrm>
            <a:off x="4187542" y="3239322"/>
            <a:ext cx="2990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FF0000"/>
                </a:solidFill>
              </a:rPr>
              <a:t>Estudo da acessibilidade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6F26A6C-B25C-445C-AB09-0DAFC5175110}"/>
              </a:ext>
            </a:extLst>
          </p:cNvPr>
          <p:cNvSpPr txBox="1"/>
          <p:nvPr/>
        </p:nvSpPr>
        <p:spPr>
          <a:xfrm>
            <a:off x="4314524" y="4041675"/>
            <a:ext cx="21140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UNIFAC Modificado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21073F9-644B-4AB6-90B4-7B7BA5B384CB}"/>
              </a:ext>
            </a:extLst>
          </p:cNvPr>
          <p:cNvCxnSpPr>
            <a:cxnSpLocks/>
          </p:cNvCxnSpPr>
          <p:nvPr/>
        </p:nvCxnSpPr>
        <p:spPr>
          <a:xfrm>
            <a:off x="5245849" y="4433434"/>
            <a:ext cx="0" cy="32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9348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7E6D39-72D4-437C-9244-98B34A7A0F4A}"/>
              </a:ext>
            </a:extLst>
          </p:cNvPr>
          <p:cNvSpPr txBox="1"/>
          <p:nvPr/>
        </p:nvSpPr>
        <p:spPr>
          <a:xfrm>
            <a:off x="4643695" y="3762068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Jakob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2006)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DB39C-6B47-4B8C-899B-89421E750E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35991" y="3906835"/>
            <a:ext cx="881377" cy="468424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99FAB9-A2AC-4C44-A0AC-1C7F84C88A25}"/>
              </a:ext>
            </a:extLst>
          </p:cNvPr>
          <p:cNvCxnSpPr>
            <a:cxnSpLocks/>
          </p:cNvCxnSpPr>
          <p:nvPr/>
        </p:nvCxnSpPr>
        <p:spPr>
          <a:xfrm>
            <a:off x="2503082" y="4302282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DD35AA-F716-4C3F-892A-8A77BB4EF889}"/>
              </a:ext>
            </a:extLst>
          </p:cNvPr>
          <p:cNvCxnSpPr>
            <a:cxnSpLocks/>
            <a:stCxn id="65" idx="3"/>
            <a:endCxn id="6" idx="1"/>
          </p:cNvCxnSpPr>
          <p:nvPr/>
        </p:nvCxnSpPr>
        <p:spPr>
          <a:xfrm>
            <a:off x="1005030" y="4141047"/>
            <a:ext cx="10309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821565E-C171-4422-BDF8-6D7CDFB70C08}"/>
              </a:ext>
            </a:extLst>
          </p:cNvPr>
          <p:cNvSpPr txBox="1"/>
          <p:nvPr/>
        </p:nvSpPr>
        <p:spPr>
          <a:xfrm>
            <a:off x="1928620" y="3659365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Prini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1976)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6B5F83-DD91-4102-8E87-C5206B17BC5E}"/>
              </a:ext>
            </a:extLst>
          </p:cNvPr>
          <p:cNvSpPr txBox="1"/>
          <p:nvPr/>
        </p:nvSpPr>
        <p:spPr>
          <a:xfrm>
            <a:off x="308784" y="271402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Karam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Tien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1985)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C229157-ADD0-4F48-A5CF-3541A9BECA5B}"/>
              </a:ext>
            </a:extLst>
          </p:cNvPr>
          <p:cNvSpPr/>
          <p:nvPr/>
        </p:nvSpPr>
        <p:spPr>
          <a:xfrm>
            <a:off x="1719742" y="5822942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DD9E4EE-443D-4205-A362-245E46F5C014}"/>
              </a:ext>
            </a:extLst>
          </p:cNvPr>
          <p:cNvSpPr/>
          <p:nvPr/>
        </p:nvSpPr>
        <p:spPr>
          <a:xfrm>
            <a:off x="7530203" y="5758949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C519F2F-AC91-41F7-A030-D9653F49DB45}"/>
              </a:ext>
            </a:extLst>
          </p:cNvPr>
          <p:cNvSpPr txBox="1"/>
          <p:nvPr/>
        </p:nvSpPr>
        <p:spPr>
          <a:xfrm>
            <a:off x="5515861" y="272489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(Aguiar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2021)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2EF1A2B-B1FE-4DED-8873-94804504F5A1}"/>
              </a:ext>
            </a:extLst>
          </p:cNvPr>
          <p:cNvSpPr txBox="1"/>
          <p:nvPr/>
        </p:nvSpPr>
        <p:spPr>
          <a:xfrm>
            <a:off x="6287556" y="4651950"/>
            <a:ext cx="2729255" cy="677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b="1" dirty="0"/>
              <a:t>Parâmetros ajustáveis:</a:t>
            </a:r>
          </a:p>
          <a:p>
            <a:r>
              <a:rPr lang="pt-PT" sz="1200" dirty="0"/>
              <a:t>Reatividade de cross-</a:t>
            </a:r>
            <a:r>
              <a:rPr lang="pt-PT" sz="1200" dirty="0" err="1"/>
              <a:t>linking</a:t>
            </a:r>
            <a:r>
              <a:rPr lang="pt-PT" sz="1200" dirty="0"/>
              <a:t>, </a:t>
            </a:r>
            <a:r>
              <a:rPr lang="pt-PT" sz="1200" b="1" dirty="0"/>
              <a:t>C</a:t>
            </a:r>
            <a:r>
              <a:rPr lang="pt-PT" sz="1200" b="1" baseline="-25000" dirty="0"/>
              <a:t>P</a:t>
            </a:r>
          </a:p>
          <a:p>
            <a:r>
              <a:rPr lang="pt-PT" sz="1200" dirty="0"/>
              <a:t>Parâmetro de solubilidade da resina, </a:t>
            </a:r>
            <a:r>
              <a:rPr lang="el-GR" sz="1200" b="1" dirty="0"/>
              <a:t>δ</a:t>
            </a:r>
            <a:r>
              <a:rPr lang="pt-PT" sz="1200" b="1" baseline="-250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440232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Estudo da acessibilidade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D575E6-2C6E-4692-B0E0-0DCA6483596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2805112"/>
            <a:ext cx="5657675" cy="39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7E93DF-2A20-45EB-8C22-9B0078FFC2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021" y="2226351"/>
            <a:ext cx="1352236" cy="4191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8FB8E1-0CE6-4A55-8934-F6AB03FA632F}"/>
              </a:ext>
            </a:extLst>
          </p:cNvPr>
          <p:cNvSpPr txBox="1"/>
          <p:nvPr/>
        </p:nvSpPr>
        <p:spPr>
          <a:xfrm>
            <a:off x="90671" y="2285242"/>
            <a:ext cx="3508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Raio de giração do poliestireno: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99D7C3-7F5D-4FDB-BA62-CEC06D2EE5F6}"/>
              </a:ext>
            </a:extLst>
          </p:cNvPr>
          <p:cNvSpPr txBox="1"/>
          <p:nvPr/>
        </p:nvSpPr>
        <p:spPr>
          <a:xfrm>
            <a:off x="3862257" y="2297408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Terao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Mays, 2004)</a:t>
            </a:r>
          </a:p>
        </p:txBody>
      </p:sp>
      <p:pic>
        <p:nvPicPr>
          <p:cNvPr id="14" name="Imagem 12">
            <a:extLst>
              <a:ext uri="{FF2B5EF4-FFF2-40B4-BE49-F238E27FC236}">
                <a16:creationId xmlns:a16="http://schemas.microsoft.com/office/drawing/2014/main" id="{A70F5FE0-AA7E-4D53-8408-21400EB53E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6869" y="2297408"/>
            <a:ext cx="2956340" cy="19892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5F74271-53AF-4452-A402-55D84B251170}"/>
              </a:ext>
            </a:extLst>
          </p:cNvPr>
          <p:cNvSpPr/>
          <p:nvPr/>
        </p:nvSpPr>
        <p:spPr>
          <a:xfrm>
            <a:off x="6358855" y="2574407"/>
            <a:ext cx="134225" cy="14858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96C7A2-EE1B-4221-8A6B-E24A4E6E8C56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425968" y="4060272"/>
            <a:ext cx="0" cy="780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E709DBE-33AC-4824-90ED-E335A554C46C}"/>
              </a:ext>
            </a:extLst>
          </p:cNvPr>
          <p:cNvSpPr txBox="1"/>
          <p:nvPr/>
        </p:nvSpPr>
        <p:spPr>
          <a:xfrm>
            <a:off x="5955975" y="4830583"/>
            <a:ext cx="2701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Sequências com sítios inacessíveis</a:t>
            </a:r>
          </a:p>
        </p:txBody>
      </p:sp>
    </p:spTree>
    <p:extLst>
      <p:ext uri="{BB962C8B-B14F-4D97-AF65-F5344CB8AC3E}">
        <p14:creationId xmlns:p14="http://schemas.microsoft.com/office/powerpoint/2010/main" val="1637314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Estudo da acessibilidade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FB8E1-0CE6-4A55-8934-F6AB03FA632F}"/>
              </a:ext>
            </a:extLst>
          </p:cNvPr>
          <p:cNvSpPr txBox="1"/>
          <p:nvPr/>
        </p:nvSpPr>
        <p:spPr>
          <a:xfrm>
            <a:off x="149529" y="2285242"/>
            <a:ext cx="3751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Efeito de impedimento </a:t>
            </a:r>
            <a:r>
              <a:rPr lang="pt-PT" sz="1400" dirty="0" err="1"/>
              <a:t>estérico</a:t>
            </a:r>
            <a:r>
              <a:rPr lang="pt-PT" sz="1400" dirty="0"/>
              <a:t> (</a:t>
            </a:r>
            <a:r>
              <a:rPr lang="pt-PT" sz="1400" dirty="0" err="1"/>
              <a:t>hindering</a:t>
            </a:r>
            <a:r>
              <a:rPr lang="pt-PT" sz="14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0490CE1-BD6C-44B1-B354-E8EE687CA76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2877424"/>
            <a:ext cx="5526451" cy="203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09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Estudo da acessibilidade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FB8E1-0CE6-4A55-8934-F6AB03FA632F}"/>
              </a:ext>
            </a:extLst>
          </p:cNvPr>
          <p:cNvSpPr txBox="1"/>
          <p:nvPr/>
        </p:nvSpPr>
        <p:spPr>
          <a:xfrm>
            <a:off x="149529" y="2285242"/>
            <a:ext cx="3751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Efeito de impedimento </a:t>
            </a:r>
            <a:r>
              <a:rPr lang="pt-PT" sz="1400" dirty="0" err="1"/>
              <a:t>estérico</a:t>
            </a:r>
            <a:r>
              <a:rPr lang="pt-PT" sz="1400" dirty="0"/>
              <a:t> (</a:t>
            </a:r>
            <a:r>
              <a:rPr lang="pt-PT" sz="1400" dirty="0" err="1"/>
              <a:t>hindering</a:t>
            </a:r>
            <a:r>
              <a:rPr lang="pt-PT" sz="14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0490CE1-BD6C-44B1-B354-E8EE687CA76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2877424"/>
            <a:ext cx="5526451" cy="20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6F0AA-AF59-4400-9DE6-B71F76968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18" y="5719242"/>
            <a:ext cx="1885950" cy="438150"/>
          </a:xfrm>
          <a:prstGeom prst="rect">
            <a:avLst/>
          </a:prstGeom>
        </p:spPr>
      </p:pic>
      <p:pic>
        <p:nvPicPr>
          <p:cNvPr id="25" name="Imagem 12">
            <a:extLst>
              <a:ext uri="{FF2B5EF4-FFF2-40B4-BE49-F238E27FC236}">
                <a16:creationId xmlns:a16="http://schemas.microsoft.com/office/drawing/2014/main" id="{58A1663E-1028-49B3-A7FB-164FEB190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6869" y="2297408"/>
            <a:ext cx="2956340" cy="198921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C7DC827-50A9-45B2-A417-8598E90AA681}"/>
              </a:ext>
            </a:extLst>
          </p:cNvPr>
          <p:cNvSpPr/>
          <p:nvPr/>
        </p:nvSpPr>
        <p:spPr>
          <a:xfrm>
            <a:off x="6358855" y="2574407"/>
            <a:ext cx="134225" cy="13768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96EDCA-0F49-4BE6-AE01-08A472B4BD35}"/>
              </a:ext>
            </a:extLst>
          </p:cNvPr>
          <p:cNvSpPr/>
          <p:nvPr/>
        </p:nvSpPr>
        <p:spPr>
          <a:xfrm>
            <a:off x="6535024" y="2574408"/>
            <a:ext cx="2254629" cy="13768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89CB71-3101-43D4-A27B-FDBDFF9CCFAA}"/>
              </a:ext>
            </a:extLst>
          </p:cNvPr>
          <p:cNvSpPr txBox="1"/>
          <p:nvPr/>
        </p:nvSpPr>
        <p:spPr>
          <a:xfrm>
            <a:off x="6837028" y="2607181"/>
            <a:ext cx="1969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rgbClr val="00B050"/>
                </a:solidFill>
              </a:rPr>
              <a:t>Sequências acessíveis</a:t>
            </a:r>
          </a:p>
        </p:txBody>
      </p:sp>
    </p:spTree>
    <p:extLst>
      <p:ext uri="{BB962C8B-B14F-4D97-AF65-F5344CB8AC3E}">
        <p14:creationId xmlns:p14="http://schemas.microsoft.com/office/powerpoint/2010/main" val="2213182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Estudo da acessibilidade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FB8E1-0CE6-4A55-8934-F6AB03FA632F}"/>
              </a:ext>
            </a:extLst>
          </p:cNvPr>
          <p:cNvSpPr txBox="1"/>
          <p:nvPr/>
        </p:nvSpPr>
        <p:spPr>
          <a:xfrm>
            <a:off x="149529" y="2285242"/>
            <a:ext cx="3751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Efeito de impedimento </a:t>
            </a:r>
            <a:r>
              <a:rPr lang="pt-PT" sz="1400" dirty="0" err="1"/>
              <a:t>estérico</a:t>
            </a:r>
            <a:r>
              <a:rPr lang="pt-PT" sz="1400" dirty="0"/>
              <a:t> (</a:t>
            </a:r>
            <a:r>
              <a:rPr lang="pt-PT" sz="1400" dirty="0" err="1"/>
              <a:t>hindering</a:t>
            </a:r>
            <a:r>
              <a:rPr lang="pt-PT" sz="14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0490CE1-BD6C-44B1-B354-E8EE687CA76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2877424"/>
            <a:ext cx="5526451" cy="20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6F0AA-AF59-4400-9DE6-B71F76968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18" y="5719242"/>
            <a:ext cx="1885950" cy="438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24C8A6-1D72-4658-B69C-8DD23028C2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6869" y="4595773"/>
            <a:ext cx="2514600" cy="809625"/>
          </a:xfrm>
          <a:prstGeom prst="rect">
            <a:avLst/>
          </a:prstGeom>
        </p:spPr>
      </p:pic>
      <p:pic>
        <p:nvPicPr>
          <p:cNvPr id="25" name="Imagem 12">
            <a:extLst>
              <a:ext uri="{FF2B5EF4-FFF2-40B4-BE49-F238E27FC236}">
                <a16:creationId xmlns:a16="http://schemas.microsoft.com/office/drawing/2014/main" id="{58A1663E-1028-49B3-A7FB-164FEB190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6869" y="2297408"/>
            <a:ext cx="2956340" cy="198921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C7DC827-50A9-45B2-A417-8598E90AA681}"/>
              </a:ext>
            </a:extLst>
          </p:cNvPr>
          <p:cNvSpPr/>
          <p:nvPr/>
        </p:nvSpPr>
        <p:spPr>
          <a:xfrm>
            <a:off x="6358855" y="2574407"/>
            <a:ext cx="134225" cy="13768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1AD94E-BB81-4CDB-B0D4-202A1E014B8A}"/>
              </a:ext>
            </a:extLst>
          </p:cNvPr>
          <p:cNvSpPr/>
          <p:nvPr/>
        </p:nvSpPr>
        <p:spPr>
          <a:xfrm>
            <a:off x="6535024" y="2574408"/>
            <a:ext cx="2254629" cy="13768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600325-DB5A-42E7-9545-4A6E852BA434}"/>
              </a:ext>
            </a:extLst>
          </p:cNvPr>
          <p:cNvSpPr txBox="1"/>
          <p:nvPr/>
        </p:nvSpPr>
        <p:spPr>
          <a:xfrm>
            <a:off x="6837028" y="2607181"/>
            <a:ext cx="1969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rgbClr val="00B050"/>
                </a:solidFill>
              </a:rPr>
              <a:t>Sequências acessíveis</a:t>
            </a:r>
          </a:p>
        </p:txBody>
      </p:sp>
    </p:spTree>
    <p:extLst>
      <p:ext uri="{BB962C8B-B14F-4D97-AF65-F5344CB8AC3E}">
        <p14:creationId xmlns:p14="http://schemas.microsoft.com/office/powerpoint/2010/main" val="1544637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56263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Estudo da acessibilidade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FB8E1-0CE6-4A55-8934-F6AB03FA632F}"/>
              </a:ext>
            </a:extLst>
          </p:cNvPr>
          <p:cNvSpPr txBox="1"/>
          <p:nvPr/>
        </p:nvSpPr>
        <p:spPr>
          <a:xfrm>
            <a:off x="149529" y="2285242"/>
            <a:ext cx="3751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Efeito de impedimento </a:t>
            </a:r>
            <a:r>
              <a:rPr lang="pt-PT" sz="1400" dirty="0" err="1"/>
              <a:t>estérico</a:t>
            </a:r>
            <a:r>
              <a:rPr lang="pt-PT" sz="1400" dirty="0"/>
              <a:t> (</a:t>
            </a:r>
            <a:r>
              <a:rPr lang="pt-PT" sz="1400" dirty="0" err="1"/>
              <a:t>hindering</a:t>
            </a:r>
            <a:r>
              <a:rPr lang="pt-PT" sz="14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0490CE1-BD6C-44B1-B354-E8EE687CA76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2877424"/>
            <a:ext cx="5526451" cy="20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6F0AA-AF59-4400-9DE6-B71F76968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18" y="5719242"/>
            <a:ext cx="1885950" cy="438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24C8A6-1D72-4658-B69C-8DD23028C2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6869" y="4595773"/>
            <a:ext cx="2514600" cy="8096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FD5028E-2D95-4D77-8746-AA326449ED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5714553"/>
            <a:ext cx="3719851" cy="885679"/>
          </a:xfrm>
          <a:prstGeom prst="rect">
            <a:avLst/>
          </a:prstGeom>
        </p:spPr>
      </p:pic>
      <p:pic>
        <p:nvPicPr>
          <p:cNvPr id="25" name="Imagem 12">
            <a:extLst>
              <a:ext uri="{FF2B5EF4-FFF2-40B4-BE49-F238E27FC236}">
                <a16:creationId xmlns:a16="http://schemas.microsoft.com/office/drawing/2014/main" id="{58A1663E-1028-49B3-A7FB-164FEB190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6869" y="2297408"/>
            <a:ext cx="2956340" cy="198921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C7DC827-50A9-45B2-A417-8598E90AA681}"/>
              </a:ext>
            </a:extLst>
          </p:cNvPr>
          <p:cNvSpPr/>
          <p:nvPr/>
        </p:nvSpPr>
        <p:spPr>
          <a:xfrm>
            <a:off x="6358855" y="2574407"/>
            <a:ext cx="134225" cy="13768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1AD94E-BB81-4CDB-B0D4-202A1E014B8A}"/>
              </a:ext>
            </a:extLst>
          </p:cNvPr>
          <p:cNvSpPr/>
          <p:nvPr/>
        </p:nvSpPr>
        <p:spPr>
          <a:xfrm>
            <a:off x="6535024" y="2574408"/>
            <a:ext cx="2254629" cy="13768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687019-56E2-48EE-A386-9CDB640008FC}"/>
              </a:ext>
            </a:extLst>
          </p:cNvPr>
          <p:cNvSpPr txBox="1"/>
          <p:nvPr/>
        </p:nvSpPr>
        <p:spPr>
          <a:xfrm>
            <a:off x="6837028" y="2607181"/>
            <a:ext cx="1969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rgbClr val="00B050"/>
                </a:solidFill>
              </a:rPr>
              <a:t>Sequências acessíveis</a:t>
            </a:r>
          </a:p>
        </p:txBody>
      </p:sp>
    </p:spTree>
    <p:extLst>
      <p:ext uri="{BB962C8B-B14F-4D97-AF65-F5344CB8AC3E}">
        <p14:creationId xmlns:p14="http://schemas.microsoft.com/office/powerpoint/2010/main" val="83824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64989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Efeito das variáveis da reação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72FFF9B-7022-4D02-A60D-A3C645BFCD9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5" y="1970239"/>
            <a:ext cx="3701153" cy="2249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B5F0D90-2701-4A44-BB7D-7B1899BD639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884" y="4219662"/>
            <a:ext cx="3928879" cy="2606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2BB360D-79D8-4C10-BFD7-743DB5D756C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2" y="4295163"/>
            <a:ext cx="3928879" cy="2493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689528-4244-4344-9DDE-3F87639062A8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160" y="2080783"/>
            <a:ext cx="3928879" cy="2214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5285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64989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Efeito das características da resina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20ABB2-6BE3-4A8A-B44D-AA8063978E7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10" y="2019229"/>
            <a:ext cx="3698309" cy="2452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7AB751-BDE6-409B-9A62-0AE3AC40BDF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175" y="2094730"/>
            <a:ext cx="3698309" cy="2301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FB769A-6BDF-46B9-8608-74FF34AEB8E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10" y="4208594"/>
            <a:ext cx="3848906" cy="2301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6D01FE-DA61-4793-8872-1A30F020CB6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175" y="4208594"/>
            <a:ext cx="3833768" cy="2391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0649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4198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Próximos passos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298AE-FDCF-4464-AB0D-8FE4D5CDC838}"/>
              </a:ext>
            </a:extLst>
          </p:cNvPr>
          <p:cNvSpPr txBox="1"/>
          <p:nvPr/>
        </p:nvSpPr>
        <p:spPr>
          <a:xfrm>
            <a:off x="90671" y="2466363"/>
            <a:ext cx="296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Ensaios de intumescimento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E0144-E4FB-45B0-A987-EC2B1E493609}"/>
              </a:ext>
            </a:extLst>
          </p:cNvPr>
          <p:cNvCxnSpPr>
            <a:cxnSpLocks/>
          </p:cNvCxnSpPr>
          <p:nvPr/>
        </p:nvCxnSpPr>
        <p:spPr>
          <a:xfrm>
            <a:off x="2835759" y="265952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30A35A6-A875-42E5-B956-884A96BB06C5}"/>
              </a:ext>
            </a:extLst>
          </p:cNvPr>
          <p:cNvSpPr txBox="1"/>
          <p:nvPr/>
        </p:nvSpPr>
        <p:spPr>
          <a:xfrm>
            <a:off x="3590769" y="2387387"/>
            <a:ext cx="527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método de </a:t>
            </a:r>
            <a:r>
              <a:rPr lang="pt-PT" sz="1600" dirty="0" err="1"/>
              <a:t>Karam</a:t>
            </a:r>
            <a:r>
              <a:rPr lang="pt-PT" sz="1600" dirty="0"/>
              <a:t> e </a:t>
            </a:r>
            <a:r>
              <a:rPr lang="pt-PT" sz="1600" dirty="0" err="1"/>
              <a:t>Tien</a:t>
            </a:r>
            <a:r>
              <a:rPr lang="pt-PT" sz="1600" dirty="0"/>
              <a:t> para resinas sulfonadas</a:t>
            </a:r>
          </a:p>
          <a:p>
            <a:r>
              <a:rPr lang="pt-PT" sz="1600" dirty="0"/>
              <a:t>Determinação dos parâmetros de solubilidade</a:t>
            </a:r>
          </a:p>
        </p:txBody>
      </p:sp>
    </p:spTree>
    <p:extLst>
      <p:ext uri="{BB962C8B-B14F-4D97-AF65-F5344CB8AC3E}">
        <p14:creationId xmlns:p14="http://schemas.microsoft.com/office/powerpoint/2010/main" val="3257956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90671" y="1741986"/>
            <a:ext cx="483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Próximos passos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298AE-FDCF-4464-AB0D-8FE4D5CDC838}"/>
              </a:ext>
            </a:extLst>
          </p:cNvPr>
          <p:cNvSpPr txBox="1"/>
          <p:nvPr/>
        </p:nvSpPr>
        <p:spPr>
          <a:xfrm>
            <a:off x="90671" y="2466363"/>
            <a:ext cx="296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Ensaios de intumescimento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E0144-E4FB-45B0-A987-EC2B1E493609}"/>
              </a:ext>
            </a:extLst>
          </p:cNvPr>
          <p:cNvCxnSpPr>
            <a:cxnSpLocks/>
          </p:cNvCxnSpPr>
          <p:nvPr/>
        </p:nvCxnSpPr>
        <p:spPr>
          <a:xfrm>
            <a:off x="2835759" y="2659526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30A35A6-A875-42E5-B956-884A96BB06C5}"/>
              </a:ext>
            </a:extLst>
          </p:cNvPr>
          <p:cNvSpPr txBox="1"/>
          <p:nvPr/>
        </p:nvSpPr>
        <p:spPr>
          <a:xfrm>
            <a:off x="3590769" y="2387387"/>
            <a:ext cx="5276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método de </a:t>
            </a:r>
            <a:r>
              <a:rPr lang="pt-PT" sz="1600" dirty="0" err="1"/>
              <a:t>Karam</a:t>
            </a:r>
            <a:r>
              <a:rPr lang="pt-PT" sz="1600" dirty="0"/>
              <a:t> e </a:t>
            </a:r>
            <a:r>
              <a:rPr lang="pt-PT" sz="1600" dirty="0" err="1"/>
              <a:t>Tien</a:t>
            </a:r>
            <a:r>
              <a:rPr lang="pt-PT" sz="1600" dirty="0"/>
              <a:t> para resinas sulfonadas</a:t>
            </a:r>
          </a:p>
          <a:p>
            <a:r>
              <a:rPr lang="pt-PT" sz="1600" dirty="0"/>
              <a:t>Determinação dos parâmetros de solubilidade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1898E3-1E06-46F6-930A-6483E8C9BF15}"/>
              </a:ext>
            </a:extLst>
          </p:cNvPr>
          <p:cNvSpPr txBox="1"/>
          <p:nvPr/>
        </p:nvSpPr>
        <p:spPr>
          <a:xfrm>
            <a:off x="116116" y="3759665"/>
            <a:ext cx="344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Síntese do </a:t>
            </a:r>
            <a:r>
              <a:rPr lang="pt-PT" dirty="0" err="1"/>
              <a:t>solketal</a:t>
            </a:r>
            <a:endParaRPr lang="pt-PT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8C35A8-2072-4BE7-B170-73C1CE0EAC99}"/>
              </a:ext>
            </a:extLst>
          </p:cNvPr>
          <p:cNvCxnSpPr>
            <a:cxnSpLocks/>
          </p:cNvCxnSpPr>
          <p:nvPr/>
        </p:nvCxnSpPr>
        <p:spPr>
          <a:xfrm>
            <a:off x="2802203" y="3985197"/>
            <a:ext cx="6627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9C2B0F4-ACD9-4123-894C-6553A3C04832}"/>
              </a:ext>
            </a:extLst>
          </p:cNvPr>
          <p:cNvSpPr txBox="1"/>
          <p:nvPr/>
        </p:nvSpPr>
        <p:spPr>
          <a:xfrm>
            <a:off x="3621880" y="3759665"/>
            <a:ext cx="5276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Validação do modelo com os dados experimentais</a:t>
            </a:r>
          </a:p>
        </p:txBody>
      </p:sp>
    </p:spTree>
    <p:extLst>
      <p:ext uri="{BB962C8B-B14F-4D97-AF65-F5344CB8AC3E}">
        <p14:creationId xmlns:p14="http://schemas.microsoft.com/office/powerpoint/2010/main" val="115112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DD5BCC-EBB2-4284-86A6-C9FCD9288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293348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E44EF-366E-4A1C-81A7-EDC8D9747628}"/>
              </a:ext>
            </a:extLst>
          </p:cNvPr>
          <p:cNvSpPr txBox="1"/>
          <p:nvPr/>
        </p:nvSpPr>
        <p:spPr>
          <a:xfrm>
            <a:off x="505925" y="2356287"/>
            <a:ext cx="28438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Modelo de copolimerização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D715D9-141F-4016-890D-59AEFB0ADF16}"/>
              </a:ext>
            </a:extLst>
          </p:cNvPr>
          <p:cNvCxnSpPr>
            <a:stCxn id="3" idx="3"/>
          </p:cNvCxnSpPr>
          <p:nvPr/>
        </p:nvCxnSpPr>
        <p:spPr>
          <a:xfrm>
            <a:off x="3349793" y="2540953"/>
            <a:ext cx="6265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/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dirty="0"/>
                  <a:t>Massa molar média entre </a:t>
                </a:r>
                <a:r>
                  <a:rPr lang="pt-PT" i="1" dirty="0"/>
                  <a:t>cross-links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PT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t-PT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sub>
                        </m:sSub>
                      </m:e>
                    </m:acc>
                  </m:oMath>
                </a14:m>
                <a:r>
                  <a:rPr lang="pt-PT" i="1" dirty="0"/>
                  <a:t>)</a:t>
                </a:r>
              </a:p>
              <a:p>
                <a:pPr algn="ctr"/>
                <a:r>
                  <a:rPr lang="pt-PT" dirty="0"/>
                  <a:t>Fração de cadeias solúveis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i="1" smtClean="0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pt-BR" sz="1800" i="1">
                            <a:solidFill>
                              <a:srgbClr val="2F5597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pt-PT" dirty="0"/>
                  <a:t>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3B8FE4-21DB-4963-95BC-A695C0F8A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93" y="2217787"/>
                <a:ext cx="5108896" cy="646331"/>
              </a:xfrm>
              <a:prstGeom prst="rect">
                <a:avLst/>
              </a:prstGeom>
              <a:blipFill>
                <a:blip r:embed="rId5"/>
                <a:stretch>
                  <a:fillRect t="-4630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4D25B43B-6966-4BAD-8355-E5B1056E347D}"/>
              </a:ext>
            </a:extLst>
          </p:cNvPr>
          <p:cNvSpPr txBox="1"/>
          <p:nvPr/>
        </p:nvSpPr>
        <p:spPr>
          <a:xfrm>
            <a:off x="103358" y="3082014"/>
            <a:ext cx="33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/>
              <a:t>Algoritmo de </a:t>
            </a:r>
            <a:r>
              <a:rPr lang="pt-PT" u="sng" dirty="0" err="1"/>
              <a:t>Karam</a:t>
            </a:r>
            <a:r>
              <a:rPr lang="pt-PT" u="sng" dirty="0"/>
              <a:t> e </a:t>
            </a:r>
            <a:r>
              <a:rPr lang="pt-PT" u="sng" dirty="0" err="1"/>
              <a:t>Tien</a:t>
            </a:r>
            <a:r>
              <a:rPr lang="pt-PT" u="sng" dirty="0"/>
              <a:t> (1985)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500FF2-65EF-47DE-987E-E89B5672B56E}"/>
              </a:ext>
            </a:extLst>
          </p:cNvPr>
          <p:cNvSpPr txBox="1"/>
          <p:nvPr/>
        </p:nvSpPr>
        <p:spPr>
          <a:xfrm>
            <a:off x="1961415" y="6421251"/>
            <a:ext cx="15644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 err="1"/>
              <a:t>Swelling</a:t>
            </a:r>
            <a:r>
              <a:rPr lang="pt-PT" dirty="0"/>
              <a:t> </a:t>
            </a:r>
            <a:r>
              <a:rPr lang="pt-PT" dirty="0" err="1"/>
              <a:t>index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4F38281-4EF0-40C6-85E1-3CBF053CB097}"/>
                  </a:ext>
                </a:extLst>
              </p:cNvPr>
              <p:cNvSpPr txBox="1"/>
              <p:nvPr/>
            </p:nvSpPr>
            <p:spPr>
              <a:xfrm>
                <a:off x="5024901" y="5692490"/>
                <a:ext cx="3729051" cy="36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u="sng" dirty="0"/>
                  <a:t>Porosidade da partícula intumescida</a:t>
                </a:r>
                <a:r>
                  <a:rPr lang="pt-PT" sz="16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pt-PT" sz="1600" dirty="0"/>
                  <a:t>)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4F38281-4EF0-40C6-85E1-3CBF053CB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901" y="5692490"/>
                <a:ext cx="3729051" cy="361125"/>
              </a:xfrm>
              <a:prstGeom prst="rect">
                <a:avLst/>
              </a:prstGeom>
              <a:blipFill>
                <a:blip r:embed="rId6"/>
                <a:stretch>
                  <a:fillRect l="-817" t="-3390" b="-1694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6915418-7D06-4797-B2E7-633C842298E6}"/>
              </a:ext>
            </a:extLst>
          </p:cNvPr>
          <p:cNvCxnSpPr/>
          <p:nvPr/>
        </p:nvCxnSpPr>
        <p:spPr>
          <a:xfrm>
            <a:off x="279423" y="6607929"/>
            <a:ext cx="1681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F669F7-1FF6-4CAF-B79B-3F65751EC8C4}"/>
              </a:ext>
            </a:extLst>
          </p:cNvPr>
          <p:cNvCxnSpPr/>
          <p:nvPr/>
        </p:nvCxnSpPr>
        <p:spPr>
          <a:xfrm>
            <a:off x="279423" y="6305925"/>
            <a:ext cx="0" cy="302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AAE8B3E-D1A3-48FD-B34B-441079EE7A7F}"/>
              </a:ext>
            </a:extLst>
          </p:cNvPr>
          <p:cNvCxnSpPr/>
          <p:nvPr/>
        </p:nvCxnSpPr>
        <p:spPr>
          <a:xfrm>
            <a:off x="3525856" y="6607929"/>
            <a:ext cx="168199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9726E622-635F-424E-8E42-44F02CEE8C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6292" y="6031044"/>
            <a:ext cx="20859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88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178C3674-2667-43AE-8ADA-D4BABCB109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566" y="2667700"/>
            <a:ext cx="3557457" cy="402829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5E64EF-5410-4126-A57C-910947213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2328783"/>
            <a:ext cx="4240778" cy="1419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4021147" y="2438164"/>
            <a:ext cx="229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(Partícula)</a:t>
            </a:r>
          </a:p>
          <a:p>
            <a:pPr algn="ctr"/>
            <a:endParaRPr lang="pt-PT" dirty="0"/>
          </a:p>
          <a:p>
            <a:pPr algn="ctr"/>
            <a:endParaRPr lang="pt-PT" dirty="0"/>
          </a:p>
          <a:p>
            <a:pPr algn="ctr"/>
            <a:r>
              <a:rPr lang="pt-PT" dirty="0"/>
              <a:t>(Fase líquida)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263775-430C-45A8-9D06-14197E84A3B0}"/>
              </a:ext>
            </a:extLst>
          </p:cNvPr>
          <p:cNvSpPr txBox="1"/>
          <p:nvPr/>
        </p:nvSpPr>
        <p:spPr>
          <a:xfrm>
            <a:off x="559976" y="4301031"/>
            <a:ext cx="4616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Discretização </a:t>
            </a:r>
          </a:p>
          <a:p>
            <a:pPr algn="ctr"/>
            <a:r>
              <a:rPr lang="pt-PT" sz="1600" dirty="0"/>
              <a:t>Diferenças finitas com refinamento adaptativo</a:t>
            </a:r>
          </a:p>
          <a:p>
            <a:pPr algn="ctr"/>
            <a:endParaRPr lang="pt-PT" sz="1600" dirty="0"/>
          </a:p>
          <a:p>
            <a:pPr algn="ctr"/>
            <a:r>
              <a:rPr lang="pt-PT" sz="1600" dirty="0"/>
              <a:t>80 pontos </a:t>
            </a:r>
            <a:r>
              <a:rPr lang="pt-PT" sz="1600" dirty="0">
                <a:sym typeface="Wingdings" panose="05000000000000000000" pitchFamily="2" charset="2"/>
              </a:rPr>
              <a:t> Tempo de simulação ≈ 30 min</a:t>
            </a:r>
          </a:p>
          <a:p>
            <a:pPr algn="ctr"/>
            <a:r>
              <a:rPr lang="pt-PT" sz="1600" dirty="0">
                <a:sym typeface="Wingdings" panose="05000000000000000000" pitchFamily="2" charset="2"/>
              </a:rPr>
              <a:t>4 pontos  Tempo de simulação ≈ 0.2 min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4251614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</p:spTree>
    <p:extLst>
      <p:ext uri="{BB962C8B-B14F-4D97-AF65-F5344CB8AC3E}">
        <p14:creationId xmlns:p14="http://schemas.microsoft.com/office/powerpoint/2010/main" val="2654603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555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9348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76B5F83-DD91-4102-8E87-C5206B17BC5E}"/>
              </a:ext>
            </a:extLst>
          </p:cNvPr>
          <p:cNvSpPr txBox="1"/>
          <p:nvPr/>
        </p:nvSpPr>
        <p:spPr>
          <a:xfrm>
            <a:off x="308784" y="271402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Karam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Tien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1985)</a:t>
            </a:r>
          </a:p>
        </p:txBody>
      </p:sp>
    </p:spTree>
    <p:extLst>
      <p:ext uri="{BB962C8B-B14F-4D97-AF65-F5344CB8AC3E}">
        <p14:creationId xmlns:p14="http://schemas.microsoft.com/office/powerpoint/2010/main" val="2287785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6F26A6C-B25C-445C-AB09-0DAFC5175110}"/>
              </a:ext>
            </a:extLst>
          </p:cNvPr>
          <p:cNvSpPr txBox="1"/>
          <p:nvPr/>
        </p:nvSpPr>
        <p:spPr>
          <a:xfrm>
            <a:off x="4314524" y="4041675"/>
            <a:ext cx="21140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UNIFAC Modificado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21073F9-644B-4AB6-90B4-7B7BA5B384CB}"/>
              </a:ext>
            </a:extLst>
          </p:cNvPr>
          <p:cNvCxnSpPr>
            <a:cxnSpLocks/>
          </p:cNvCxnSpPr>
          <p:nvPr/>
        </p:nvCxnSpPr>
        <p:spPr>
          <a:xfrm>
            <a:off x="5245849" y="4433434"/>
            <a:ext cx="0" cy="32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9348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7E6D39-72D4-437C-9244-98B34A7A0F4A}"/>
              </a:ext>
            </a:extLst>
          </p:cNvPr>
          <p:cNvSpPr txBox="1"/>
          <p:nvPr/>
        </p:nvSpPr>
        <p:spPr>
          <a:xfrm>
            <a:off x="4643695" y="3762068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Jakob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2006)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6B5F83-DD91-4102-8E87-C5206B17BC5E}"/>
              </a:ext>
            </a:extLst>
          </p:cNvPr>
          <p:cNvSpPr txBox="1"/>
          <p:nvPr/>
        </p:nvSpPr>
        <p:spPr>
          <a:xfrm>
            <a:off x="308784" y="271402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Karam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Tien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1985)</a:t>
            </a:r>
          </a:p>
        </p:txBody>
      </p:sp>
    </p:spTree>
    <p:extLst>
      <p:ext uri="{BB962C8B-B14F-4D97-AF65-F5344CB8AC3E}">
        <p14:creationId xmlns:p14="http://schemas.microsoft.com/office/powerpoint/2010/main" val="317538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>
            <a:cxnSpLocks/>
          </p:cNvCxnSpPr>
          <p:nvPr/>
        </p:nvCxnSpPr>
        <p:spPr>
          <a:xfrm>
            <a:off x="1927859" y="5321745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2117" y="4790788"/>
            <a:ext cx="1289388" cy="486562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6F26A6C-B25C-445C-AB09-0DAFC5175110}"/>
              </a:ext>
            </a:extLst>
          </p:cNvPr>
          <p:cNvSpPr txBox="1"/>
          <p:nvPr/>
        </p:nvSpPr>
        <p:spPr>
          <a:xfrm>
            <a:off x="4314524" y="4041675"/>
            <a:ext cx="21140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UNIFAC Modificado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21073F9-644B-4AB6-90B4-7B7BA5B384CB}"/>
              </a:ext>
            </a:extLst>
          </p:cNvPr>
          <p:cNvCxnSpPr>
            <a:cxnSpLocks/>
          </p:cNvCxnSpPr>
          <p:nvPr/>
        </p:nvCxnSpPr>
        <p:spPr>
          <a:xfrm>
            <a:off x="5245849" y="4433434"/>
            <a:ext cx="0" cy="32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9348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7E6D39-72D4-437C-9244-98B34A7A0F4A}"/>
              </a:ext>
            </a:extLst>
          </p:cNvPr>
          <p:cNvSpPr txBox="1"/>
          <p:nvPr/>
        </p:nvSpPr>
        <p:spPr>
          <a:xfrm>
            <a:off x="4643695" y="3762068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Jakob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2006)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DB39C-6B47-4B8C-899B-89421E750E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5991" y="3906835"/>
            <a:ext cx="881377" cy="468424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99FAB9-A2AC-4C44-A0AC-1C7F84C88A25}"/>
              </a:ext>
            </a:extLst>
          </p:cNvPr>
          <p:cNvCxnSpPr>
            <a:cxnSpLocks/>
          </p:cNvCxnSpPr>
          <p:nvPr/>
        </p:nvCxnSpPr>
        <p:spPr>
          <a:xfrm>
            <a:off x="2503082" y="4302282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DD35AA-F716-4C3F-892A-8A77BB4EF889}"/>
              </a:ext>
            </a:extLst>
          </p:cNvPr>
          <p:cNvCxnSpPr>
            <a:cxnSpLocks/>
            <a:stCxn id="65" idx="3"/>
            <a:endCxn id="6" idx="1"/>
          </p:cNvCxnSpPr>
          <p:nvPr/>
        </p:nvCxnSpPr>
        <p:spPr>
          <a:xfrm>
            <a:off x="1005030" y="4141047"/>
            <a:ext cx="10309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821565E-C171-4422-BDF8-6D7CDFB70C08}"/>
              </a:ext>
            </a:extLst>
          </p:cNvPr>
          <p:cNvSpPr txBox="1"/>
          <p:nvPr/>
        </p:nvSpPr>
        <p:spPr>
          <a:xfrm>
            <a:off x="1928620" y="3659365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Prini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1976)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6B5F83-DD91-4102-8E87-C5206B17BC5E}"/>
              </a:ext>
            </a:extLst>
          </p:cNvPr>
          <p:cNvSpPr txBox="1"/>
          <p:nvPr/>
        </p:nvSpPr>
        <p:spPr>
          <a:xfrm>
            <a:off x="308784" y="271402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Karam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Tien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1985)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C229157-ADD0-4F48-A5CF-3541A9BECA5B}"/>
              </a:ext>
            </a:extLst>
          </p:cNvPr>
          <p:cNvSpPr/>
          <p:nvPr/>
        </p:nvSpPr>
        <p:spPr>
          <a:xfrm>
            <a:off x="1719742" y="5822942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DD9E4EE-443D-4205-A362-245E46F5C014}"/>
              </a:ext>
            </a:extLst>
          </p:cNvPr>
          <p:cNvSpPr/>
          <p:nvPr/>
        </p:nvSpPr>
        <p:spPr>
          <a:xfrm>
            <a:off x="7530203" y="5758949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22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2028152" y="257768"/>
            <a:ext cx="632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Aplicação de resinas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ácidas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formulações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catalisadores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</a:t>
            </a:r>
            <a:r>
              <a:rPr lang="en-US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solketal</a:t>
            </a:r>
            <a:endParaRPr lang="en-US" b="1" dirty="0">
              <a:solidFill>
                <a:srgbClr val="8A2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719743" y="1245429"/>
            <a:ext cx="5382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Modelagem matemática – Resultados parciais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359907A9-BBF7-4670-953E-8BF56DA71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253028E-CA5E-4E69-A059-5018BC26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842D6-F2EF-4735-AA34-B9522CD53D2E}"/>
              </a:ext>
            </a:extLst>
          </p:cNvPr>
          <p:cNvSpPr txBox="1"/>
          <p:nvPr/>
        </p:nvSpPr>
        <p:spPr>
          <a:xfrm>
            <a:off x="308784" y="1994078"/>
            <a:ext cx="32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Modelo de catálise heterogênea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B14F2C-F1F8-40D9-A0B2-697F4EE7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67" y="5651632"/>
            <a:ext cx="4838700" cy="676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BAB1A9-3A92-445B-A72F-4BC8F5AF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133" y="5612571"/>
            <a:ext cx="3352800" cy="7048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9813AD-4515-473A-87A8-DCEB078DA14C}"/>
              </a:ext>
            </a:extLst>
          </p:cNvPr>
          <p:cNvSpPr txBox="1"/>
          <p:nvPr/>
        </p:nvSpPr>
        <p:spPr>
          <a:xfrm>
            <a:off x="3186206" y="615863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(Partícula)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E3082-9B5F-4D0A-B56E-FFB60215CBE0}"/>
              </a:ext>
            </a:extLst>
          </p:cNvPr>
          <p:cNvSpPr txBox="1"/>
          <p:nvPr/>
        </p:nvSpPr>
        <p:spPr>
          <a:xfrm>
            <a:off x="7203383" y="6187890"/>
            <a:ext cx="2290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solidFill>
                  <a:srgbClr val="0070C0"/>
                </a:solidFill>
              </a:rPr>
              <a:t>(Fase líquida)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DDF77-912B-4C79-83AB-7C21E76A21BE}"/>
              </a:ext>
            </a:extLst>
          </p:cNvPr>
          <p:cNvSpPr txBox="1"/>
          <p:nvPr/>
        </p:nvSpPr>
        <p:spPr>
          <a:xfrm>
            <a:off x="3261706" y="2474391"/>
            <a:ext cx="21391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Modelo de copolimerização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D60373-8338-4194-A2EE-CC55FB5988C1}"/>
              </a:ext>
            </a:extLst>
          </p:cNvPr>
          <p:cNvCxnSpPr/>
          <p:nvPr/>
        </p:nvCxnSpPr>
        <p:spPr>
          <a:xfrm flipV="1">
            <a:off x="4739780" y="5360565"/>
            <a:ext cx="0" cy="4865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7C3AA6-6FA6-499F-B832-347829813284}"/>
              </a:ext>
            </a:extLst>
          </p:cNvPr>
          <p:cNvCxnSpPr>
            <a:cxnSpLocks/>
          </p:cNvCxnSpPr>
          <p:nvPr/>
        </p:nvCxnSpPr>
        <p:spPr>
          <a:xfrm flipH="1">
            <a:off x="285261" y="2726527"/>
            <a:ext cx="1" cy="1122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1DA722F-0CFF-4E09-82D5-75B4B41EF54D}"/>
              </a:ext>
            </a:extLst>
          </p:cNvPr>
          <p:cNvCxnSpPr>
            <a:cxnSpLocks/>
          </p:cNvCxnSpPr>
          <p:nvPr/>
        </p:nvCxnSpPr>
        <p:spPr>
          <a:xfrm>
            <a:off x="1927859" y="5321745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8C5D2C8-2362-4EE5-92C6-23015F91C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2952" y="4754436"/>
            <a:ext cx="1975626" cy="614981"/>
          </a:xfrm>
          <a:prstGeom prst="rect">
            <a:avLst/>
          </a:prstGeom>
        </p:spPr>
      </p:pic>
      <p:pic>
        <p:nvPicPr>
          <p:cNvPr id="42" name="Imagem 12">
            <a:extLst>
              <a:ext uri="{FF2B5EF4-FFF2-40B4-BE49-F238E27FC236}">
                <a16:creationId xmlns:a16="http://schemas.microsoft.com/office/drawing/2014/main" id="{3702A208-3001-44C1-83E5-13247FCC12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2716" y="2188973"/>
            <a:ext cx="2030886" cy="136650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247B156-9B83-43AC-B3D2-0103E01CBA67}"/>
              </a:ext>
            </a:extLst>
          </p:cNvPr>
          <p:cNvCxnSpPr>
            <a:cxnSpLocks/>
          </p:cNvCxnSpPr>
          <p:nvPr/>
        </p:nvCxnSpPr>
        <p:spPr>
          <a:xfrm flipV="1">
            <a:off x="5400899" y="2756104"/>
            <a:ext cx="1697527" cy="106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3A1954-F898-44EF-90B4-6B9A7019920F}"/>
              </a:ext>
            </a:extLst>
          </p:cNvPr>
          <p:cNvCxnSpPr>
            <a:cxnSpLocks/>
          </p:cNvCxnSpPr>
          <p:nvPr/>
        </p:nvCxnSpPr>
        <p:spPr>
          <a:xfrm flipH="1" flipV="1">
            <a:off x="2503082" y="2724896"/>
            <a:ext cx="753400" cy="12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3D1F74D-EF22-4782-BD5D-0FCE35FA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2117" y="4790788"/>
            <a:ext cx="1289388" cy="486562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6F26A6C-B25C-445C-AB09-0DAFC5175110}"/>
              </a:ext>
            </a:extLst>
          </p:cNvPr>
          <p:cNvSpPr txBox="1"/>
          <p:nvPr/>
        </p:nvSpPr>
        <p:spPr>
          <a:xfrm>
            <a:off x="4314524" y="4041675"/>
            <a:ext cx="21140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UNIFAC Modificado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21073F9-644B-4AB6-90B4-7B7BA5B384CB}"/>
              </a:ext>
            </a:extLst>
          </p:cNvPr>
          <p:cNvCxnSpPr>
            <a:cxnSpLocks/>
          </p:cNvCxnSpPr>
          <p:nvPr/>
        </p:nvCxnSpPr>
        <p:spPr>
          <a:xfrm>
            <a:off x="5245849" y="4433434"/>
            <a:ext cx="0" cy="32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E9AA294-DD03-49DB-858C-2BB6571E861D}"/>
              </a:ext>
            </a:extLst>
          </p:cNvPr>
          <p:cNvSpPr txBox="1"/>
          <p:nvPr/>
        </p:nvSpPr>
        <p:spPr>
          <a:xfrm>
            <a:off x="51559" y="3848659"/>
            <a:ext cx="95347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/>
              <a:t>Swelling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Index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ABBCB13-661E-4A20-8A3B-43F9BC03FD36}"/>
              </a:ext>
            </a:extLst>
          </p:cNvPr>
          <p:cNvCxnSpPr>
            <a:cxnSpLocks/>
          </p:cNvCxnSpPr>
          <p:nvPr/>
        </p:nvCxnSpPr>
        <p:spPr>
          <a:xfrm>
            <a:off x="273786" y="2724896"/>
            <a:ext cx="16351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C3607F8-B7A5-4DCF-85D2-390894269301}"/>
              </a:ext>
            </a:extLst>
          </p:cNvPr>
          <p:cNvSpPr/>
          <p:nvPr/>
        </p:nvSpPr>
        <p:spPr>
          <a:xfrm>
            <a:off x="124275" y="5847127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2448398-8F25-40C1-9033-596A52A07DA4}"/>
              </a:ext>
            </a:extLst>
          </p:cNvPr>
          <p:cNvSpPr/>
          <p:nvPr/>
        </p:nvSpPr>
        <p:spPr>
          <a:xfrm>
            <a:off x="3847493" y="5857923"/>
            <a:ext cx="285042" cy="283208"/>
          </a:xfrm>
          <a:custGeom>
            <a:avLst/>
            <a:gdLst>
              <a:gd name="connsiteX0" fmla="*/ 0 w 285042"/>
              <a:gd name="connsiteY0" fmla="*/ 0 h 283208"/>
              <a:gd name="connsiteX1" fmla="*/ 285042 w 285042"/>
              <a:gd name="connsiteY1" fmla="*/ 0 h 283208"/>
              <a:gd name="connsiteX2" fmla="*/ 285042 w 285042"/>
              <a:gd name="connsiteY2" fmla="*/ 283208 h 283208"/>
              <a:gd name="connsiteX3" fmla="*/ 0 w 285042"/>
              <a:gd name="connsiteY3" fmla="*/ 283208 h 283208"/>
              <a:gd name="connsiteX4" fmla="*/ 0 w 285042"/>
              <a:gd name="connsiteY4" fmla="*/ 0 h 28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042" h="283208" extrusionOk="0">
                <a:moveTo>
                  <a:pt x="0" y="0"/>
                </a:moveTo>
                <a:cubicBezTo>
                  <a:pt x="116286" y="-5685"/>
                  <a:pt x="176181" y="34049"/>
                  <a:pt x="285042" y="0"/>
                </a:cubicBezTo>
                <a:cubicBezTo>
                  <a:pt x="299158" y="66209"/>
                  <a:pt x="258635" y="200152"/>
                  <a:pt x="285042" y="283208"/>
                </a:cubicBezTo>
                <a:cubicBezTo>
                  <a:pt x="203569" y="288985"/>
                  <a:pt x="78907" y="277501"/>
                  <a:pt x="0" y="283208"/>
                </a:cubicBezTo>
                <a:cubicBezTo>
                  <a:pt x="-21963" y="195308"/>
                  <a:pt x="3628" y="91723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EF0A45E-65C7-4FAA-B0CC-46CDBAE31984}"/>
              </a:ext>
            </a:extLst>
          </p:cNvPr>
          <p:cNvSpPr/>
          <p:nvPr/>
        </p:nvSpPr>
        <p:spPr>
          <a:xfrm>
            <a:off x="6937694" y="5722652"/>
            <a:ext cx="226061" cy="175198"/>
          </a:xfrm>
          <a:custGeom>
            <a:avLst/>
            <a:gdLst>
              <a:gd name="connsiteX0" fmla="*/ 0 w 226061"/>
              <a:gd name="connsiteY0" fmla="*/ 0 h 175198"/>
              <a:gd name="connsiteX1" fmla="*/ 226061 w 226061"/>
              <a:gd name="connsiteY1" fmla="*/ 0 h 175198"/>
              <a:gd name="connsiteX2" fmla="*/ 226061 w 226061"/>
              <a:gd name="connsiteY2" fmla="*/ 175198 h 175198"/>
              <a:gd name="connsiteX3" fmla="*/ 0 w 226061"/>
              <a:gd name="connsiteY3" fmla="*/ 175198 h 175198"/>
              <a:gd name="connsiteX4" fmla="*/ 0 w 226061"/>
              <a:gd name="connsiteY4" fmla="*/ 0 h 17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1" h="175198" extrusionOk="0">
                <a:moveTo>
                  <a:pt x="0" y="0"/>
                </a:moveTo>
                <a:cubicBezTo>
                  <a:pt x="81312" y="-9859"/>
                  <a:pt x="162879" y="14278"/>
                  <a:pt x="226061" y="0"/>
                </a:cubicBezTo>
                <a:cubicBezTo>
                  <a:pt x="238625" y="48289"/>
                  <a:pt x="211158" y="116975"/>
                  <a:pt x="226061" y="175198"/>
                </a:cubicBezTo>
                <a:cubicBezTo>
                  <a:pt x="142073" y="190312"/>
                  <a:pt x="88306" y="158593"/>
                  <a:pt x="0" y="175198"/>
                </a:cubicBezTo>
                <a:cubicBezTo>
                  <a:pt x="-5239" y="119583"/>
                  <a:pt x="11265" y="73049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1AC151-8562-4004-800E-BAD4C5E2DF32}"/>
              </a:ext>
            </a:extLst>
          </p:cNvPr>
          <p:cNvSpPr/>
          <p:nvPr/>
        </p:nvSpPr>
        <p:spPr>
          <a:xfrm>
            <a:off x="6810718" y="5980861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FFC8467-38FA-440C-9F3A-6E6979600134}"/>
              </a:ext>
            </a:extLst>
          </p:cNvPr>
          <p:cNvSpPr/>
          <p:nvPr/>
        </p:nvSpPr>
        <p:spPr>
          <a:xfrm>
            <a:off x="7285669" y="6017026"/>
            <a:ext cx="226062" cy="207029"/>
          </a:xfrm>
          <a:custGeom>
            <a:avLst/>
            <a:gdLst>
              <a:gd name="connsiteX0" fmla="*/ 0 w 226062"/>
              <a:gd name="connsiteY0" fmla="*/ 0 h 207029"/>
              <a:gd name="connsiteX1" fmla="*/ 226062 w 226062"/>
              <a:gd name="connsiteY1" fmla="*/ 0 h 207029"/>
              <a:gd name="connsiteX2" fmla="*/ 226062 w 226062"/>
              <a:gd name="connsiteY2" fmla="*/ 207029 h 207029"/>
              <a:gd name="connsiteX3" fmla="*/ 0 w 226062"/>
              <a:gd name="connsiteY3" fmla="*/ 207029 h 207029"/>
              <a:gd name="connsiteX4" fmla="*/ 0 w 226062"/>
              <a:gd name="connsiteY4" fmla="*/ 0 h 20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2" h="207029" extrusionOk="0">
                <a:moveTo>
                  <a:pt x="0" y="0"/>
                </a:moveTo>
                <a:cubicBezTo>
                  <a:pt x="74481" y="-18621"/>
                  <a:pt x="145734" y="520"/>
                  <a:pt x="226062" y="0"/>
                </a:cubicBezTo>
                <a:cubicBezTo>
                  <a:pt x="233572" y="46763"/>
                  <a:pt x="219602" y="111289"/>
                  <a:pt x="226062" y="207029"/>
                </a:cubicBezTo>
                <a:cubicBezTo>
                  <a:pt x="155048" y="209442"/>
                  <a:pt x="104159" y="200015"/>
                  <a:pt x="0" y="207029"/>
                </a:cubicBezTo>
                <a:cubicBezTo>
                  <a:pt x="-7395" y="110332"/>
                  <a:pt x="10744" y="85412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/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pt-PT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pt-PT" sz="16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pt-BR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pt-PT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7DC80DC-FF3F-4D96-94FA-AD3499492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563" y="2412835"/>
                <a:ext cx="60400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3BB204-A08B-4C47-9900-26395A2DA046}"/>
              </a:ext>
            </a:extLst>
          </p:cNvPr>
          <p:cNvCxnSpPr>
            <a:cxnSpLocks/>
          </p:cNvCxnSpPr>
          <p:nvPr/>
        </p:nvCxnSpPr>
        <p:spPr>
          <a:xfrm flipH="1">
            <a:off x="278305" y="4429348"/>
            <a:ext cx="2" cy="1335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7E6D39-72D4-437C-9244-98B34A7A0F4A}"/>
              </a:ext>
            </a:extLst>
          </p:cNvPr>
          <p:cNvSpPr txBox="1"/>
          <p:nvPr/>
        </p:nvSpPr>
        <p:spPr>
          <a:xfrm>
            <a:off x="4643695" y="3762068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Jakob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2006)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DB39C-6B47-4B8C-899B-89421E750E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35991" y="3906835"/>
            <a:ext cx="881377" cy="468424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99FAB9-A2AC-4C44-A0AC-1C7F84C88A25}"/>
              </a:ext>
            </a:extLst>
          </p:cNvPr>
          <p:cNvCxnSpPr>
            <a:cxnSpLocks/>
          </p:cNvCxnSpPr>
          <p:nvPr/>
        </p:nvCxnSpPr>
        <p:spPr>
          <a:xfrm>
            <a:off x="2503082" y="4302282"/>
            <a:ext cx="0" cy="488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DD35AA-F716-4C3F-892A-8A77BB4EF889}"/>
              </a:ext>
            </a:extLst>
          </p:cNvPr>
          <p:cNvCxnSpPr>
            <a:cxnSpLocks/>
            <a:stCxn id="65" idx="3"/>
            <a:endCxn id="6" idx="1"/>
          </p:cNvCxnSpPr>
          <p:nvPr/>
        </p:nvCxnSpPr>
        <p:spPr>
          <a:xfrm>
            <a:off x="1005030" y="4141047"/>
            <a:ext cx="10309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821565E-C171-4422-BDF8-6D7CDFB70C08}"/>
              </a:ext>
            </a:extLst>
          </p:cNvPr>
          <p:cNvSpPr txBox="1"/>
          <p:nvPr/>
        </p:nvSpPr>
        <p:spPr>
          <a:xfrm>
            <a:off x="1928620" y="3659365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Prini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1976)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6B5F83-DD91-4102-8E87-C5206B17BC5E}"/>
              </a:ext>
            </a:extLst>
          </p:cNvPr>
          <p:cNvSpPr txBox="1"/>
          <p:nvPr/>
        </p:nvSpPr>
        <p:spPr>
          <a:xfrm>
            <a:off x="308784" y="271402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Karam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Tien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 1985)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C229157-ADD0-4F48-A5CF-3541A9BECA5B}"/>
              </a:ext>
            </a:extLst>
          </p:cNvPr>
          <p:cNvSpPr/>
          <p:nvPr/>
        </p:nvSpPr>
        <p:spPr>
          <a:xfrm>
            <a:off x="1719742" y="5822942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DD9E4EE-443D-4205-A362-245E46F5C014}"/>
              </a:ext>
            </a:extLst>
          </p:cNvPr>
          <p:cNvSpPr/>
          <p:nvPr/>
        </p:nvSpPr>
        <p:spPr>
          <a:xfrm>
            <a:off x="7530203" y="5758949"/>
            <a:ext cx="597548" cy="361591"/>
          </a:xfrm>
          <a:custGeom>
            <a:avLst/>
            <a:gdLst>
              <a:gd name="connsiteX0" fmla="*/ 0 w 597548"/>
              <a:gd name="connsiteY0" fmla="*/ 0 h 361591"/>
              <a:gd name="connsiteX1" fmla="*/ 597548 w 597548"/>
              <a:gd name="connsiteY1" fmla="*/ 0 h 361591"/>
              <a:gd name="connsiteX2" fmla="*/ 597548 w 597548"/>
              <a:gd name="connsiteY2" fmla="*/ 361591 h 361591"/>
              <a:gd name="connsiteX3" fmla="*/ 0 w 597548"/>
              <a:gd name="connsiteY3" fmla="*/ 361591 h 361591"/>
              <a:gd name="connsiteX4" fmla="*/ 0 w 597548"/>
              <a:gd name="connsiteY4" fmla="*/ 0 h 361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48" h="361591" extrusionOk="0">
                <a:moveTo>
                  <a:pt x="0" y="0"/>
                </a:moveTo>
                <a:cubicBezTo>
                  <a:pt x="276734" y="-19347"/>
                  <a:pt x="416416" y="67588"/>
                  <a:pt x="597548" y="0"/>
                </a:cubicBezTo>
                <a:cubicBezTo>
                  <a:pt x="629476" y="172881"/>
                  <a:pt x="558572" y="259204"/>
                  <a:pt x="597548" y="361591"/>
                </a:cubicBezTo>
                <a:cubicBezTo>
                  <a:pt x="375578" y="399318"/>
                  <a:pt x="217584" y="333873"/>
                  <a:pt x="0" y="361591"/>
                </a:cubicBezTo>
                <a:cubicBezTo>
                  <a:pt x="-7689" y="229268"/>
                  <a:pt x="31080" y="79626"/>
                  <a:pt x="0" y="0"/>
                </a:cubicBezTo>
                <a:close/>
              </a:path>
            </a:pathLst>
          </a:custGeom>
          <a:noFill/>
          <a:ln>
            <a:prstDash val="sysDash"/>
            <a:extLst>
              <a:ext uri="{C807C97D-BFC1-408E-A445-0C87EB9F89A2}">
                <ask:lineSketchStyleProps xmlns:ask="http://schemas.microsoft.com/office/drawing/2018/sketchyshapes" sd="10237414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9C0DA8-FD78-4433-BCCF-502568B8ADAA}"/>
              </a:ext>
            </a:extLst>
          </p:cNvPr>
          <p:cNvSpPr txBox="1"/>
          <p:nvPr/>
        </p:nvSpPr>
        <p:spPr>
          <a:xfrm>
            <a:off x="5515861" y="2724896"/>
            <a:ext cx="1744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(Aguiar </a:t>
            </a:r>
            <a:r>
              <a:rPr lang="pt-PT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al., 2021)</a:t>
            </a:r>
          </a:p>
        </p:txBody>
      </p:sp>
    </p:spTree>
    <p:extLst>
      <p:ext uri="{BB962C8B-B14F-4D97-AF65-F5344CB8AC3E}">
        <p14:creationId xmlns:p14="http://schemas.microsoft.com/office/powerpoint/2010/main" val="3392873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5764</TotalTime>
  <Words>801</Words>
  <Application>Microsoft Office PowerPoint</Application>
  <PresentationFormat>On-screen Show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figosp</dc:creator>
  <cp:lastModifiedBy>Leandro Aguiar</cp:lastModifiedBy>
  <cp:revision>207</cp:revision>
  <dcterms:created xsi:type="dcterms:W3CDTF">2018-08-10T15:03:24Z</dcterms:created>
  <dcterms:modified xsi:type="dcterms:W3CDTF">2024-03-04T13:20:09Z</dcterms:modified>
</cp:coreProperties>
</file>