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463" r:id="rId2"/>
    <p:sldId id="341" r:id="rId3"/>
    <p:sldId id="342" r:id="rId4"/>
    <p:sldId id="338" r:id="rId5"/>
    <p:sldId id="339" r:id="rId6"/>
    <p:sldId id="340" r:id="rId7"/>
    <p:sldId id="335" r:id="rId8"/>
    <p:sldId id="336" r:id="rId9"/>
    <p:sldId id="330" r:id="rId10"/>
    <p:sldId id="331" r:id="rId11"/>
    <p:sldId id="332" r:id="rId12"/>
    <p:sldId id="334" r:id="rId13"/>
    <p:sldId id="333" r:id="rId14"/>
    <p:sldId id="343" r:id="rId15"/>
    <p:sldId id="345" r:id="rId16"/>
    <p:sldId id="344" r:id="rId17"/>
    <p:sldId id="346" r:id="rId18"/>
    <p:sldId id="347" r:id="rId19"/>
    <p:sldId id="443" r:id="rId20"/>
    <p:sldId id="444" r:id="rId21"/>
    <p:sldId id="445" r:id="rId22"/>
    <p:sldId id="460" r:id="rId23"/>
    <p:sldId id="458" r:id="rId24"/>
    <p:sldId id="459" r:id="rId25"/>
    <p:sldId id="461" r:id="rId26"/>
    <p:sldId id="462" r:id="rId27"/>
    <p:sldId id="353" r:id="rId28"/>
    <p:sldId id="354" r:id="rId29"/>
    <p:sldId id="352" r:id="rId30"/>
    <p:sldId id="356" r:id="rId31"/>
    <p:sldId id="464" r:id="rId32"/>
    <p:sldId id="357" r:id="rId33"/>
    <p:sldId id="359" r:id="rId34"/>
    <p:sldId id="360" r:id="rId35"/>
    <p:sldId id="361" r:id="rId36"/>
    <p:sldId id="362" r:id="rId37"/>
    <p:sldId id="366" r:id="rId38"/>
    <p:sldId id="465" r:id="rId39"/>
    <p:sldId id="466" r:id="rId40"/>
    <p:sldId id="467" r:id="rId41"/>
    <p:sldId id="350" r:id="rId42"/>
    <p:sldId id="364" r:id="rId43"/>
    <p:sldId id="367" r:id="rId44"/>
    <p:sldId id="348" r:id="rId45"/>
    <p:sldId id="349" r:id="rId4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8A2A16"/>
    <a:srgbClr val="34B0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59" autoAdjust="0"/>
    <p:restoredTop sz="95332" autoAdjust="0"/>
  </p:normalViewPr>
  <p:slideViewPr>
    <p:cSldViewPr snapToGrid="0" snapToObjects="1">
      <p:cViewPr varScale="1">
        <p:scale>
          <a:sx n="114" d="100"/>
          <a:sy n="114" d="100"/>
        </p:scale>
        <p:origin x="158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8915F-A526-5D4C-8078-2ACBA4E30939}" type="datetimeFigureOut">
              <a:rPr lang="en-US" smtClean="0"/>
              <a:pPr/>
              <a:t>3/5/2024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ABCE9-8C75-3949-83A6-3CAA4481D7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444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8915F-A526-5D4C-8078-2ACBA4E30939}" type="datetimeFigureOut">
              <a:rPr lang="en-US" smtClean="0"/>
              <a:pPr/>
              <a:t>3/5/2024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ABCE9-8C75-3949-83A6-3CAA4481D7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576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8915F-A526-5D4C-8078-2ACBA4E30939}" type="datetimeFigureOut">
              <a:rPr lang="en-US" smtClean="0"/>
              <a:pPr/>
              <a:t>3/5/2024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ABCE9-8C75-3949-83A6-3CAA4481D7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290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8915F-A526-5D4C-8078-2ACBA4E30939}" type="datetimeFigureOut">
              <a:rPr lang="en-US" smtClean="0"/>
              <a:pPr/>
              <a:t>3/5/2024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ABCE9-8C75-3949-83A6-3CAA4481D7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32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8915F-A526-5D4C-8078-2ACBA4E30939}" type="datetimeFigureOut">
              <a:rPr lang="en-US" smtClean="0"/>
              <a:pPr/>
              <a:t>3/5/2024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ABCE9-8C75-3949-83A6-3CAA4481D7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793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8915F-A526-5D4C-8078-2ACBA4E30939}" type="datetimeFigureOut">
              <a:rPr lang="en-US" smtClean="0"/>
              <a:pPr/>
              <a:t>3/5/2024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ABCE9-8C75-3949-83A6-3CAA4481D7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352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8915F-A526-5D4C-8078-2ACBA4E30939}" type="datetimeFigureOut">
              <a:rPr lang="en-US" smtClean="0"/>
              <a:pPr/>
              <a:t>3/5/2024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ABCE9-8C75-3949-83A6-3CAA4481D7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726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8915F-A526-5D4C-8078-2ACBA4E30939}" type="datetimeFigureOut">
              <a:rPr lang="en-US" smtClean="0"/>
              <a:pPr/>
              <a:t>3/5/2024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ABCE9-8C75-3949-83A6-3CAA4481D7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224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8915F-A526-5D4C-8078-2ACBA4E30939}" type="datetimeFigureOut">
              <a:rPr lang="en-US" smtClean="0"/>
              <a:pPr/>
              <a:t>3/5/2024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ABCE9-8C75-3949-83A6-3CAA4481D7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436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8915F-A526-5D4C-8078-2ACBA4E30939}" type="datetimeFigureOut">
              <a:rPr lang="en-US" smtClean="0"/>
              <a:pPr/>
              <a:t>3/5/2024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ABCE9-8C75-3949-83A6-3CAA4481D7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40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8915F-A526-5D4C-8078-2ACBA4E30939}" type="datetimeFigureOut">
              <a:rPr lang="en-US" smtClean="0"/>
              <a:pPr/>
              <a:t>3/5/2024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ABCE9-8C75-3949-83A6-3CAA4481D7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713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58915F-A526-5D4C-8078-2ACBA4E30939}" type="datetimeFigureOut">
              <a:rPr lang="en-US" smtClean="0"/>
              <a:pPr/>
              <a:t>3/5/2024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FABCE9-8C75-3949-83A6-3CAA4481D7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172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8.png"/><Relationship Id="rId7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8.png"/><Relationship Id="rId7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2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g"/><Relationship Id="rId3" Type="http://schemas.openxmlformats.org/officeDocument/2006/relationships/image" Target="../media/image26.jpg"/><Relationship Id="rId7" Type="http://schemas.openxmlformats.org/officeDocument/2006/relationships/image" Target="../media/image29.pn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1.png"/><Relationship Id="rId10" Type="http://schemas.openxmlformats.org/officeDocument/2006/relationships/image" Target="../media/image2.png"/><Relationship Id="rId4" Type="http://schemas.openxmlformats.org/officeDocument/2006/relationships/image" Target="../media/image27.png"/><Relationship Id="rId9" Type="http://schemas.openxmlformats.org/officeDocument/2006/relationships/image" Target="../media/image31.jp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2.tif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3.tif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6.jpeg"/><Relationship Id="rId7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7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ângulo 13"/>
          <p:cNvSpPr/>
          <p:nvPr/>
        </p:nvSpPr>
        <p:spPr>
          <a:xfrm>
            <a:off x="1" y="2332383"/>
            <a:ext cx="9143999" cy="4525617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tângulo 10"/>
          <p:cNvSpPr/>
          <p:nvPr/>
        </p:nvSpPr>
        <p:spPr>
          <a:xfrm>
            <a:off x="0" y="0"/>
            <a:ext cx="9144000" cy="2332383"/>
          </a:xfrm>
          <a:prstGeom prst="rect">
            <a:avLst/>
          </a:prstGeom>
          <a:solidFill>
            <a:srgbClr val="0B7C9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3" name="CaixaDeTexto 12"/>
          <p:cNvSpPr txBox="1"/>
          <p:nvPr/>
        </p:nvSpPr>
        <p:spPr>
          <a:xfrm>
            <a:off x="2844312" y="510449"/>
            <a:ext cx="3037440" cy="195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Group Meeting</a:t>
            </a:r>
          </a:p>
          <a:p>
            <a:pPr algn="ctr"/>
            <a:r>
              <a:rPr lang="en-US" sz="2500" dirty="0">
                <a:solidFill>
                  <a:srgbClr val="000000"/>
                </a:solidFill>
                <a:latin typeface="Verdana" panose="020B0604030504040204" pitchFamily="34" charset="0"/>
              </a:rPr>
              <a:t>(21/03/2024)</a:t>
            </a:r>
            <a:endParaRPr lang="en-US" sz="250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endParaRPr lang="en-US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endParaRPr lang="pt-BR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Imagem 14">
            <a:extLst>
              <a:ext uri="{FF2B5EF4-FFF2-40B4-BE49-F238E27FC236}">
                <a16:creationId xmlns:a16="http://schemas.microsoft.com/office/drawing/2014/main" id="{9FCAB528-A7B9-4EE6-ACD4-B3E4D28F79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9417" y="430927"/>
            <a:ext cx="2439644" cy="910940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36664A38-7F4E-4798-858C-74B43058FD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979" y="430927"/>
            <a:ext cx="2645042" cy="735264"/>
          </a:xfrm>
          <a:prstGeom prst="rect">
            <a:avLst/>
          </a:prstGeom>
        </p:spPr>
      </p:pic>
      <p:sp>
        <p:nvSpPr>
          <p:cNvPr id="17" name="CaixaDeTexto 16">
            <a:extLst>
              <a:ext uri="{FF2B5EF4-FFF2-40B4-BE49-F238E27FC236}">
                <a16:creationId xmlns:a16="http://schemas.microsoft.com/office/drawing/2014/main" id="{1F2DB3AA-87F8-448E-9398-A810A5B5C1D9}"/>
              </a:ext>
            </a:extLst>
          </p:cNvPr>
          <p:cNvSpPr txBox="1"/>
          <p:nvPr/>
        </p:nvSpPr>
        <p:spPr>
          <a:xfrm>
            <a:off x="5830959" y="1487640"/>
            <a:ext cx="312537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Nuno A. B. S.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Graça</a:t>
            </a:r>
            <a:endParaRPr lang="en-US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</a:rPr>
              <a:t>Prof. </a:t>
            </a:r>
            <a:r>
              <a:rPr lang="en-US" dirty="0" err="1">
                <a:solidFill>
                  <a:srgbClr val="000000"/>
                </a:solidFill>
                <a:latin typeface="Verdana" panose="020B0604030504040204" pitchFamily="34" charset="0"/>
              </a:rPr>
              <a:t>Alírio</a:t>
            </a:r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</a:rPr>
              <a:t> E. Rodrigues</a:t>
            </a:r>
            <a:endParaRPr lang="en-US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2FFBB18D-D6F6-4F1E-9D3D-BB5B18C38E6C}"/>
              </a:ext>
            </a:extLst>
          </p:cNvPr>
          <p:cNvSpPr txBox="1"/>
          <p:nvPr/>
        </p:nvSpPr>
        <p:spPr>
          <a:xfrm>
            <a:off x="187665" y="1381923"/>
            <a:ext cx="334278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William M. Godoy</a:t>
            </a:r>
          </a:p>
          <a:p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</a:rPr>
              <a:t>Prof. Leandro G. Aguiar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2D5DAAE9-99EE-4B21-864D-3984F1CB7D8E}"/>
              </a:ext>
            </a:extLst>
          </p:cNvPr>
          <p:cNvSpPr txBox="1"/>
          <p:nvPr/>
        </p:nvSpPr>
        <p:spPr>
          <a:xfrm>
            <a:off x="0" y="3129746"/>
            <a:ext cx="9115425" cy="1824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Modeling the Synthesis and Application of Polymeric Catalysts</a:t>
            </a:r>
          </a:p>
        </p:txBody>
      </p:sp>
    </p:spTree>
    <p:extLst>
      <p:ext uri="{BB962C8B-B14F-4D97-AF65-F5344CB8AC3E}">
        <p14:creationId xmlns:p14="http://schemas.microsoft.com/office/powerpoint/2010/main" val="16980337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Resultado de imagem para polystyrene bead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1473" y="1704660"/>
            <a:ext cx="2684304" cy="1133104"/>
          </a:xfrm>
          <a:prstGeom prst="rect">
            <a:avLst/>
          </a:prstGeom>
          <a:noFill/>
        </p:spPr>
      </p:pic>
      <p:sp>
        <p:nvSpPr>
          <p:cNvPr id="4" name="Retângulo 3"/>
          <p:cNvSpPr/>
          <p:nvPr/>
        </p:nvSpPr>
        <p:spPr>
          <a:xfrm>
            <a:off x="289465" y="1344620"/>
            <a:ext cx="19590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 err="1"/>
              <a:t>Polymeric</a:t>
            </a:r>
            <a:r>
              <a:rPr lang="pt-BR" dirty="0"/>
              <a:t> </a:t>
            </a:r>
            <a:r>
              <a:rPr lang="pt-BR" dirty="0" err="1"/>
              <a:t>catalysts</a:t>
            </a:r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3264408" y="1368424"/>
            <a:ext cx="547725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u="sng" dirty="0" err="1"/>
              <a:t>Advantages</a:t>
            </a:r>
            <a:r>
              <a:rPr lang="pt-BR" dirty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pt-BR" dirty="0"/>
              <a:t> </a:t>
            </a:r>
            <a:r>
              <a:rPr lang="pt-BR" dirty="0" err="1"/>
              <a:t>Beads</a:t>
            </a:r>
            <a:r>
              <a:rPr lang="pt-BR" dirty="0"/>
              <a:t>          </a:t>
            </a:r>
            <a:r>
              <a:rPr lang="pt-BR" dirty="0" err="1"/>
              <a:t>Easy</a:t>
            </a:r>
            <a:r>
              <a:rPr lang="pt-BR" dirty="0"/>
              <a:t> </a:t>
            </a:r>
            <a:r>
              <a:rPr lang="pt-BR" dirty="0" err="1"/>
              <a:t>separation</a:t>
            </a:r>
            <a:r>
              <a:rPr lang="pt-BR" dirty="0"/>
              <a:t> (e.g., </a:t>
            </a:r>
            <a:r>
              <a:rPr lang="pt-BR" dirty="0" err="1"/>
              <a:t>filtration</a:t>
            </a:r>
            <a:r>
              <a:rPr lang="pt-BR" dirty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pt-BR" dirty="0"/>
              <a:t> Non-</a:t>
            </a:r>
            <a:r>
              <a:rPr lang="pt-BR" dirty="0" err="1"/>
              <a:t>toxic</a:t>
            </a:r>
            <a:endParaRPr lang="pt-BR" dirty="0"/>
          </a:p>
          <a:p>
            <a:pPr>
              <a:buFont typeface="Arial" pitchFamily="34" charset="0"/>
              <a:buChar char="•"/>
            </a:pPr>
            <a:r>
              <a:rPr lang="pt-BR" dirty="0"/>
              <a:t> </a:t>
            </a:r>
            <a:r>
              <a:rPr lang="pt-BR" dirty="0" err="1"/>
              <a:t>Textural</a:t>
            </a:r>
            <a:r>
              <a:rPr lang="pt-BR" dirty="0"/>
              <a:t> </a:t>
            </a:r>
            <a:r>
              <a:rPr lang="pt-BR" dirty="0" err="1"/>
              <a:t>properties</a:t>
            </a:r>
            <a:r>
              <a:rPr lang="pt-BR" dirty="0"/>
              <a:t> </a:t>
            </a:r>
            <a:r>
              <a:rPr lang="pt-BR" dirty="0" err="1"/>
              <a:t>can</a:t>
            </a:r>
            <a:r>
              <a:rPr lang="pt-BR" dirty="0"/>
              <a:t> </a:t>
            </a:r>
            <a:r>
              <a:rPr lang="pt-BR" dirty="0" err="1"/>
              <a:t>be</a:t>
            </a:r>
            <a:r>
              <a:rPr lang="pt-BR" dirty="0"/>
              <a:t> </a:t>
            </a:r>
            <a:r>
              <a:rPr lang="pt-BR" dirty="0" err="1"/>
              <a:t>designed</a:t>
            </a:r>
            <a:endParaRPr lang="pt-BR" dirty="0"/>
          </a:p>
          <a:p>
            <a:endParaRPr lang="pt-BR" sz="1000" b="1" dirty="0"/>
          </a:p>
          <a:p>
            <a:r>
              <a:rPr lang="pt-BR" b="1" dirty="0"/>
              <a:t>CHALLENGE</a:t>
            </a:r>
            <a:r>
              <a:rPr lang="pt-BR" dirty="0"/>
              <a:t>: </a:t>
            </a:r>
            <a:r>
              <a:rPr lang="pt-BR" dirty="0">
                <a:solidFill>
                  <a:srgbClr val="0070C0"/>
                </a:solidFill>
              </a:rPr>
              <a:t> </a:t>
            </a:r>
            <a:r>
              <a:rPr lang="pt-BR" dirty="0" err="1"/>
              <a:t>How</a:t>
            </a:r>
            <a:r>
              <a:rPr lang="pt-BR" dirty="0"/>
              <a:t> </a:t>
            </a:r>
            <a:r>
              <a:rPr lang="pt-BR" dirty="0" err="1"/>
              <a:t>to</a:t>
            </a:r>
            <a:r>
              <a:rPr lang="pt-BR" dirty="0"/>
              <a:t> improve sites </a:t>
            </a:r>
            <a:r>
              <a:rPr lang="pt-BR" dirty="0" err="1"/>
              <a:t>accessibility</a:t>
            </a:r>
            <a:r>
              <a:rPr lang="pt-BR" dirty="0"/>
              <a:t>?</a:t>
            </a:r>
          </a:p>
        </p:txBody>
      </p:sp>
      <p:sp>
        <p:nvSpPr>
          <p:cNvPr id="6" name="Seta para a direita 5"/>
          <p:cNvSpPr/>
          <p:nvPr/>
        </p:nvSpPr>
        <p:spPr>
          <a:xfrm>
            <a:off x="4198239" y="1757670"/>
            <a:ext cx="288032" cy="144016"/>
          </a:xfrm>
          <a:prstGeom prst="rightArrow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6605C1AA-BACD-4B69-9B15-B69F61643622}"/>
              </a:ext>
            </a:extLst>
          </p:cNvPr>
          <p:cNvSpPr txBox="1"/>
          <p:nvPr/>
        </p:nvSpPr>
        <p:spPr>
          <a:xfrm>
            <a:off x="2091662" y="196810"/>
            <a:ext cx="63224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Modeling the Synthesis and Application of Polymeric Catalysts</a:t>
            </a: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E4B539F5-E5C8-42DD-8004-6E1F991AFF04}"/>
              </a:ext>
            </a:extLst>
          </p:cNvPr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5BEC0FBA-9BE3-43E5-92AF-1C5E61CE63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FE1CA861-0345-4775-9B1E-7D8F798862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7251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Resultado de imagem para polystyrene bead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1473" y="1704660"/>
            <a:ext cx="2684304" cy="1133104"/>
          </a:xfrm>
          <a:prstGeom prst="rect">
            <a:avLst/>
          </a:prstGeom>
          <a:noFill/>
        </p:spPr>
      </p:pic>
      <p:sp>
        <p:nvSpPr>
          <p:cNvPr id="4" name="Retângulo 3"/>
          <p:cNvSpPr/>
          <p:nvPr/>
        </p:nvSpPr>
        <p:spPr>
          <a:xfrm>
            <a:off x="289465" y="1344620"/>
            <a:ext cx="19590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 err="1"/>
              <a:t>Polymeric</a:t>
            </a:r>
            <a:r>
              <a:rPr lang="pt-BR" dirty="0"/>
              <a:t> </a:t>
            </a:r>
            <a:r>
              <a:rPr lang="pt-BR" dirty="0" err="1"/>
              <a:t>catalysts</a:t>
            </a:r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3264408" y="1368424"/>
            <a:ext cx="547725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u="sng" dirty="0" err="1"/>
              <a:t>Advantages</a:t>
            </a:r>
            <a:r>
              <a:rPr lang="pt-BR" dirty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pt-BR" dirty="0"/>
              <a:t> </a:t>
            </a:r>
            <a:r>
              <a:rPr lang="pt-BR" dirty="0" err="1"/>
              <a:t>Beads</a:t>
            </a:r>
            <a:r>
              <a:rPr lang="pt-BR" dirty="0"/>
              <a:t>          </a:t>
            </a:r>
            <a:r>
              <a:rPr lang="pt-BR" dirty="0" err="1"/>
              <a:t>Easy</a:t>
            </a:r>
            <a:r>
              <a:rPr lang="pt-BR" dirty="0"/>
              <a:t> </a:t>
            </a:r>
            <a:r>
              <a:rPr lang="pt-BR" dirty="0" err="1"/>
              <a:t>separation</a:t>
            </a:r>
            <a:r>
              <a:rPr lang="pt-BR" dirty="0"/>
              <a:t> (e.g., </a:t>
            </a:r>
            <a:r>
              <a:rPr lang="pt-BR" dirty="0" err="1"/>
              <a:t>filtration</a:t>
            </a:r>
            <a:r>
              <a:rPr lang="pt-BR" dirty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pt-BR" dirty="0"/>
              <a:t> Non-</a:t>
            </a:r>
            <a:r>
              <a:rPr lang="pt-BR" dirty="0" err="1"/>
              <a:t>toxic</a:t>
            </a:r>
            <a:endParaRPr lang="pt-BR" dirty="0"/>
          </a:p>
          <a:p>
            <a:pPr>
              <a:buFont typeface="Arial" pitchFamily="34" charset="0"/>
              <a:buChar char="•"/>
            </a:pPr>
            <a:r>
              <a:rPr lang="pt-BR" dirty="0"/>
              <a:t> </a:t>
            </a:r>
            <a:r>
              <a:rPr lang="pt-BR" dirty="0" err="1"/>
              <a:t>Textural</a:t>
            </a:r>
            <a:r>
              <a:rPr lang="pt-BR" dirty="0"/>
              <a:t> </a:t>
            </a:r>
            <a:r>
              <a:rPr lang="pt-BR" dirty="0" err="1"/>
              <a:t>properties</a:t>
            </a:r>
            <a:r>
              <a:rPr lang="pt-BR" dirty="0"/>
              <a:t> </a:t>
            </a:r>
            <a:r>
              <a:rPr lang="pt-BR" dirty="0" err="1"/>
              <a:t>can</a:t>
            </a:r>
            <a:r>
              <a:rPr lang="pt-BR" dirty="0"/>
              <a:t> </a:t>
            </a:r>
            <a:r>
              <a:rPr lang="pt-BR" dirty="0" err="1"/>
              <a:t>be</a:t>
            </a:r>
            <a:r>
              <a:rPr lang="pt-BR" dirty="0"/>
              <a:t> </a:t>
            </a:r>
            <a:r>
              <a:rPr lang="pt-BR" dirty="0" err="1"/>
              <a:t>designed</a:t>
            </a:r>
            <a:endParaRPr lang="pt-BR" dirty="0"/>
          </a:p>
          <a:p>
            <a:endParaRPr lang="pt-BR" sz="1000" b="1" dirty="0"/>
          </a:p>
          <a:p>
            <a:r>
              <a:rPr lang="pt-BR" b="1" dirty="0"/>
              <a:t>CHALLENGE</a:t>
            </a:r>
            <a:r>
              <a:rPr lang="pt-BR" dirty="0"/>
              <a:t>: </a:t>
            </a:r>
            <a:r>
              <a:rPr lang="pt-BR" dirty="0">
                <a:solidFill>
                  <a:srgbClr val="0070C0"/>
                </a:solidFill>
              </a:rPr>
              <a:t> </a:t>
            </a:r>
            <a:r>
              <a:rPr lang="pt-BR" dirty="0" err="1"/>
              <a:t>How</a:t>
            </a:r>
            <a:r>
              <a:rPr lang="pt-BR" dirty="0"/>
              <a:t> </a:t>
            </a:r>
            <a:r>
              <a:rPr lang="pt-BR" dirty="0" err="1"/>
              <a:t>to</a:t>
            </a:r>
            <a:r>
              <a:rPr lang="pt-BR" dirty="0"/>
              <a:t> improve sites </a:t>
            </a:r>
            <a:r>
              <a:rPr lang="pt-BR" dirty="0" err="1"/>
              <a:t>accessibility</a:t>
            </a:r>
            <a:r>
              <a:rPr lang="pt-BR" dirty="0"/>
              <a:t>?</a:t>
            </a:r>
          </a:p>
        </p:txBody>
      </p:sp>
      <p:sp>
        <p:nvSpPr>
          <p:cNvPr id="6" name="Seta para a direita 5"/>
          <p:cNvSpPr/>
          <p:nvPr/>
        </p:nvSpPr>
        <p:spPr>
          <a:xfrm>
            <a:off x="4198239" y="1757670"/>
            <a:ext cx="288032" cy="144016"/>
          </a:xfrm>
          <a:prstGeom prst="rightArrow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217748" y="3819044"/>
            <a:ext cx="43982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u="sng" dirty="0" err="1"/>
              <a:t>Monomer</a:t>
            </a:r>
            <a:r>
              <a:rPr lang="pt-BR" dirty="0"/>
              <a:t>:	         </a:t>
            </a:r>
            <a:r>
              <a:rPr lang="pt-BR" dirty="0" err="1"/>
              <a:t>Styrene</a:t>
            </a:r>
            <a:r>
              <a:rPr lang="pt-BR" dirty="0"/>
              <a:t> 			</a:t>
            </a:r>
          </a:p>
          <a:p>
            <a:endParaRPr lang="pt-BR" dirty="0"/>
          </a:p>
          <a:p>
            <a:endParaRPr lang="pt-BR" dirty="0"/>
          </a:p>
          <a:p>
            <a:r>
              <a:rPr lang="pt-BR" u="sng" dirty="0" err="1"/>
              <a:t>Crosslinker</a:t>
            </a:r>
            <a:r>
              <a:rPr lang="pt-BR" dirty="0"/>
              <a:t>:	   	 </a:t>
            </a:r>
            <a:r>
              <a:rPr lang="pt-BR" dirty="0" err="1"/>
              <a:t>Divinylbenzene</a:t>
            </a:r>
            <a:r>
              <a:rPr lang="pt-BR" dirty="0"/>
              <a:t> (DVB)</a:t>
            </a: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62109" y="3624973"/>
            <a:ext cx="6191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62109" y="4395128"/>
            <a:ext cx="685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01761" y="5451549"/>
            <a:ext cx="321945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aixaDeTexto 11"/>
          <p:cNvSpPr txBox="1"/>
          <p:nvPr/>
        </p:nvSpPr>
        <p:spPr>
          <a:xfrm>
            <a:off x="3526563" y="6224793"/>
            <a:ext cx="1919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/>
              <a:t>Styrene</a:t>
            </a:r>
            <a:r>
              <a:rPr lang="pt-BR" dirty="0"/>
              <a:t>–</a:t>
            </a:r>
            <a:r>
              <a:rPr lang="pt-BR" dirty="0" err="1"/>
              <a:t>co</a:t>
            </a:r>
            <a:r>
              <a:rPr lang="pt-BR" dirty="0"/>
              <a:t>–DVB</a:t>
            </a:r>
          </a:p>
        </p:txBody>
      </p:sp>
      <p:sp>
        <p:nvSpPr>
          <p:cNvPr id="13" name="CaixaDeTexto 12"/>
          <p:cNvSpPr txBox="1"/>
          <p:nvPr/>
        </p:nvSpPr>
        <p:spPr>
          <a:xfrm>
            <a:off x="5710073" y="5658281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rgbClr val="FF0000"/>
                </a:solidFill>
              </a:rPr>
              <a:t>S</a:t>
            </a:r>
          </a:p>
        </p:txBody>
      </p:sp>
      <p:sp>
        <p:nvSpPr>
          <p:cNvPr id="14" name="CaixaDeTexto 13"/>
          <p:cNvSpPr txBox="1"/>
          <p:nvPr/>
        </p:nvSpPr>
        <p:spPr>
          <a:xfrm>
            <a:off x="5047933" y="5623701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rgbClr val="FF0000"/>
                </a:solidFill>
              </a:rPr>
              <a:t>S</a:t>
            </a:r>
          </a:p>
        </p:txBody>
      </p:sp>
      <p:sp>
        <p:nvSpPr>
          <p:cNvPr id="15" name="CaixaDeTexto 14"/>
          <p:cNvSpPr txBox="1"/>
          <p:nvPr/>
        </p:nvSpPr>
        <p:spPr>
          <a:xfrm>
            <a:off x="3606105" y="5653505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rgbClr val="FF0000"/>
                </a:solidFill>
              </a:rPr>
              <a:t>S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799482" y="3185145"/>
            <a:ext cx="253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u="sng" dirty="0" err="1"/>
              <a:t>Copolymerization</a:t>
            </a:r>
            <a:endParaRPr lang="pt-BR" u="sng" dirty="0"/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9995A154-CEFE-43DF-8739-291E7E6C1B81}"/>
              </a:ext>
            </a:extLst>
          </p:cNvPr>
          <p:cNvSpPr txBox="1"/>
          <p:nvPr/>
        </p:nvSpPr>
        <p:spPr>
          <a:xfrm>
            <a:off x="2091662" y="196810"/>
            <a:ext cx="63224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Modeling the Synthesis and Application of Polymeric Catalysts</a:t>
            </a:r>
          </a:p>
        </p:txBody>
      </p:sp>
      <p:sp>
        <p:nvSpPr>
          <p:cNvPr id="22" name="Retângulo 21">
            <a:extLst>
              <a:ext uri="{FF2B5EF4-FFF2-40B4-BE49-F238E27FC236}">
                <a16:creationId xmlns:a16="http://schemas.microsoft.com/office/drawing/2014/main" id="{2FEA8575-69F6-49C4-A36E-98DB3848B2BD}"/>
              </a:ext>
            </a:extLst>
          </p:cNvPr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3" name="Imagem 22">
            <a:extLst>
              <a:ext uri="{FF2B5EF4-FFF2-40B4-BE49-F238E27FC236}">
                <a16:creationId xmlns:a16="http://schemas.microsoft.com/office/drawing/2014/main" id="{72B6E46C-3E1C-4D49-95A4-173266ACF7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24" name="Imagem 23">
            <a:extLst>
              <a:ext uri="{FF2B5EF4-FFF2-40B4-BE49-F238E27FC236}">
                <a16:creationId xmlns:a16="http://schemas.microsoft.com/office/drawing/2014/main" id="{A79D25C5-C0B7-4323-9DE3-786BBC0ED1E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3855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Resultado de imagem para polystyrene bead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1473" y="1704660"/>
            <a:ext cx="2684304" cy="1133104"/>
          </a:xfrm>
          <a:prstGeom prst="rect">
            <a:avLst/>
          </a:prstGeom>
          <a:noFill/>
        </p:spPr>
      </p:pic>
      <p:sp>
        <p:nvSpPr>
          <p:cNvPr id="4" name="Retângulo 3"/>
          <p:cNvSpPr/>
          <p:nvPr/>
        </p:nvSpPr>
        <p:spPr>
          <a:xfrm>
            <a:off x="289465" y="1344620"/>
            <a:ext cx="19590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 err="1"/>
              <a:t>Polymeric</a:t>
            </a:r>
            <a:r>
              <a:rPr lang="pt-BR" dirty="0"/>
              <a:t> </a:t>
            </a:r>
            <a:r>
              <a:rPr lang="pt-BR" dirty="0" err="1"/>
              <a:t>catalysts</a:t>
            </a:r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3264408" y="1368424"/>
            <a:ext cx="547725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u="sng" dirty="0" err="1"/>
              <a:t>Advantages</a:t>
            </a:r>
            <a:r>
              <a:rPr lang="pt-BR" dirty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pt-BR" dirty="0"/>
              <a:t> </a:t>
            </a:r>
            <a:r>
              <a:rPr lang="pt-BR" dirty="0" err="1"/>
              <a:t>Beads</a:t>
            </a:r>
            <a:r>
              <a:rPr lang="pt-BR" dirty="0"/>
              <a:t>          </a:t>
            </a:r>
            <a:r>
              <a:rPr lang="pt-BR" dirty="0" err="1"/>
              <a:t>Easy</a:t>
            </a:r>
            <a:r>
              <a:rPr lang="pt-BR" dirty="0"/>
              <a:t> </a:t>
            </a:r>
            <a:r>
              <a:rPr lang="pt-BR" dirty="0" err="1"/>
              <a:t>separation</a:t>
            </a:r>
            <a:r>
              <a:rPr lang="pt-BR" dirty="0"/>
              <a:t> (e.g., </a:t>
            </a:r>
            <a:r>
              <a:rPr lang="pt-BR" dirty="0" err="1"/>
              <a:t>filtration</a:t>
            </a:r>
            <a:r>
              <a:rPr lang="pt-BR" dirty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pt-BR" dirty="0"/>
              <a:t> Non-</a:t>
            </a:r>
            <a:r>
              <a:rPr lang="pt-BR" dirty="0" err="1"/>
              <a:t>toxic</a:t>
            </a:r>
            <a:endParaRPr lang="pt-BR" dirty="0"/>
          </a:p>
          <a:p>
            <a:pPr>
              <a:buFont typeface="Arial" pitchFamily="34" charset="0"/>
              <a:buChar char="•"/>
            </a:pPr>
            <a:r>
              <a:rPr lang="pt-BR" dirty="0"/>
              <a:t> </a:t>
            </a:r>
            <a:r>
              <a:rPr lang="pt-BR" dirty="0" err="1"/>
              <a:t>Textural</a:t>
            </a:r>
            <a:r>
              <a:rPr lang="pt-BR" dirty="0"/>
              <a:t> </a:t>
            </a:r>
            <a:r>
              <a:rPr lang="pt-BR" dirty="0" err="1"/>
              <a:t>properties</a:t>
            </a:r>
            <a:r>
              <a:rPr lang="pt-BR" dirty="0"/>
              <a:t> </a:t>
            </a:r>
            <a:r>
              <a:rPr lang="pt-BR" dirty="0" err="1"/>
              <a:t>can</a:t>
            </a:r>
            <a:r>
              <a:rPr lang="pt-BR" dirty="0"/>
              <a:t> </a:t>
            </a:r>
            <a:r>
              <a:rPr lang="pt-BR" dirty="0" err="1"/>
              <a:t>be</a:t>
            </a:r>
            <a:r>
              <a:rPr lang="pt-BR" dirty="0"/>
              <a:t> </a:t>
            </a:r>
            <a:r>
              <a:rPr lang="pt-BR" dirty="0" err="1"/>
              <a:t>designed</a:t>
            </a:r>
            <a:endParaRPr lang="pt-BR" dirty="0"/>
          </a:p>
          <a:p>
            <a:endParaRPr lang="pt-BR" sz="1000" b="1" dirty="0"/>
          </a:p>
          <a:p>
            <a:r>
              <a:rPr lang="pt-BR" b="1" dirty="0"/>
              <a:t>CHALLENGE</a:t>
            </a:r>
            <a:r>
              <a:rPr lang="pt-BR" dirty="0"/>
              <a:t>: </a:t>
            </a:r>
            <a:r>
              <a:rPr lang="pt-BR" dirty="0">
                <a:solidFill>
                  <a:srgbClr val="0070C0"/>
                </a:solidFill>
              </a:rPr>
              <a:t> </a:t>
            </a:r>
            <a:r>
              <a:rPr lang="pt-BR" dirty="0" err="1"/>
              <a:t>How</a:t>
            </a:r>
            <a:r>
              <a:rPr lang="pt-BR" dirty="0"/>
              <a:t> </a:t>
            </a:r>
            <a:r>
              <a:rPr lang="pt-BR" dirty="0" err="1"/>
              <a:t>to</a:t>
            </a:r>
            <a:r>
              <a:rPr lang="pt-BR" dirty="0"/>
              <a:t> improve sites </a:t>
            </a:r>
            <a:r>
              <a:rPr lang="pt-BR" dirty="0" err="1"/>
              <a:t>accessibility</a:t>
            </a:r>
            <a:r>
              <a:rPr lang="pt-BR" dirty="0"/>
              <a:t>?</a:t>
            </a:r>
          </a:p>
        </p:txBody>
      </p:sp>
      <p:sp>
        <p:nvSpPr>
          <p:cNvPr id="6" name="Seta para a direita 5"/>
          <p:cNvSpPr/>
          <p:nvPr/>
        </p:nvSpPr>
        <p:spPr>
          <a:xfrm>
            <a:off x="4198239" y="1757670"/>
            <a:ext cx="288032" cy="144016"/>
          </a:xfrm>
          <a:prstGeom prst="rightArrow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217748" y="3819044"/>
            <a:ext cx="43982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u="sng" dirty="0" err="1"/>
              <a:t>Monomer</a:t>
            </a:r>
            <a:r>
              <a:rPr lang="pt-BR" dirty="0"/>
              <a:t>:	         </a:t>
            </a:r>
            <a:r>
              <a:rPr lang="pt-BR" dirty="0" err="1"/>
              <a:t>Styrene</a:t>
            </a:r>
            <a:r>
              <a:rPr lang="pt-BR" dirty="0"/>
              <a:t> 			</a:t>
            </a:r>
          </a:p>
          <a:p>
            <a:endParaRPr lang="pt-BR" dirty="0"/>
          </a:p>
          <a:p>
            <a:endParaRPr lang="pt-BR" dirty="0"/>
          </a:p>
          <a:p>
            <a:r>
              <a:rPr lang="pt-BR" u="sng" dirty="0" err="1"/>
              <a:t>Crosslinker</a:t>
            </a:r>
            <a:r>
              <a:rPr lang="pt-BR" dirty="0"/>
              <a:t>:	   	 </a:t>
            </a:r>
            <a:r>
              <a:rPr lang="pt-BR" dirty="0" err="1"/>
              <a:t>Divinylbenzene</a:t>
            </a:r>
            <a:r>
              <a:rPr lang="pt-BR" dirty="0"/>
              <a:t> (DVB)</a:t>
            </a: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62109" y="3624973"/>
            <a:ext cx="6191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62109" y="4395128"/>
            <a:ext cx="685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01761" y="5451549"/>
            <a:ext cx="321945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aixaDeTexto 11"/>
          <p:cNvSpPr txBox="1"/>
          <p:nvPr/>
        </p:nvSpPr>
        <p:spPr>
          <a:xfrm>
            <a:off x="3045777" y="6243637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Sulfonated </a:t>
            </a:r>
            <a:r>
              <a:rPr lang="pt-BR" dirty="0" err="1"/>
              <a:t>Styrene–co–DVB</a:t>
            </a:r>
            <a:endParaRPr lang="pt-BR" dirty="0"/>
          </a:p>
          <a:p>
            <a:r>
              <a:rPr lang="pt-BR" dirty="0">
                <a:solidFill>
                  <a:srgbClr val="0070C0"/>
                </a:solidFill>
              </a:rPr>
              <a:t> (</a:t>
            </a:r>
            <a:r>
              <a:rPr lang="pt-BR" dirty="0" err="1">
                <a:solidFill>
                  <a:srgbClr val="0070C0"/>
                </a:solidFill>
              </a:rPr>
              <a:t>Commercially</a:t>
            </a:r>
            <a:r>
              <a:rPr lang="pt-BR" dirty="0">
                <a:solidFill>
                  <a:srgbClr val="0070C0"/>
                </a:solidFill>
              </a:rPr>
              <a:t> </a:t>
            </a:r>
            <a:r>
              <a:rPr lang="pt-BR" dirty="0" err="1">
                <a:solidFill>
                  <a:srgbClr val="0070C0"/>
                </a:solidFill>
              </a:rPr>
              <a:t>available</a:t>
            </a:r>
            <a:r>
              <a:rPr lang="pt-BR" dirty="0">
                <a:solidFill>
                  <a:srgbClr val="0070C0"/>
                </a:solidFill>
              </a:rPr>
              <a:t>)</a:t>
            </a:r>
            <a:endParaRPr lang="pt-BR" dirty="0"/>
          </a:p>
        </p:txBody>
      </p:sp>
      <p:sp>
        <p:nvSpPr>
          <p:cNvPr id="13" name="CaixaDeTexto 12"/>
          <p:cNvSpPr txBox="1"/>
          <p:nvPr/>
        </p:nvSpPr>
        <p:spPr>
          <a:xfrm>
            <a:off x="5710073" y="5658281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rgbClr val="FF0000"/>
                </a:solidFill>
              </a:rPr>
              <a:t>S</a:t>
            </a:r>
          </a:p>
        </p:txBody>
      </p:sp>
      <p:sp>
        <p:nvSpPr>
          <p:cNvPr id="14" name="CaixaDeTexto 13"/>
          <p:cNvSpPr txBox="1"/>
          <p:nvPr/>
        </p:nvSpPr>
        <p:spPr>
          <a:xfrm>
            <a:off x="5047933" y="5623701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rgbClr val="FF0000"/>
                </a:solidFill>
              </a:rPr>
              <a:t>S</a:t>
            </a:r>
          </a:p>
        </p:txBody>
      </p:sp>
      <p:sp>
        <p:nvSpPr>
          <p:cNvPr id="15" name="CaixaDeTexto 14"/>
          <p:cNvSpPr txBox="1"/>
          <p:nvPr/>
        </p:nvSpPr>
        <p:spPr>
          <a:xfrm>
            <a:off x="3606105" y="5653505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rgbClr val="FF0000"/>
                </a:solidFill>
              </a:rPr>
              <a:t>S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799482" y="3185145"/>
            <a:ext cx="253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u="sng" dirty="0" err="1"/>
              <a:t>Copolymerization</a:t>
            </a:r>
            <a:endParaRPr lang="pt-BR" u="sng" dirty="0"/>
          </a:p>
        </p:txBody>
      </p:sp>
      <p:sp>
        <p:nvSpPr>
          <p:cNvPr id="23" name="CaixaDeTexto 22"/>
          <p:cNvSpPr txBox="1"/>
          <p:nvPr/>
        </p:nvSpPr>
        <p:spPr>
          <a:xfrm>
            <a:off x="5235717" y="3204533"/>
            <a:ext cx="253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u="sng" dirty="0" err="1"/>
              <a:t>Sulfonation</a:t>
            </a:r>
            <a:endParaRPr lang="pt-BR" u="sng" dirty="0"/>
          </a:p>
        </p:txBody>
      </p: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55361" y="3737379"/>
            <a:ext cx="2440142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CaixaDeTexto 21">
            <a:extLst>
              <a:ext uri="{FF2B5EF4-FFF2-40B4-BE49-F238E27FC236}">
                <a16:creationId xmlns:a16="http://schemas.microsoft.com/office/drawing/2014/main" id="{FE472F4F-10FF-4E33-80EB-28FD246B4407}"/>
              </a:ext>
            </a:extLst>
          </p:cNvPr>
          <p:cNvSpPr txBox="1"/>
          <p:nvPr/>
        </p:nvSpPr>
        <p:spPr>
          <a:xfrm>
            <a:off x="2091662" y="196810"/>
            <a:ext cx="63224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Modeling the Synthesis and Application of Polymeric Catalysts</a:t>
            </a:r>
          </a:p>
        </p:txBody>
      </p:sp>
      <p:sp>
        <p:nvSpPr>
          <p:cNvPr id="25" name="Retângulo 24">
            <a:extLst>
              <a:ext uri="{FF2B5EF4-FFF2-40B4-BE49-F238E27FC236}">
                <a16:creationId xmlns:a16="http://schemas.microsoft.com/office/drawing/2014/main" id="{FA06CD56-D5F1-4098-8D9A-B835B83FFD09}"/>
              </a:ext>
            </a:extLst>
          </p:cNvPr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6" name="Imagem 25">
            <a:extLst>
              <a:ext uri="{FF2B5EF4-FFF2-40B4-BE49-F238E27FC236}">
                <a16:creationId xmlns:a16="http://schemas.microsoft.com/office/drawing/2014/main" id="{991CC27F-F244-4832-B056-81308837A40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27" name="Imagem 26">
            <a:extLst>
              <a:ext uri="{FF2B5EF4-FFF2-40B4-BE49-F238E27FC236}">
                <a16:creationId xmlns:a16="http://schemas.microsoft.com/office/drawing/2014/main" id="{A54A9714-DE38-4791-B2F0-C5F7A3FB887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1955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Resultado de imagem para polystyrene bead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1473" y="1704660"/>
            <a:ext cx="2684304" cy="1133104"/>
          </a:xfrm>
          <a:prstGeom prst="rect">
            <a:avLst/>
          </a:prstGeom>
          <a:noFill/>
        </p:spPr>
      </p:pic>
      <p:sp>
        <p:nvSpPr>
          <p:cNvPr id="4" name="Retângulo 3"/>
          <p:cNvSpPr/>
          <p:nvPr/>
        </p:nvSpPr>
        <p:spPr>
          <a:xfrm>
            <a:off x="289465" y="1344620"/>
            <a:ext cx="19590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 err="1"/>
              <a:t>Polymeric</a:t>
            </a:r>
            <a:r>
              <a:rPr lang="pt-BR" dirty="0"/>
              <a:t> </a:t>
            </a:r>
            <a:r>
              <a:rPr lang="pt-BR" dirty="0" err="1"/>
              <a:t>catalysts</a:t>
            </a:r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3264408" y="1368424"/>
            <a:ext cx="547725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u="sng" dirty="0" err="1"/>
              <a:t>Advantages</a:t>
            </a:r>
            <a:r>
              <a:rPr lang="pt-BR" dirty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pt-BR" dirty="0"/>
              <a:t> </a:t>
            </a:r>
            <a:r>
              <a:rPr lang="pt-BR" dirty="0" err="1"/>
              <a:t>Beads</a:t>
            </a:r>
            <a:r>
              <a:rPr lang="pt-BR" dirty="0"/>
              <a:t>          </a:t>
            </a:r>
            <a:r>
              <a:rPr lang="pt-BR" dirty="0" err="1"/>
              <a:t>Easy</a:t>
            </a:r>
            <a:r>
              <a:rPr lang="pt-BR" dirty="0"/>
              <a:t> </a:t>
            </a:r>
            <a:r>
              <a:rPr lang="pt-BR" dirty="0" err="1"/>
              <a:t>separation</a:t>
            </a:r>
            <a:r>
              <a:rPr lang="pt-BR" dirty="0"/>
              <a:t> (e.g., </a:t>
            </a:r>
            <a:r>
              <a:rPr lang="pt-BR" dirty="0" err="1"/>
              <a:t>filtration</a:t>
            </a:r>
            <a:r>
              <a:rPr lang="pt-BR" dirty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pt-BR" dirty="0"/>
              <a:t> Non-</a:t>
            </a:r>
            <a:r>
              <a:rPr lang="pt-BR" dirty="0" err="1"/>
              <a:t>toxic</a:t>
            </a:r>
            <a:endParaRPr lang="pt-BR" dirty="0"/>
          </a:p>
          <a:p>
            <a:pPr>
              <a:buFont typeface="Arial" pitchFamily="34" charset="0"/>
              <a:buChar char="•"/>
            </a:pPr>
            <a:r>
              <a:rPr lang="pt-BR" dirty="0"/>
              <a:t> </a:t>
            </a:r>
            <a:r>
              <a:rPr lang="pt-BR" dirty="0" err="1"/>
              <a:t>Textural</a:t>
            </a:r>
            <a:r>
              <a:rPr lang="pt-BR" dirty="0"/>
              <a:t> </a:t>
            </a:r>
            <a:r>
              <a:rPr lang="pt-BR" dirty="0" err="1"/>
              <a:t>properties</a:t>
            </a:r>
            <a:r>
              <a:rPr lang="pt-BR" dirty="0"/>
              <a:t> </a:t>
            </a:r>
            <a:r>
              <a:rPr lang="pt-BR" dirty="0" err="1"/>
              <a:t>can</a:t>
            </a:r>
            <a:r>
              <a:rPr lang="pt-BR" dirty="0"/>
              <a:t> </a:t>
            </a:r>
            <a:r>
              <a:rPr lang="pt-BR" dirty="0" err="1"/>
              <a:t>be</a:t>
            </a:r>
            <a:r>
              <a:rPr lang="pt-BR" dirty="0"/>
              <a:t> </a:t>
            </a:r>
            <a:r>
              <a:rPr lang="pt-BR" dirty="0" err="1"/>
              <a:t>designed</a:t>
            </a:r>
            <a:endParaRPr lang="pt-BR" dirty="0"/>
          </a:p>
          <a:p>
            <a:endParaRPr lang="pt-BR" sz="1000" b="1" dirty="0"/>
          </a:p>
          <a:p>
            <a:r>
              <a:rPr lang="pt-BR" b="1" dirty="0"/>
              <a:t>CHALLENGE</a:t>
            </a:r>
            <a:r>
              <a:rPr lang="pt-BR" dirty="0"/>
              <a:t>: </a:t>
            </a:r>
            <a:r>
              <a:rPr lang="pt-BR" dirty="0">
                <a:solidFill>
                  <a:srgbClr val="0070C0"/>
                </a:solidFill>
              </a:rPr>
              <a:t> </a:t>
            </a:r>
            <a:r>
              <a:rPr lang="pt-BR" dirty="0" err="1"/>
              <a:t>How</a:t>
            </a:r>
            <a:r>
              <a:rPr lang="pt-BR" dirty="0"/>
              <a:t> </a:t>
            </a:r>
            <a:r>
              <a:rPr lang="pt-BR" dirty="0" err="1"/>
              <a:t>to</a:t>
            </a:r>
            <a:r>
              <a:rPr lang="pt-BR" dirty="0"/>
              <a:t> improve sites </a:t>
            </a:r>
            <a:r>
              <a:rPr lang="pt-BR" dirty="0" err="1"/>
              <a:t>accessibility</a:t>
            </a:r>
            <a:r>
              <a:rPr lang="pt-BR" dirty="0"/>
              <a:t>?</a:t>
            </a:r>
          </a:p>
        </p:txBody>
      </p:sp>
      <p:sp>
        <p:nvSpPr>
          <p:cNvPr id="6" name="Seta para a direita 5"/>
          <p:cNvSpPr/>
          <p:nvPr/>
        </p:nvSpPr>
        <p:spPr>
          <a:xfrm>
            <a:off x="4198239" y="1757670"/>
            <a:ext cx="288032" cy="144016"/>
          </a:xfrm>
          <a:prstGeom prst="rightArrow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217748" y="3819044"/>
            <a:ext cx="43982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u="sng" dirty="0" err="1"/>
              <a:t>Monomer</a:t>
            </a:r>
            <a:r>
              <a:rPr lang="pt-BR" dirty="0"/>
              <a:t>:	         </a:t>
            </a:r>
            <a:r>
              <a:rPr lang="pt-BR" dirty="0" err="1"/>
              <a:t>Styrene</a:t>
            </a:r>
            <a:r>
              <a:rPr lang="pt-BR" dirty="0"/>
              <a:t> 			</a:t>
            </a:r>
          </a:p>
          <a:p>
            <a:endParaRPr lang="pt-BR" dirty="0"/>
          </a:p>
          <a:p>
            <a:endParaRPr lang="pt-BR" dirty="0"/>
          </a:p>
          <a:p>
            <a:r>
              <a:rPr lang="pt-BR" u="sng" dirty="0" err="1"/>
              <a:t>Crosslinker</a:t>
            </a:r>
            <a:r>
              <a:rPr lang="pt-BR" dirty="0"/>
              <a:t>:	   	 </a:t>
            </a:r>
            <a:r>
              <a:rPr lang="pt-BR" dirty="0" err="1"/>
              <a:t>Divinylbenzene</a:t>
            </a:r>
            <a:r>
              <a:rPr lang="pt-BR" dirty="0"/>
              <a:t> (DVB)</a:t>
            </a: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62109" y="3624973"/>
            <a:ext cx="6191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62109" y="4395128"/>
            <a:ext cx="685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01761" y="5451549"/>
            <a:ext cx="321945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aixaDeTexto 11"/>
          <p:cNvSpPr txBox="1"/>
          <p:nvPr/>
        </p:nvSpPr>
        <p:spPr>
          <a:xfrm>
            <a:off x="3045777" y="6243637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Sulfonated </a:t>
            </a:r>
            <a:r>
              <a:rPr lang="pt-BR" dirty="0" err="1"/>
              <a:t>Styrene–co–DVB</a:t>
            </a:r>
            <a:endParaRPr lang="pt-BR" dirty="0"/>
          </a:p>
          <a:p>
            <a:r>
              <a:rPr lang="pt-BR" dirty="0">
                <a:solidFill>
                  <a:srgbClr val="0070C0"/>
                </a:solidFill>
              </a:rPr>
              <a:t> (</a:t>
            </a:r>
            <a:r>
              <a:rPr lang="pt-BR" dirty="0" err="1">
                <a:solidFill>
                  <a:srgbClr val="0070C0"/>
                </a:solidFill>
              </a:rPr>
              <a:t>Commercially</a:t>
            </a:r>
            <a:r>
              <a:rPr lang="pt-BR" dirty="0">
                <a:solidFill>
                  <a:srgbClr val="0070C0"/>
                </a:solidFill>
              </a:rPr>
              <a:t> </a:t>
            </a:r>
            <a:r>
              <a:rPr lang="pt-BR" dirty="0" err="1">
                <a:solidFill>
                  <a:srgbClr val="0070C0"/>
                </a:solidFill>
              </a:rPr>
              <a:t>available</a:t>
            </a:r>
            <a:r>
              <a:rPr lang="pt-BR" dirty="0">
                <a:solidFill>
                  <a:srgbClr val="0070C0"/>
                </a:solidFill>
              </a:rPr>
              <a:t>)</a:t>
            </a:r>
            <a:endParaRPr lang="pt-BR" dirty="0"/>
          </a:p>
        </p:txBody>
      </p:sp>
      <p:sp>
        <p:nvSpPr>
          <p:cNvPr id="13" name="CaixaDeTexto 12"/>
          <p:cNvSpPr txBox="1"/>
          <p:nvPr/>
        </p:nvSpPr>
        <p:spPr>
          <a:xfrm>
            <a:off x="5710073" y="5658281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rgbClr val="FF0000"/>
                </a:solidFill>
              </a:rPr>
              <a:t>S</a:t>
            </a:r>
          </a:p>
        </p:txBody>
      </p:sp>
      <p:sp>
        <p:nvSpPr>
          <p:cNvPr id="14" name="CaixaDeTexto 13"/>
          <p:cNvSpPr txBox="1"/>
          <p:nvPr/>
        </p:nvSpPr>
        <p:spPr>
          <a:xfrm>
            <a:off x="5047933" y="5623701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rgbClr val="FF0000"/>
                </a:solidFill>
              </a:rPr>
              <a:t>S</a:t>
            </a:r>
          </a:p>
        </p:txBody>
      </p:sp>
      <p:sp>
        <p:nvSpPr>
          <p:cNvPr id="15" name="CaixaDeTexto 14"/>
          <p:cNvSpPr txBox="1"/>
          <p:nvPr/>
        </p:nvSpPr>
        <p:spPr>
          <a:xfrm>
            <a:off x="3606105" y="5653505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rgbClr val="FF0000"/>
                </a:solidFill>
              </a:rPr>
              <a:t>S</a:t>
            </a:r>
          </a:p>
        </p:txBody>
      </p:sp>
      <p:sp>
        <p:nvSpPr>
          <p:cNvPr id="36" name="Forma livre 35"/>
          <p:cNvSpPr/>
          <p:nvPr/>
        </p:nvSpPr>
        <p:spPr>
          <a:xfrm>
            <a:off x="2797349" y="5793155"/>
            <a:ext cx="351693" cy="309489"/>
          </a:xfrm>
          <a:custGeom>
            <a:avLst/>
            <a:gdLst>
              <a:gd name="connsiteX0" fmla="*/ 0 w 351693"/>
              <a:gd name="connsiteY0" fmla="*/ 0 h 309489"/>
              <a:gd name="connsiteX1" fmla="*/ 70339 w 351693"/>
              <a:gd name="connsiteY1" fmla="*/ 253219 h 309489"/>
              <a:gd name="connsiteX2" fmla="*/ 351693 w 351693"/>
              <a:gd name="connsiteY2" fmla="*/ 309489 h 309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1693" h="309489">
                <a:moveTo>
                  <a:pt x="0" y="0"/>
                </a:moveTo>
                <a:cubicBezTo>
                  <a:pt x="5862" y="100819"/>
                  <a:pt x="11724" y="201638"/>
                  <a:pt x="70339" y="253219"/>
                </a:cubicBezTo>
                <a:cubicBezTo>
                  <a:pt x="128954" y="304800"/>
                  <a:pt x="240323" y="307144"/>
                  <a:pt x="351693" y="309489"/>
                </a:cubicBezTo>
              </a:path>
            </a:pathLst>
          </a:cu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38" name="Conector em curva 37"/>
          <p:cNvCxnSpPr>
            <a:stCxn id="36" idx="2"/>
            <a:endCxn id="15" idx="1"/>
          </p:cNvCxnSpPr>
          <p:nvPr/>
        </p:nvCxnSpPr>
        <p:spPr>
          <a:xfrm flipV="1">
            <a:off x="3149042" y="5838171"/>
            <a:ext cx="457063" cy="264473"/>
          </a:xfrm>
          <a:prstGeom prst="curvedConnector3">
            <a:avLst>
              <a:gd name="adj1" fmla="val 50000"/>
            </a:avLst>
          </a:prstGeom>
          <a:ln w="254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Forma livre 39"/>
          <p:cNvSpPr/>
          <p:nvPr/>
        </p:nvSpPr>
        <p:spPr>
          <a:xfrm>
            <a:off x="5723429" y="5807223"/>
            <a:ext cx="548640" cy="316523"/>
          </a:xfrm>
          <a:custGeom>
            <a:avLst/>
            <a:gdLst>
              <a:gd name="connsiteX0" fmla="*/ 548640 w 548640"/>
              <a:gd name="connsiteY0" fmla="*/ 0 h 316523"/>
              <a:gd name="connsiteX1" fmla="*/ 393896 w 548640"/>
              <a:gd name="connsiteY1" fmla="*/ 267286 h 316523"/>
              <a:gd name="connsiteX2" fmla="*/ 0 w 548640"/>
              <a:gd name="connsiteY2" fmla="*/ 295421 h 316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8640" h="316523">
                <a:moveTo>
                  <a:pt x="548640" y="0"/>
                </a:moveTo>
                <a:cubicBezTo>
                  <a:pt x="516988" y="109024"/>
                  <a:pt x="485336" y="218049"/>
                  <a:pt x="393896" y="267286"/>
                </a:cubicBezTo>
                <a:cubicBezTo>
                  <a:pt x="302456" y="316523"/>
                  <a:pt x="151228" y="305972"/>
                  <a:pt x="0" y="295421"/>
                </a:cubicBezTo>
              </a:path>
            </a:pathLst>
          </a:cu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42" name="Forma 41"/>
          <p:cNvCxnSpPr>
            <a:stCxn id="40" idx="2"/>
          </p:cNvCxnSpPr>
          <p:nvPr/>
        </p:nvCxnSpPr>
        <p:spPr>
          <a:xfrm flipH="1" flipV="1">
            <a:off x="5422041" y="5811589"/>
            <a:ext cx="301388" cy="291055"/>
          </a:xfrm>
          <a:prstGeom prst="curvedConnector5">
            <a:avLst>
              <a:gd name="adj1" fmla="val 26839"/>
              <a:gd name="adj2" fmla="val 37459"/>
              <a:gd name="adj3" fmla="val 45333"/>
            </a:avLst>
          </a:prstGeom>
          <a:ln w="254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aixaDeTexto 1"/>
          <p:cNvSpPr txBox="1"/>
          <p:nvPr/>
        </p:nvSpPr>
        <p:spPr>
          <a:xfrm>
            <a:off x="799482" y="3185145"/>
            <a:ext cx="253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u="sng" dirty="0" err="1"/>
              <a:t>Copolymerization</a:t>
            </a:r>
            <a:endParaRPr lang="pt-BR" u="sng" dirty="0"/>
          </a:p>
        </p:txBody>
      </p:sp>
      <p:sp>
        <p:nvSpPr>
          <p:cNvPr id="23" name="CaixaDeTexto 22"/>
          <p:cNvSpPr txBox="1"/>
          <p:nvPr/>
        </p:nvSpPr>
        <p:spPr>
          <a:xfrm>
            <a:off x="5235717" y="3204533"/>
            <a:ext cx="253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u="sng" dirty="0" err="1"/>
              <a:t>Sulfonation</a:t>
            </a:r>
            <a:endParaRPr lang="pt-BR" u="sng" dirty="0"/>
          </a:p>
        </p:txBody>
      </p: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55361" y="3737379"/>
            <a:ext cx="2440142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CaixaDeTexto 24">
            <a:extLst>
              <a:ext uri="{FF2B5EF4-FFF2-40B4-BE49-F238E27FC236}">
                <a16:creationId xmlns:a16="http://schemas.microsoft.com/office/drawing/2014/main" id="{AA9097DA-54EC-42B7-95BD-97434F1BBAD1}"/>
              </a:ext>
            </a:extLst>
          </p:cNvPr>
          <p:cNvSpPr txBox="1"/>
          <p:nvPr/>
        </p:nvSpPr>
        <p:spPr>
          <a:xfrm>
            <a:off x="2091662" y="196810"/>
            <a:ext cx="63224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Modeling the Synthesis and Application of Polymeric Catalysts</a:t>
            </a:r>
          </a:p>
        </p:txBody>
      </p:sp>
      <p:sp>
        <p:nvSpPr>
          <p:cNvPr id="26" name="Retângulo 25">
            <a:extLst>
              <a:ext uri="{FF2B5EF4-FFF2-40B4-BE49-F238E27FC236}">
                <a16:creationId xmlns:a16="http://schemas.microsoft.com/office/drawing/2014/main" id="{EF8C42D8-41CD-433B-9409-4A11DA0DB93C}"/>
              </a:ext>
            </a:extLst>
          </p:cNvPr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7" name="Imagem 26">
            <a:extLst>
              <a:ext uri="{FF2B5EF4-FFF2-40B4-BE49-F238E27FC236}">
                <a16:creationId xmlns:a16="http://schemas.microsoft.com/office/drawing/2014/main" id="{C2AB70A6-F656-4901-9544-088CBC9BEB8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28" name="Imagem 27">
            <a:extLst>
              <a:ext uri="{FF2B5EF4-FFF2-40B4-BE49-F238E27FC236}">
                <a16:creationId xmlns:a16="http://schemas.microsoft.com/office/drawing/2014/main" id="{E265B0E4-D66A-4652-8DA8-9E3FDB0303B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38671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799482" y="2233016"/>
            <a:ext cx="1833002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pt-BR" dirty="0" err="1"/>
              <a:t>Copolymerization</a:t>
            </a:r>
            <a:endParaRPr lang="pt-BR" dirty="0"/>
          </a:p>
          <a:p>
            <a:pPr algn="ctr"/>
            <a:r>
              <a:rPr lang="pt-BR" dirty="0" err="1"/>
              <a:t>Model</a:t>
            </a:r>
            <a:endParaRPr lang="pt-BR" dirty="0"/>
          </a:p>
        </p:txBody>
      </p:sp>
      <p:sp>
        <p:nvSpPr>
          <p:cNvPr id="25" name="Retângulo 24"/>
          <p:cNvSpPr/>
          <p:nvPr/>
        </p:nvSpPr>
        <p:spPr>
          <a:xfrm>
            <a:off x="3550070" y="1373747"/>
            <a:ext cx="127150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200" u="sng" dirty="0" err="1"/>
              <a:t>Modeling</a:t>
            </a:r>
            <a:endParaRPr lang="pt-BR" sz="2200" u="sng" dirty="0"/>
          </a:p>
        </p:txBody>
      </p:sp>
      <p:sp>
        <p:nvSpPr>
          <p:cNvPr id="26" name="Retângulo 25"/>
          <p:cNvSpPr/>
          <p:nvPr/>
        </p:nvSpPr>
        <p:spPr>
          <a:xfrm>
            <a:off x="5564960" y="2200750"/>
            <a:ext cx="2534284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pt-BR" dirty="0" err="1"/>
              <a:t>Heterogeneous</a:t>
            </a:r>
            <a:r>
              <a:rPr lang="pt-BR" dirty="0"/>
              <a:t> </a:t>
            </a:r>
            <a:r>
              <a:rPr lang="pt-BR" dirty="0" err="1"/>
              <a:t>Catalysis</a:t>
            </a:r>
            <a:r>
              <a:rPr lang="pt-BR" dirty="0"/>
              <a:t> </a:t>
            </a:r>
          </a:p>
          <a:p>
            <a:pPr algn="ctr"/>
            <a:r>
              <a:rPr lang="pt-BR" dirty="0" err="1"/>
              <a:t>Model</a:t>
            </a:r>
            <a:endParaRPr lang="pt-BR" dirty="0"/>
          </a:p>
        </p:txBody>
      </p:sp>
      <p:cxnSp>
        <p:nvCxnSpPr>
          <p:cNvPr id="7" name="Conector de Seta Reta 6"/>
          <p:cNvCxnSpPr>
            <a:stCxn id="4" idx="3"/>
            <a:endCxn id="26" idx="1"/>
          </p:cNvCxnSpPr>
          <p:nvPr/>
        </p:nvCxnSpPr>
        <p:spPr>
          <a:xfrm flipV="1">
            <a:off x="2632484" y="2523916"/>
            <a:ext cx="2932476" cy="322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aixaDeTexto 8"/>
          <p:cNvSpPr txBox="1"/>
          <p:nvPr/>
        </p:nvSpPr>
        <p:spPr>
          <a:xfrm>
            <a:off x="3240952" y="1977210"/>
            <a:ext cx="1965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dirty="0" err="1">
                <a:solidFill>
                  <a:schemeClr val="accent1"/>
                </a:solidFill>
              </a:rPr>
              <a:t>Information</a:t>
            </a:r>
            <a:r>
              <a:rPr lang="pt-BR" sz="1400" dirty="0">
                <a:solidFill>
                  <a:schemeClr val="accent1"/>
                </a:solidFill>
              </a:rPr>
              <a:t> </a:t>
            </a:r>
            <a:r>
              <a:rPr lang="pt-BR" sz="1400" dirty="0" err="1">
                <a:solidFill>
                  <a:schemeClr val="accent1"/>
                </a:solidFill>
              </a:rPr>
              <a:t>on</a:t>
            </a:r>
            <a:r>
              <a:rPr lang="pt-BR" sz="1400" dirty="0">
                <a:solidFill>
                  <a:schemeClr val="accent1"/>
                </a:solidFill>
              </a:rPr>
              <a:t> </a:t>
            </a:r>
            <a:r>
              <a:rPr lang="pt-BR" sz="1400" dirty="0" err="1">
                <a:solidFill>
                  <a:schemeClr val="accent1"/>
                </a:solidFill>
              </a:rPr>
              <a:t>chain</a:t>
            </a:r>
            <a:r>
              <a:rPr lang="pt-BR" sz="1400" dirty="0">
                <a:solidFill>
                  <a:schemeClr val="accent1"/>
                </a:solidFill>
              </a:rPr>
              <a:t> </a:t>
            </a:r>
            <a:r>
              <a:rPr lang="pt-BR" sz="1400" dirty="0" err="1">
                <a:solidFill>
                  <a:schemeClr val="accent1"/>
                </a:solidFill>
              </a:rPr>
              <a:t>density</a:t>
            </a:r>
            <a:r>
              <a:rPr lang="pt-BR" sz="1400" dirty="0">
                <a:solidFill>
                  <a:schemeClr val="accent1"/>
                </a:solidFill>
              </a:rPr>
              <a:t> </a:t>
            </a:r>
            <a:r>
              <a:rPr lang="pt-BR" sz="1400" dirty="0" err="1">
                <a:solidFill>
                  <a:schemeClr val="accent1"/>
                </a:solidFill>
              </a:rPr>
              <a:t>distribution</a:t>
            </a:r>
            <a:endParaRPr lang="pt-BR" sz="1400" dirty="0">
              <a:solidFill>
                <a:schemeClr val="accent1"/>
              </a:solidFill>
            </a:endParaRP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B3E8C173-F8E9-4061-B79E-BE3423E0143E}"/>
              </a:ext>
            </a:extLst>
          </p:cNvPr>
          <p:cNvSpPr txBox="1"/>
          <p:nvPr/>
        </p:nvSpPr>
        <p:spPr>
          <a:xfrm>
            <a:off x="2091662" y="196810"/>
            <a:ext cx="63224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Modeling the Synthesis and Application of Polymeric Catalysts</a:t>
            </a:r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C6D4DC9A-4DD5-4076-AD21-18315B140180}"/>
              </a:ext>
            </a:extLst>
          </p:cNvPr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2" name="Imagem 11">
            <a:extLst>
              <a:ext uri="{FF2B5EF4-FFF2-40B4-BE49-F238E27FC236}">
                <a16:creationId xmlns:a16="http://schemas.microsoft.com/office/drawing/2014/main" id="{17325976-2FCA-4C7F-8C19-A027D834A1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id="{7A970DA7-EF17-4B06-8A59-6F8DFA77CB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9876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799482" y="2233016"/>
            <a:ext cx="1833002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pt-BR" dirty="0" err="1"/>
              <a:t>Copolymerization</a:t>
            </a:r>
            <a:endParaRPr lang="pt-BR" dirty="0"/>
          </a:p>
          <a:p>
            <a:pPr algn="ctr"/>
            <a:r>
              <a:rPr lang="pt-BR" dirty="0" err="1"/>
              <a:t>Model</a:t>
            </a:r>
            <a:endParaRPr lang="pt-BR" dirty="0"/>
          </a:p>
        </p:txBody>
      </p:sp>
      <p:sp>
        <p:nvSpPr>
          <p:cNvPr id="25" name="Retângulo 24"/>
          <p:cNvSpPr/>
          <p:nvPr/>
        </p:nvSpPr>
        <p:spPr>
          <a:xfrm>
            <a:off x="3550070" y="1373747"/>
            <a:ext cx="127150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200" u="sng" dirty="0" err="1"/>
              <a:t>Modeling</a:t>
            </a:r>
            <a:endParaRPr lang="pt-BR" sz="2200" u="sng" dirty="0"/>
          </a:p>
        </p:txBody>
      </p:sp>
      <p:sp>
        <p:nvSpPr>
          <p:cNvPr id="26" name="Retângulo 25"/>
          <p:cNvSpPr/>
          <p:nvPr/>
        </p:nvSpPr>
        <p:spPr>
          <a:xfrm>
            <a:off x="5564960" y="2200750"/>
            <a:ext cx="2534284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pt-BR" dirty="0" err="1"/>
              <a:t>Heterogeneous</a:t>
            </a:r>
            <a:r>
              <a:rPr lang="pt-BR" dirty="0"/>
              <a:t> </a:t>
            </a:r>
            <a:r>
              <a:rPr lang="pt-BR" dirty="0" err="1"/>
              <a:t>Catalysis</a:t>
            </a:r>
            <a:r>
              <a:rPr lang="pt-BR" dirty="0"/>
              <a:t> </a:t>
            </a:r>
          </a:p>
          <a:p>
            <a:pPr algn="ctr"/>
            <a:r>
              <a:rPr lang="pt-BR" dirty="0" err="1"/>
              <a:t>Model</a:t>
            </a:r>
            <a:endParaRPr lang="pt-BR" dirty="0"/>
          </a:p>
        </p:txBody>
      </p:sp>
      <p:cxnSp>
        <p:nvCxnSpPr>
          <p:cNvPr id="7" name="Conector de Seta Reta 6"/>
          <p:cNvCxnSpPr>
            <a:stCxn id="4" idx="3"/>
            <a:endCxn id="26" idx="1"/>
          </p:cNvCxnSpPr>
          <p:nvPr/>
        </p:nvCxnSpPr>
        <p:spPr>
          <a:xfrm flipV="1">
            <a:off x="2632484" y="2523916"/>
            <a:ext cx="2932476" cy="322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aixaDeTexto 8"/>
          <p:cNvSpPr txBox="1"/>
          <p:nvPr/>
        </p:nvSpPr>
        <p:spPr>
          <a:xfrm>
            <a:off x="3240952" y="1977210"/>
            <a:ext cx="1965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dirty="0" err="1">
                <a:solidFill>
                  <a:schemeClr val="accent1"/>
                </a:solidFill>
              </a:rPr>
              <a:t>Information</a:t>
            </a:r>
            <a:r>
              <a:rPr lang="pt-BR" sz="1400" dirty="0">
                <a:solidFill>
                  <a:schemeClr val="accent1"/>
                </a:solidFill>
              </a:rPr>
              <a:t> </a:t>
            </a:r>
            <a:r>
              <a:rPr lang="pt-BR" sz="1400" dirty="0" err="1">
                <a:solidFill>
                  <a:schemeClr val="accent1"/>
                </a:solidFill>
              </a:rPr>
              <a:t>on</a:t>
            </a:r>
            <a:r>
              <a:rPr lang="pt-BR" sz="1400" dirty="0">
                <a:solidFill>
                  <a:schemeClr val="accent1"/>
                </a:solidFill>
              </a:rPr>
              <a:t> </a:t>
            </a:r>
            <a:r>
              <a:rPr lang="pt-BR" sz="1400" dirty="0" err="1">
                <a:solidFill>
                  <a:schemeClr val="accent1"/>
                </a:solidFill>
              </a:rPr>
              <a:t>chain</a:t>
            </a:r>
            <a:r>
              <a:rPr lang="pt-BR" sz="1400" dirty="0">
                <a:solidFill>
                  <a:schemeClr val="accent1"/>
                </a:solidFill>
              </a:rPr>
              <a:t> </a:t>
            </a:r>
            <a:r>
              <a:rPr lang="pt-BR" sz="1400" dirty="0" err="1">
                <a:solidFill>
                  <a:schemeClr val="accent1"/>
                </a:solidFill>
              </a:rPr>
              <a:t>density</a:t>
            </a:r>
            <a:r>
              <a:rPr lang="pt-BR" sz="1400" dirty="0">
                <a:solidFill>
                  <a:schemeClr val="accent1"/>
                </a:solidFill>
              </a:rPr>
              <a:t> </a:t>
            </a:r>
            <a:r>
              <a:rPr lang="pt-BR" sz="1400" dirty="0" err="1">
                <a:solidFill>
                  <a:schemeClr val="accent1"/>
                </a:solidFill>
              </a:rPr>
              <a:t>distribution</a:t>
            </a:r>
            <a:endParaRPr lang="pt-BR" sz="1400" dirty="0">
              <a:solidFill>
                <a:schemeClr val="accent1"/>
              </a:solidFill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561" y="3673980"/>
            <a:ext cx="2220087" cy="3098675"/>
          </a:xfrm>
          <a:prstGeom prst="rect">
            <a:avLst/>
          </a:prstGeom>
        </p:spPr>
      </p:pic>
      <p:sp>
        <p:nvSpPr>
          <p:cNvPr id="5" name="CaixaDeTexto 4"/>
          <p:cNvSpPr txBox="1"/>
          <p:nvPr/>
        </p:nvSpPr>
        <p:spPr>
          <a:xfrm>
            <a:off x="601433" y="3202513"/>
            <a:ext cx="2562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u="sng" dirty="0" err="1"/>
              <a:t>Copolymerization</a:t>
            </a:r>
            <a:r>
              <a:rPr lang="pt-BR" u="sng" dirty="0"/>
              <a:t> </a:t>
            </a:r>
            <a:r>
              <a:rPr lang="pt-BR" u="sng" dirty="0" err="1"/>
              <a:t>Steps</a:t>
            </a:r>
            <a:endParaRPr lang="pt-BR" u="sng" dirty="0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3970E06A-85D3-4C1F-92EF-67C77653C208}"/>
              </a:ext>
            </a:extLst>
          </p:cNvPr>
          <p:cNvSpPr txBox="1"/>
          <p:nvPr/>
        </p:nvSpPr>
        <p:spPr>
          <a:xfrm>
            <a:off x="2091662" y="196810"/>
            <a:ext cx="63224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Modeling the Synthesis and Application of Polymeric Catalysts</a:t>
            </a:r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A8241554-AF03-41EE-ACB7-FBBF9FA1D8CA}"/>
              </a:ext>
            </a:extLst>
          </p:cNvPr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>
            <a:extLst>
              <a:ext uri="{FF2B5EF4-FFF2-40B4-BE49-F238E27FC236}">
                <a16:creationId xmlns:a16="http://schemas.microsoft.com/office/drawing/2014/main" id="{9E8147AE-8617-46AF-88AB-1A68F12CF5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15" name="Imagem 14">
            <a:extLst>
              <a:ext uri="{FF2B5EF4-FFF2-40B4-BE49-F238E27FC236}">
                <a16:creationId xmlns:a16="http://schemas.microsoft.com/office/drawing/2014/main" id="{D2ED8728-B236-4854-94D8-756EDBB2FF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3595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ângulo 24"/>
          <p:cNvSpPr/>
          <p:nvPr/>
        </p:nvSpPr>
        <p:spPr>
          <a:xfrm>
            <a:off x="3550070" y="1373747"/>
            <a:ext cx="127150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200" u="sng" dirty="0" err="1"/>
              <a:t>Modeling</a:t>
            </a:r>
            <a:endParaRPr lang="pt-BR" sz="2200" u="sng" dirty="0"/>
          </a:p>
        </p:txBody>
      </p:sp>
      <p:sp>
        <p:nvSpPr>
          <p:cNvPr id="37" name="Retângulo 36"/>
          <p:cNvSpPr/>
          <p:nvPr/>
        </p:nvSpPr>
        <p:spPr>
          <a:xfrm>
            <a:off x="108134" y="1843467"/>
            <a:ext cx="25392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b="1" dirty="0" err="1"/>
              <a:t>Copolymerization</a:t>
            </a:r>
            <a:r>
              <a:rPr lang="pt-BR" b="1" dirty="0"/>
              <a:t> </a:t>
            </a:r>
            <a:r>
              <a:rPr lang="pt-BR" b="1" dirty="0" err="1"/>
              <a:t>Model</a:t>
            </a:r>
            <a:endParaRPr lang="pt-BR" b="1" dirty="0"/>
          </a:p>
        </p:txBody>
      </p:sp>
      <p:pic>
        <p:nvPicPr>
          <p:cNvPr id="16" name="Imagem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68364"/>
            <a:ext cx="5868294" cy="3300916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>
            <a:off x="4023359" y="5184648"/>
            <a:ext cx="2006379" cy="6400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22" name="CaixaDeTexto 21"/>
          <p:cNvSpPr txBox="1"/>
          <p:nvPr/>
        </p:nvSpPr>
        <p:spPr>
          <a:xfrm>
            <a:off x="1487472" y="2615047"/>
            <a:ext cx="83510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700" b="1" dirty="0"/>
              <a:t>(M1)</a:t>
            </a:r>
          </a:p>
          <a:p>
            <a:r>
              <a:rPr lang="pt-BR" sz="1700" b="1" dirty="0"/>
              <a:t>(M2)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06CEC34B-4996-43D7-A600-F3253546C86B}"/>
              </a:ext>
            </a:extLst>
          </p:cNvPr>
          <p:cNvSpPr txBox="1"/>
          <p:nvPr/>
        </p:nvSpPr>
        <p:spPr>
          <a:xfrm>
            <a:off x="2091662" y="196810"/>
            <a:ext cx="63224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Modeling the Synthesis and Application of Polymeric Catalysts</a:t>
            </a:r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2F998937-B95D-4020-8314-9747BA77CE18}"/>
              </a:ext>
            </a:extLst>
          </p:cNvPr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2" name="Imagem 11">
            <a:extLst>
              <a:ext uri="{FF2B5EF4-FFF2-40B4-BE49-F238E27FC236}">
                <a16:creationId xmlns:a16="http://schemas.microsoft.com/office/drawing/2014/main" id="{38CD4C5F-D86A-4744-BF6F-DDD47AE1B1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id="{D932E04D-D836-4C21-9496-8C52559044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2339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ângulo 24"/>
          <p:cNvSpPr/>
          <p:nvPr/>
        </p:nvSpPr>
        <p:spPr>
          <a:xfrm>
            <a:off x="3550070" y="1373747"/>
            <a:ext cx="127150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200" u="sng" dirty="0" err="1"/>
              <a:t>Modeling</a:t>
            </a:r>
            <a:endParaRPr lang="pt-BR" sz="2200" u="sng" dirty="0"/>
          </a:p>
        </p:txBody>
      </p:sp>
      <p:sp>
        <p:nvSpPr>
          <p:cNvPr id="37" name="Retângulo 36"/>
          <p:cNvSpPr/>
          <p:nvPr/>
        </p:nvSpPr>
        <p:spPr>
          <a:xfrm>
            <a:off x="108134" y="1843467"/>
            <a:ext cx="25392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b="1" dirty="0" err="1"/>
              <a:t>Copolymerization</a:t>
            </a:r>
            <a:r>
              <a:rPr lang="pt-BR" b="1" dirty="0"/>
              <a:t> </a:t>
            </a:r>
            <a:r>
              <a:rPr lang="pt-BR" b="1" dirty="0" err="1"/>
              <a:t>Model</a:t>
            </a:r>
            <a:endParaRPr lang="pt-BR" b="1" dirty="0"/>
          </a:p>
        </p:txBody>
      </p:sp>
      <p:pic>
        <p:nvPicPr>
          <p:cNvPr id="16" name="Imagem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68364"/>
            <a:ext cx="5868294" cy="3300916"/>
          </a:xfrm>
          <a:prstGeom prst="rect">
            <a:avLst/>
          </a:prstGeom>
        </p:spPr>
      </p:pic>
      <p:sp>
        <p:nvSpPr>
          <p:cNvPr id="17" name="Retângulo 16"/>
          <p:cNvSpPr/>
          <p:nvPr/>
        </p:nvSpPr>
        <p:spPr>
          <a:xfrm>
            <a:off x="6035974" y="1843467"/>
            <a:ext cx="21739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b="1" dirty="0"/>
              <a:t>1. Balance </a:t>
            </a:r>
            <a:r>
              <a:rPr lang="pt-BR" b="1" dirty="0" err="1"/>
              <a:t>of</a:t>
            </a:r>
            <a:r>
              <a:rPr lang="pt-BR" b="1" dirty="0"/>
              <a:t> </a:t>
            </a:r>
            <a:r>
              <a:rPr lang="pt-BR" b="1" dirty="0" err="1"/>
              <a:t>Species</a:t>
            </a:r>
            <a:endParaRPr lang="pt-BR" b="1" dirty="0"/>
          </a:p>
        </p:txBody>
      </p:sp>
      <p:sp>
        <p:nvSpPr>
          <p:cNvPr id="6" name="CaixaDeTexto 5"/>
          <p:cNvSpPr txBox="1"/>
          <p:nvPr/>
        </p:nvSpPr>
        <p:spPr>
          <a:xfrm>
            <a:off x="4068417" y="5164213"/>
            <a:ext cx="1967557" cy="6400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1487472" y="2615047"/>
            <a:ext cx="83510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700" b="1" dirty="0"/>
              <a:t>(M1)</a:t>
            </a:r>
          </a:p>
          <a:p>
            <a:r>
              <a:rPr lang="pt-BR" sz="1700" b="1" dirty="0"/>
              <a:t>(M2)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5974" y="2264753"/>
            <a:ext cx="3080594" cy="3239935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E3823970-E9E0-4B16-881D-752AC8A2C734}"/>
              </a:ext>
            </a:extLst>
          </p:cNvPr>
          <p:cNvSpPr txBox="1"/>
          <p:nvPr/>
        </p:nvSpPr>
        <p:spPr>
          <a:xfrm>
            <a:off x="2091662" y="196810"/>
            <a:ext cx="63224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Modeling the Synthesis and Application of Polymeric Catalysts</a:t>
            </a:r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C7558763-E86B-41BB-957F-7CE011EAE17A}"/>
              </a:ext>
            </a:extLst>
          </p:cNvPr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>
            <a:extLst>
              <a:ext uri="{FF2B5EF4-FFF2-40B4-BE49-F238E27FC236}">
                <a16:creationId xmlns:a16="http://schemas.microsoft.com/office/drawing/2014/main" id="{7CD28289-4E64-48DD-87DF-EA4B46EBB3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15" name="Imagem 14">
            <a:extLst>
              <a:ext uri="{FF2B5EF4-FFF2-40B4-BE49-F238E27FC236}">
                <a16:creationId xmlns:a16="http://schemas.microsoft.com/office/drawing/2014/main" id="{EEDBBF82-41A0-44EF-BD41-58A2C3F795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0366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ângulo 24"/>
          <p:cNvSpPr/>
          <p:nvPr/>
        </p:nvSpPr>
        <p:spPr>
          <a:xfrm>
            <a:off x="3550070" y="1373747"/>
            <a:ext cx="127150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200" u="sng" dirty="0" err="1"/>
              <a:t>Modeling</a:t>
            </a:r>
            <a:endParaRPr lang="pt-BR" sz="2200" u="sng" dirty="0"/>
          </a:p>
        </p:txBody>
      </p:sp>
      <p:sp>
        <p:nvSpPr>
          <p:cNvPr id="37" name="Retângulo 36"/>
          <p:cNvSpPr/>
          <p:nvPr/>
        </p:nvSpPr>
        <p:spPr>
          <a:xfrm>
            <a:off x="108134" y="1843467"/>
            <a:ext cx="25392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b="1" dirty="0" err="1"/>
              <a:t>Copolymerization</a:t>
            </a:r>
            <a:r>
              <a:rPr lang="pt-BR" b="1" dirty="0"/>
              <a:t> </a:t>
            </a:r>
            <a:r>
              <a:rPr lang="pt-BR" b="1" dirty="0" err="1"/>
              <a:t>Model</a:t>
            </a:r>
            <a:endParaRPr lang="pt-BR" b="1" dirty="0"/>
          </a:p>
        </p:txBody>
      </p:sp>
      <p:sp>
        <p:nvSpPr>
          <p:cNvPr id="17" name="Retângulo 16"/>
          <p:cNvSpPr/>
          <p:nvPr/>
        </p:nvSpPr>
        <p:spPr>
          <a:xfrm>
            <a:off x="5891705" y="1843467"/>
            <a:ext cx="24625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b="1" dirty="0"/>
              <a:t>2. Balance </a:t>
            </a:r>
            <a:r>
              <a:rPr lang="pt-BR" b="1" dirty="0" err="1"/>
              <a:t>of</a:t>
            </a:r>
            <a:r>
              <a:rPr lang="pt-BR" b="1" dirty="0"/>
              <a:t> </a:t>
            </a:r>
            <a:r>
              <a:rPr lang="pt-BR" b="1" dirty="0" err="1"/>
              <a:t>sequences</a:t>
            </a:r>
            <a:endParaRPr lang="pt-BR" b="1" dirty="0"/>
          </a:p>
        </p:txBody>
      </p:sp>
      <p:sp>
        <p:nvSpPr>
          <p:cNvPr id="6" name="CaixaDeTexto 5"/>
          <p:cNvSpPr txBox="1"/>
          <p:nvPr/>
        </p:nvSpPr>
        <p:spPr>
          <a:xfrm>
            <a:off x="4023360" y="5184648"/>
            <a:ext cx="1844934" cy="6400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70530"/>
            <a:ext cx="8997696" cy="3956340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4533B413-15CE-4040-B093-E92700AE5C55}"/>
              </a:ext>
            </a:extLst>
          </p:cNvPr>
          <p:cNvSpPr txBox="1"/>
          <p:nvPr/>
        </p:nvSpPr>
        <p:spPr>
          <a:xfrm>
            <a:off x="2091662" y="196810"/>
            <a:ext cx="63224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Modeling the Synthesis and Application of Polymeric Catalysts</a:t>
            </a:r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CAECC421-1C1A-4EB0-8BEE-99184475E48E}"/>
              </a:ext>
            </a:extLst>
          </p:cNvPr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2" name="Imagem 11">
            <a:extLst>
              <a:ext uri="{FF2B5EF4-FFF2-40B4-BE49-F238E27FC236}">
                <a16:creationId xmlns:a16="http://schemas.microsoft.com/office/drawing/2014/main" id="{F60F4C0D-10DD-4AFA-A34F-32D5D2B69C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id="{62D5F78D-0C54-412B-9E45-B185CBA4B8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2600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exágono 7"/>
          <p:cNvSpPr/>
          <p:nvPr/>
        </p:nvSpPr>
        <p:spPr>
          <a:xfrm rot="5400000">
            <a:off x="109443" y="4413626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sp>
        <p:nvSpPr>
          <p:cNvPr id="11" name="Hexágono 10"/>
          <p:cNvSpPr/>
          <p:nvPr/>
        </p:nvSpPr>
        <p:spPr>
          <a:xfrm rot="5400000">
            <a:off x="514637" y="3994979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sp>
        <p:nvSpPr>
          <p:cNvPr id="16" name="Hexágono 15"/>
          <p:cNvSpPr/>
          <p:nvPr/>
        </p:nvSpPr>
        <p:spPr>
          <a:xfrm rot="5400000">
            <a:off x="1342169" y="3999381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sp>
        <p:nvSpPr>
          <p:cNvPr id="29" name="Hexágono 28"/>
          <p:cNvSpPr/>
          <p:nvPr/>
        </p:nvSpPr>
        <p:spPr>
          <a:xfrm rot="5400000">
            <a:off x="109443" y="3994979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sp>
        <p:nvSpPr>
          <p:cNvPr id="31" name="Hexágono 30"/>
          <p:cNvSpPr/>
          <p:nvPr/>
        </p:nvSpPr>
        <p:spPr>
          <a:xfrm rot="5400000">
            <a:off x="109443" y="5669567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sp>
        <p:nvSpPr>
          <p:cNvPr id="32" name="Hexágono 31"/>
          <p:cNvSpPr/>
          <p:nvPr/>
        </p:nvSpPr>
        <p:spPr>
          <a:xfrm rot="5400000">
            <a:off x="109443" y="5250920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sp>
        <p:nvSpPr>
          <p:cNvPr id="33" name="Hexágono 32"/>
          <p:cNvSpPr/>
          <p:nvPr/>
        </p:nvSpPr>
        <p:spPr>
          <a:xfrm rot="5400000">
            <a:off x="112301" y="4832273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3" name="Conector reto 2"/>
          <p:cNvCxnSpPr>
            <a:stCxn id="31" idx="3"/>
            <a:endCxn id="32" idx="0"/>
          </p:cNvCxnSpPr>
          <p:nvPr/>
        </p:nvCxnSpPr>
        <p:spPr>
          <a:xfrm flipV="1">
            <a:off x="236601" y="5494092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ector reto 50"/>
          <p:cNvCxnSpPr/>
          <p:nvPr/>
        </p:nvCxnSpPr>
        <p:spPr>
          <a:xfrm flipV="1">
            <a:off x="236601" y="5075445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ector reto 51"/>
          <p:cNvCxnSpPr/>
          <p:nvPr/>
        </p:nvCxnSpPr>
        <p:spPr>
          <a:xfrm flipV="1">
            <a:off x="236601" y="4656798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ector reto 52"/>
          <p:cNvCxnSpPr/>
          <p:nvPr/>
        </p:nvCxnSpPr>
        <p:spPr>
          <a:xfrm flipV="1">
            <a:off x="236601" y="4238151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to 5"/>
          <p:cNvCxnSpPr/>
          <p:nvPr/>
        </p:nvCxnSpPr>
        <p:spPr>
          <a:xfrm>
            <a:off x="352615" y="4091085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ector reto 53"/>
          <p:cNvCxnSpPr/>
          <p:nvPr/>
        </p:nvCxnSpPr>
        <p:spPr>
          <a:xfrm>
            <a:off x="757809" y="4109766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ector reto 54"/>
          <p:cNvCxnSpPr/>
          <p:nvPr/>
        </p:nvCxnSpPr>
        <p:spPr>
          <a:xfrm>
            <a:off x="1171575" y="4109766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tângulo 55"/>
          <p:cNvSpPr/>
          <p:nvPr/>
        </p:nvSpPr>
        <p:spPr>
          <a:xfrm>
            <a:off x="1772793" y="4012809"/>
            <a:ext cx="232029" cy="232200"/>
          </a:xfrm>
          <a:prstGeom prst="rect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57" name="Conector reto 56"/>
          <p:cNvCxnSpPr/>
          <p:nvPr/>
        </p:nvCxnSpPr>
        <p:spPr>
          <a:xfrm>
            <a:off x="1591056" y="4116624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Hexágono 57"/>
          <p:cNvSpPr/>
          <p:nvPr/>
        </p:nvSpPr>
        <p:spPr>
          <a:xfrm rot="5400000">
            <a:off x="2171987" y="4003379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59" name="Conector reto 58"/>
          <p:cNvCxnSpPr/>
          <p:nvPr/>
        </p:nvCxnSpPr>
        <p:spPr>
          <a:xfrm>
            <a:off x="2001393" y="4113764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Hexágono 59"/>
          <p:cNvSpPr/>
          <p:nvPr/>
        </p:nvSpPr>
        <p:spPr>
          <a:xfrm rot="5400000">
            <a:off x="2581751" y="4005329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61" name="Conector reto 60"/>
          <p:cNvCxnSpPr/>
          <p:nvPr/>
        </p:nvCxnSpPr>
        <p:spPr>
          <a:xfrm>
            <a:off x="2411158" y="4115714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Hexágono 61"/>
          <p:cNvSpPr/>
          <p:nvPr/>
        </p:nvSpPr>
        <p:spPr>
          <a:xfrm rot="5400000">
            <a:off x="2997803" y="4012280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63" name="Conector reto 62"/>
          <p:cNvCxnSpPr/>
          <p:nvPr/>
        </p:nvCxnSpPr>
        <p:spPr>
          <a:xfrm>
            <a:off x="2827210" y="4122665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Hexágono 63"/>
          <p:cNvSpPr/>
          <p:nvPr/>
        </p:nvSpPr>
        <p:spPr>
          <a:xfrm rot="5400000">
            <a:off x="1761650" y="3606242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65" name="Conector reto 64"/>
          <p:cNvCxnSpPr/>
          <p:nvPr/>
        </p:nvCxnSpPr>
        <p:spPr>
          <a:xfrm flipV="1">
            <a:off x="1885950" y="3849415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Hexágono 65"/>
          <p:cNvSpPr/>
          <p:nvPr/>
        </p:nvSpPr>
        <p:spPr>
          <a:xfrm rot="5400000">
            <a:off x="1761650" y="4419547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67" name="Conector reto 66"/>
          <p:cNvCxnSpPr/>
          <p:nvPr/>
        </p:nvCxnSpPr>
        <p:spPr>
          <a:xfrm flipV="1">
            <a:off x="1885950" y="4244072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Hexágono 68"/>
          <p:cNvSpPr/>
          <p:nvPr/>
        </p:nvSpPr>
        <p:spPr>
          <a:xfrm rot="5400000">
            <a:off x="1767365" y="4832273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70" name="Conector reto 69"/>
          <p:cNvCxnSpPr/>
          <p:nvPr/>
        </p:nvCxnSpPr>
        <p:spPr>
          <a:xfrm flipV="1">
            <a:off x="1891665" y="4656798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tângulo 67"/>
          <p:cNvSpPr/>
          <p:nvPr/>
        </p:nvSpPr>
        <p:spPr>
          <a:xfrm>
            <a:off x="1776794" y="5243976"/>
            <a:ext cx="232029" cy="2322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71" name="Conector reto 70"/>
          <p:cNvCxnSpPr/>
          <p:nvPr/>
        </p:nvCxnSpPr>
        <p:spPr>
          <a:xfrm flipV="1">
            <a:off x="1891665" y="5075445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Hexágono 71"/>
          <p:cNvSpPr/>
          <p:nvPr/>
        </p:nvSpPr>
        <p:spPr>
          <a:xfrm rot="5400000">
            <a:off x="3407568" y="4017095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73" name="Conector reto 72"/>
          <p:cNvCxnSpPr/>
          <p:nvPr/>
        </p:nvCxnSpPr>
        <p:spPr>
          <a:xfrm>
            <a:off x="3236974" y="4127480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tângulo 73"/>
          <p:cNvSpPr/>
          <p:nvPr/>
        </p:nvSpPr>
        <p:spPr>
          <a:xfrm>
            <a:off x="3821050" y="4022658"/>
            <a:ext cx="232029" cy="232200"/>
          </a:xfrm>
          <a:prstGeom prst="rect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75" name="Conector reto 74"/>
          <p:cNvCxnSpPr/>
          <p:nvPr/>
        </p:nvCxnSpPr>
        <p:spPr>
          <a:xfrm>
            <a:off x="3639313" y="4126473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Hexágono 75"/>
          <p:cNvSpPr/>
          <p:nvPr/>
        </p:nvSpPr>
        <p:spPr>
          <a:xfrm rot="5400000">
            <a:off x="4228815" y="4011686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77" name="Conector reto 76"/>
          <p:cNvCxnSpPr/>
          <p:nvPr/>
        </p:nvCxnSpPr>
        <p:spPr>
          <a:xfrm>
            <a:off x="4058221" y="4122071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Hexágono 77"/>
          <p:cNvSpPr/>
          <p:nvPr/>
        </p:nvSpPr>
        <p:spPr>
          <a:xfrm rot="5400000">
            <a:off x="3809906" y="4427342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79" name="Conector reto 78"/>
          <p:cNvCxnSpPr/>
          <p:nvPr/>
        </p:nvCxnSpPr>
        <p:spPr>
          <a:xfrm flipV="1">
            <a:off x="3934207" y="4251867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Hexágono 79"/>
          <p:cNvSpPr/>
          <p:nvPr/>
        </p:nvSpPr>
        <p:spPr>
          <a:xfrm rot="5400000">
            <a:off x="3809906" y="3613357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81" name="Conector reto 80"/>
          <p:cNvCxnSpPr/>
          <p:nvPr/>
        </p:nvCxnSpPr>
        <p:spPr>
          <a:xfrm flipV="1">
            <a:off x="3934207" y="3856529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Hexágono 81"/>
          <p:cNvSpPr/>
          <p:nvPr/>
        </p:nvSpPr>
        <p:spPr>
          <a:xfrm rot="5400000">
            <a:off x="3809906" y="3192912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83" name="Conector reto 82"/>
          <p:cNvCxnSpPr/>
          <p:nvPr/>
        </p:nvCxnSpPr>
        <p:spPr>
          <a:xfrm flipV="1">
            <a:off x="3934207" y="3436085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etângulo 83"/>
          <p:cNvSpPr/>
          <p:nvPr/>
        </p:nvSpPr>
        <p:spPr>
          <a:xfrm>
            <a:off x="3826193" y="2774180"/>
            <a:ext cx="232029" cy="232200"/>
          </a:xfrm>
          <a:prstGeom prst="rect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85" name="Conector reto 84"/>
          <p:cNvCxnSpPr/>
          <p:nvPr/>
        </p:nvCxnSpPr>
        <p:spPr>
          <a:xfrm flipV="1">
            <a:off x="3934207" y="3017438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Hexágono 85"/>
          <p:cNvSpPr/>
          <p:nvPr/>
        </p:nvSpPr>
        <p:spPr>
          <a:xfrm rot="5400000">
            <a:off x="3813907" y="2369667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87" name="Conector reto 86"/>
          <p:cNvCxnSpPr/>
          <p:nvPr/>
        </p:nvCxnSpPr>
        <p:spPr>
          <a:xfrm flipV="1">
            <a:off x="3945065" y="2612840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Hexágono 87"/>
          <p:cNvSpPr/>
          <p:nvPr/>
        </p:nvSpPr>
        <p:spPr>
          <a:xfrm rot="5400000">
            <a:off x="3421284" y="2774265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89" name="Conector reto 88"/>
          <p:cNvCxnSpPr/>
          <p:nvPr/>
        </p:nvCxnSpPr>
        <p:spPr>
          <a:xfrm>
            <a:off x="3653029" y="2883644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Hexágono 89"/>
          <p:cNvSpPr/>
          <p:nvPr/>
        </p:nvSpPr>
        <p:spPr>
          <a:xfrm rot="5400000">
            <a:off x="4220243" y="2767407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91" name="Conector reto 90"/>
          <p:cNvCxnSpPr/>
          <p:nvPr/>
        </p:nvCxnSpPr>
        <p:spPr>
          <a:xfrm>
            <a:off x="4049649" y="2877792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Hexágono 91"/>
          <p:cNvSpPr/>
          <p:nvPr/>
        </p:nvSpPr>
        <p:spPr>
          <a:xfrm rot="5400000">
            <a:off x="4635723" y="2772409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93" name="Conector reto 92"/>
          <p:cNvCxnSpPr/>
          <p:nvPr/>
        </p:nvCxnSpPr>
        <p:spPr>
          <a:xfrm>
            <a:off x="4465129" y="2882794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Hexágono 93"/>
          <p:cNvSpPr/>
          <p:nvPr/>
        </p:nvSpPr>
        <p:spPr>
          <a:xfrm rot="5400000">
            <a:off x="5040917" y="2785323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95" name="Conector reto 94"/>
          <p:cNvCxnSpPr/>
          <p:nvPr/>
        </p:nvCxnSpPr>
        <p:spPr>
          <a:xfrm>
            <a:off x="4870323" y="2895708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Hexágono 95"/>
          <p:cNvSpPr/>
          <p:nvPr/>
        </p:nvSpPr>
        <p:spPr>
          <a:xfrm rot="5400000">
            <a:off x="5456397" y="2786552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97" name="Conector reto 96"/>
          <p:cNvCxnSpPr/>
          <p:nvPr/>
        </p:nvCxnSpPr>
        <p:spPr>
          <a:xfrm>
            <a:off x="5285803" y="2896937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Retângulo 97"/>
          <p:cNvSpPr/>
          <p:nvPr/>
        </p:nvSpPr>
        <p:spPr>
          <a:xfrm>
            <a:off x="4658867" y="4019574"/>
            <a:ext cx="232029" cy="2322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99" name="Conector reto 98"/>
          <p:cNvCxnSpPr/>
          <p:nvPr/>
        </p:nvCxnSpPr>
        <p:spPr>
          <a:xfrm>
            <a:off x="4477130" y="4123389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Hexágono 99"/>
          <p:cNvSpPr/>
          <p:nvPr/>
        </p:nvSpPr>
        <p:spPr>
          <a:xfrm rot="5400000">
            <a:off x="5067776" y="4010144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101" name="Conector reto 100"/>
          <p:cNvCxnSpPr/>
          <p:nvPr/>
        </p:nvCxnSpPr>
        <p:spPr>
          <a:xfrm>
            <a:off x="4897183" y="4120529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Hexágono 101"/>
          <p:cNvSpPr/>
          <p:nvPr/>
        </p:nvSpPr>
        <p:spPr>
          <a:xfrm rot="5400000">
            <a:off x="3813907" y="4832273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103" name="Conector reto 102"/>
          <p:cNvCxnSpPr/>
          <p:nvPr/>
        </p:nvCxnSpPr>
        <p:spPr>
          <a:xfrm flipV="1">
            <a:off x="3938207" y="4656798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Hexágono 103"/>
          <p:cNvSpPr/>
          <p:nvPr/>
        </p:nvSpPr>
        <p:spPr>
          <a:xfrm rot="5400000">
            <a:off x="3825336" y="5242097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105" name="Conector reto 104"/>
          <p:cNvCxnSpPr/>
          <p:nvPr/>
        </p:nvCxnSpPr>
        <p:spPr>
          <a:xfrm flipV="1">
            <a:off x="3949637" y="5066622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Conector reto 106"/>
          <p:cNvCxnSpPr/>
          <p:nvPr/>
        </p:nvCxnSpPr>
        <p:spPr>
          <a:xfrm>
            <a:off x="5703570" y="2900111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Hexágono 107"/>
          <p:cNvSpPr/>
          <p:nvPr/>
        </p:nvSpPr>
        <p:spPr>
          <a:xfrm rot="5400000">
            <a:off x="5486685" y="4008602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109" name="Conector reto 108"/>
          <p:cNvCxnSpPr/>
          <p:nvPr/>
        </p:nvCxnSpPr>
        <p:spPr>
          <a:xfrm>
            <a:off x="5316091" y="4118987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Hexágono 109"/>
          <p:cNvSpPr/>
          <p:nvPr/>
        </p:nvSpPr>
        <p:spPr>
          <a:xfrm rot="5400000">
            <a:off x="5878511" y="2785323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111" name="Conector reto 110"/>
          <p:cNvCxnSpPr/>
          <p:nvPr/>
        </p:nvCxnSpPr>
        <p:spPr>
          <a:xfrm>
            <a:off x="6114477" y="2905557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Hexágono 111"/>
          <p:cNvSpPr/>
          <p:nvPr/>
        </p:nvSpPr>
        <p:spPr>
          <a:xfrm rot="5400000">
            <a:off x="6698264" y="2795172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113" name="Conector reto 112"/>
          <p:cNvCxnSpPr/>
          <p:nvPr/>
        </p:nvCxnSpPr>
        <p:spPr>
          <a:xfrm>
            <a:off x="6527670" y="2905557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Hexágono 113"/>
          <p:cNvSpPr/>
          <p:nvPr/>
        </p:nvSpPr>
        <p:spPr>
          <a:xfrm rot="5400000">
            <a:off x="7111457" y="2807439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115" name="Conector reto 114"/>
          <p:cNvCxnSpPr/>
          <p:nvPr/>
        </p:nvCxnSpPr>
        <p:spPr>
          <a:xfrm>
            <a:off x="6940863" y="2917824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Hexágono 122">
            <a:extLst>
              <a:ext uri="{FF2B5EF4-FFF2-40B4-BE49-F238E27FC236}">
                <a16:creationId xmlns:a16="http://schemas.microsoft.com/office/drawing/2014/main" id="{4FC1A4DA-1A45-49F2-B0C5-2CD76BCA7094}"/>
              </a:ext>
            </a:extLst>
          </p:cNvPr>
          <p:cNvSpPr/>
          <p:nvPr/>
        </p:nvSpPr>
        <p:spPr>
          <a:xfrm rot="5400000">
            <a:off x="1347884" y="2372195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sp>
        <p:nvSpPr>
          <p:cNvPr id="124" name="Retângulo 123">
            <a:extLst>
              <a:ext uri="{FF2B5EF4-FFF2-40B4-BE49-F238E27FC236}">
                <a16:creationId xmlns:a16="http://schemas.microsoft.com/office/drawing/2014/main" id="{D89E3CFE-0830-4FA4-9CCB-083DEFA3E979}"/>
              </a:ext>
            </a:extLst>
          </p:cNvPr>
          <p:cNvSpPr/>
          <p:nvPr/>
        </p:nvSpPr>
        <p:spPr>
          <a:xfrm>
            <a:off x="1761365" y="2377759"/>
            <a:ext cx="232029" cy="232200"/>
          </a:xfrm>
          <a:prstGeom prst="rect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125" name="Conector reto 124">
            <a:extLst>
              <a:ext uri="{FF2B5EF4-FFF2-40B4-BE49-F238E27FC236}">
                <a16:creationId xmlns:a16="http://schemas.microsoft.com/office/drawing/2014/main" id="{BBB160F1-74D5-4F5D-B415-9B3ACFE8EBC6}"/>
              </a:ext>
            </a:extLst>
          </p:cNvPr>
          <p:cNvCxnSpPr/>
          <p:nvPr/>
        </p:nvCxnSpPr>
        <p:spPr>
          <a:xfrm>
            <a:off x="1579628" y="2481574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Conector reto 125">
            <a:extLst>
              <a:ext uri="{FF2B5EF4-FFF2-40B4-BE49-F238E27FC236}">
                <a16:creationId xmlns:a16="http://schemas.microsoft.com/office/drawing/2014/main" id="{9FD4BE89-229B-4C6E-AB2D-947B0FBC2224}"/>
              </a:ext>
            </a:extLst>
          </p:cNvPr>
          <p:cNvCxnSpPr/>
          <p:nvPr/>
        </p:nvCxnSpPr>
        <p:spPr>
          <a:xfrm>
            <a:off x="1998537" y="2477171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Hexágono 126">
            <a:extLst>
              <a:ext uri="{FF2B5EF4-FFF2-40B4-BE49-F238E27FC236}">
                <a16:creationId xmlns:a16="http://schemas.microsoft.com/office/drawing/2014/main" id="{DA2D796F-4AA7-4B38-8B1E-E59F349C589C}"/>
              </a:ext>
            </a:extLst>
          </p:cNvPr>
          <p:cNvSpPr/>
          <p:nvPr/>
        </p:nvSpPr>
        <p:spPr>
          <a:xfrm rot="5400000">
            <a:off x="1750222" y="2782442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128" name="Conector reto 127">
            <a:extLst>
              <a:ext uri="{FF2B5EF4-FFF2-40B4-BE49-F238E27FC236}">
                <a16:creationId xmlns:a16="http://schemas.microsoft.com/office/drawing/2014/main" id="{7CC667B2-7B74-47B8-AA09-C804AFFD5AD2}"/>
              </a:ext>
            </a:extLst>
          </p:cNvPr>
          <p:cNvCxnSpPr/>
          <p:nvPr/>
        </p:nvCxnSpPr>
        <p:spPr>
          <a:xfrm flipV="1">
            <a:off x="1874522" y="2606968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Hexágono 128">
            <a:extLst>
              <a:ext uri="{FF2B5EF4-FFF2-40B4-BE49-F238E27FC236}">
                <a16:creationId xmlns:a16="http://schemas.microsoft.com/office/drawing/2014/main" id="{85554C67-8C6A-48D4-A946-EED44D5CE5F1}"/>
              </a:ext>
            </a:extLst>
          </p:cNvPr>
          <p:cNvSpPr/>
          <p:nvPr/>
        </p:nvSpPr>
        <p:spPr>
          <a:xfrm rot="5400000">
            <a:off x="1750222" y="1968458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130" name="Conector reto 129">
            <a:extLst>
              <a:ext uri="{FF2B5EF4-FFF2-40B4-BE49-F238E27FC236}">
                <a16:creationId xmlns:a16="http://schemas.microsoft.com/office/drawing/2014/main" id="{C5B8498D-EC1A-4D8C-8000-5C50CA1527ED}"/>
              </a:ext>
            </a:extLst>
          </p:cNvPr>
          <p:cNvCxnSpPr/>
          <p:nvPr/>
        </p:nvCxnSpPr>
        <p:spPr>
          <a:xfrm flipV="1">
            <a:off x="1874522" y="2211630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Hexágono 130">
            <a:extLst>
              <a:ext uri="{FF2B5EF4-FFF2-40B4-BE49-F238E27FC236}">
                <a16:creationId xmlns:a16="http://schemas.microsoft.com/office/drawing/2014/main" id="{6BC69F9D-5AE3-4CB0-929F-5B5B726DCB9E}"/>
              </a:ext>
            </a:extLst>
          </p:cNvPr>
          <p:cNvSpPr/>
          <p:nvPr/>
        </p:nvSpPr>
        <p:spPr>
          <a:xfrm rot="5400000">
            <a:off x="1754222" y="3187373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132" name="Conector reto 131">
            <a:extLst>
              <a:ext uri="{FF2B5EF4-FFF2-40B4-BE49-F238E27FC236}">
                <a16:creationId xmlns:a16="http://schemas.microsoft.com/office/drawing/2014/main" id="{CED0FF51-0D72-49B9-BFD7-C3B3631EBCAD}"/>
              </a:ext>
            </a:extLst>
          </p:cNvPr>
          <p:cNvCxnSpPr/>
          <p:nvPr/>
        </p:nvCxnSpPr>
        <p:spPr>
          <a:xfrm flipV="1">
            <a:off x="1878523" y="3011899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Conector reto 132">
            <a:extLst>
              <a:ext uri="{FF2B5EF4-FFF2-40B4-BE49-F238E27FC236}">
                <a16:creationId xmlns:a16="http://schemas.microsoft.com/office/drawing/2014/main" id="{F06245E8-AE44-474E-B718-AFDFF1A31EF4}"/>
              </a:ext>
            </a:extLst>
          </p:cNvPr>
          <p:cNvCxnSpPr/>
          <p:nvPr/>
        </p:nvCxnSpPr>
        <p:spPr>
          <a:xfrm flipV="1">
            <a:off x="1889952" y="3421723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Hexágono 133">
            <a:extLst>
              <a:ext uri="{FF2B5EF4-FFF2-40B4-BE49-F238E27FC236}">
                <a16:creationId xmlns:a16="http://schemas.microsoft.com/office/drawing/2014/main" id="{2B45FBC3-905B-458E-A57B-E6D7D2E05F68}"/>
              </a:ext>
            </a:extLst>
          </p:cNvPr>
          <p:cNvSpPr/>
          <p:nvPr/>
        </p:nvSpPr>
        <p:spPr>
          <a:xfrm rot="5400000">
            <a:off x="2143988" y="2361157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sp>
        <p:nvSpPr>
          <p:cNvPr id="135" name="Retângulo 134">
            <a:extLst>
              <a:ext uri="{FF2B5EF4-FFF2-40B4-BE49-F238E27FC236}">
                <a16:creationId xmlns:a16="http://schemas.microsoft.com/office/drawing/2014/main" id="{68D7E88E-7A40-4087-B21A-280297D6DC4D}"/>
              </a:ext>
            </a:extLst>
          </p:cNvPr>
          <p:cNvSpPr/>
          <p:nvPr/>
        </p:nvSpPr>
        <p:spPr>
          <a:xfrm>
            <a:off x="6291355" y="2785238"/>
            <a:ext cx="232029" cy="232200"/>
          </a:xfrm>
          <a:prstGeom prst="rect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sp>
        <p:nvSpPr>
          <p:cNvPr id="139" name="Hexágono 138">
            <a:extLst>
              <a:ext uri="{FF2B5EF4-FFF2-40B4-BE49-F238E27FC236}">
                <a16:creationId xmlns:a16="http://schemas.microsoft.com/office/drawing/2014/main" id="{FE62EF31-F946-4561-A1F1-E49F07C021CC}"/>
              </a:ext>
            </a:extLst>
          </p:cNvPr>
          <p:cNvSpPr/>
          <p:nvPr/>
        </p:nvSpPr>
        <p:spPr>
          <a:xfrm rot="5400000">
            <a:off x="6272498" y="1969529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sp>
        <p:nvSpPr>
          <p:cNvPr id="141" name="Hexágono 140">
            <a:extLst>
              <a:ext uri="{FF2B5EF4-FFF2-40B4-BE49-F238E27FC236}">
                <a16:creationId xmlns:a16="http://schemas.microsoft.com/office/drawing/2014/main" id="{49721656-88B4-42AA-BCF3-5CDF62097DA2}"/>
              </a:ext>
            </a:extLst>
          </p:cNvPr>
          <p:cNvSpPr/>
          <p:nvPr/>
        </p:nvSpPr>
        <p:spPr>
          <a:xfrm rot="5400000">
            <a:off x="6276498" y="2374460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142" name="Conector reto 141">
            <a:extLst>
              <a:ext uri="{FF2B5EF4-FFF2-40B4-BE49-F238E27FC236}">
                <a16:creationId xmlns:a16="http://schemas.microsoft.com/office/drawing/2014/main" id="{6C1D3022-9772-44A0-840B-A32825AF5C34}"/>
              </a:ext>
            </a:extLst>
          </p:cNvPr>
          <p:cNvCxnSpPr/>
          <p:nvPr/>
        </p:nvCxnSpPr>
        <p:spPr>
          <a:xfrm flipV="1">
            <a:off x="6400799" y="2198986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Conector reto 142">
            <a:extLst>
              <a:ext uri="{FF2B5EF4-FFF2-40B4-BE49-F238E27FC236}">
                <a16:creationId xmlns:a16="http://schemas.microsoft.com/office/drawing/2014/main" id="{EDF61ECD-38F7-4702-BCC2-405333F1A5C1}"/>
              </a:ext>
            </a:extLst>
          </p:cNvPr>
          <p:cNvCxnSpPr/>
          <p:nvPr/>
        </p:nvCxnSpPr>
        <p:spPr>
          <a:xfrm flipV="1">
            <a:off x="6412228" y="2608810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Hexágono 143">
            <a:extLst>
              <a:ext uri="{FF2B5EF4-FFF2-40B4-BE49-F238E27FC236}">
                <a16:creationId xmlns:a16="http://schemas.microsoft.com/office/drawing/2014/main" id="{7E3E68EF-8D54-4B36-A69D-803CB55B29F9}"/>
              </a:ext>
            </a:extLst>
          </p:cNvPr>
          <p:cNvSpPr/>
          <p:nvPr/>
        </p:nvSpPr>
        <p:spPr>
          <a:xfrm rot="5400000">
            <a:off x="6276211" y="3189173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145" name="Conector reto 144">
            <a:extLst>
              <a:ext uri="{FF2B5EF4-FFF2-40B4-BE49-F238E27FC236}">
                <a16:creationId xmlns:a16="http://schemas.microsoft.com/office/drawing/2014/main" id="{6D5E117D-C8D9-4C06-8E7B-183D2EB29EAD}"/>
              </a:ext>
            </a:extLst>
          </p:cNvPr>
          <p:cNvCxnSpPr/>
          <p:nvPr/>
        </p:nvCxnSpPr>
        <p:spPr>
          <a:xfrm flipV="1">
            <a:off x="6400511" y="3013698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Hexágono 145">
            <a:extLst>
              <a:ext uri="{FF2B5EF4-FFF2-40B4-BE49-F238E27FC236}">
                <a16:creationId xmlns:a16="http://schemas.microsoft.com/office/drawing/2014/main" id="{4F1A0F35-08B5-4513-A77A-788209EDCD60}"/>
              </a:ext>
            </a:extLst>
          </p:cNvPr>
          <p:cNvSpPr/>
          <p:nvPr/>
        </p:nvSpPr>
        <p:spPr>
          <a:xfrm rot="5400000">
            <a:off x="6280211" y="3594104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147" name="Conector reto 146">
            <a:extLst>
              <a:ext uri="{FF2B5EF4-FFF2-40B4-BE49-F238E27FC236}">
                <a16:creationId xmlns:a16="http://schemas.microsoft.com/office/drawing/2014/main" id="{13E14514-F75B-4468-8A79-A3F2B3475C89}"/>
              </a:ext>
            </a:extLst>
          </p:cNvPr>
          <p:cNvCxnSpPr/>
          <p:nvPr/>
        </p:nvCxnSpPr>
        <p:spPr>
          <a:xfrm flipV="1">
            <a:off x="6404512" y="3418629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Conector reto 147">
            <a:extLst>
              <a:ext uri="{FF2B5EF4-FFF2-40B4-BE49-F238E27FC236}">
                <a16:creationId xmlns:a16="http://schemas.microsoft.com/office/drawing/2014/main" id="{E15ADCDE-F417-4735-9151-2E1767BA023D}"/>
              </a:ext>
            </a:extLst>
          </p:cNvPr>
          <p:cNvCxnSpPr/>
          <p:nvPr/>
        </p:nvCxnSpPr>
        <p:spPr>
          <a:xfrm flipV="1">
            <a:off x="6415941" y="3828453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Retângulo 148">
            <a:extLst>
              <a:ext uri="{FF2B5EF4-FFF2-40B4-BE49-F238E27FC236}">
                <a16:creationId xmlns:a16="http://schemas.microsoft.com/office/drawing/2014/main" id="{49854677-6C57-4082-9B42-94AF663F2BDD}"/>
              </a:ext>
            </a:extLst>
          </p:cNvPr>
          <p:cNvSpPr/>
          <p:nvPr/>
        </p:nvSpPr>
        <p:spPr>
          <a:xfrm>
            <a:off x="933134" y="3997458"/>
            <a:ext cx="232029" cy="232200"/>
          </a:xfrm>
          <a:prstGeom prst="rect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sp>
        <p:nvSpPr>
          <p:cNvPr id="156" name="Hexágono 155">
            <a:extLst>
              <a:ext uri="{FF2B5EF4-FFF2-40B4-BE49-F238E27FC236}">
                <a16:creationId xmlns:a16="http://schemas.microsoft.com/office/drawing/2014/main" id="{E8403D65-A011-476D-9A39-A9F70C5859B5}"/>
              </a:ext>
            </a:extLst>
          </p:cNvPr>
          <p:cNvSpPr/>
          <p:nvPr/>
        </p:nvSpPr>
        <p:spPr>
          <a:xfrm rot="5400000">
            <a:off x="918184" y="3198341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sp>
        <p:nvSpPr>
          <p:cNvPr id="157" name="Hexágono 156">
            <a:extLst>
              <a:ext uri="{FF2B5EF4-FFF2-40B4-BE49-F238E27FC236}">
                <a16:creationId xmlns:a16="http://schemas.microsoft.com/office/drawing/2014/main" id="{72BEF164-5B5C-4ED0-B613-4C746D794DC2}"/>
              </a:ext>
            </a:extLst>
          </p:cNvPr>
          <p:cNvSpPr/>
          <p:nvPr/>
        </p:nvSpPr>
        <p:spPr>
          <a:xfrm rot="5400000">
            <a:off x="918184" y="2779694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sp>
        <p:nvSpPr>
          <p:cNvPr id="158" name="Hexágono 157">
            <a:extLst>
              <a:ext uri="{FF2B5EF4-FFF2-40B4-BE49-F238E27FC236}">
                <a16:creationId xmlns:a16="http://schemas.microsoft.com/office/drawing/2014/main" id="{97BC2CF8-4F1A-4500-9B50-BE8FBDA420FF}"/>
              </a:ext>
            </a:extLst>
          </p:cNvPr>
          <p:cNvSpPr/>
          <p:nvPr/>
        </p:nvSpPr>
        <p:spPr>
          <a:xfrm rot="5400000">
            <a:off x="921041" y="3616988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159" name="Conector reto 158">
            <a:extLst>
              <a:ext uri="{FF2B5EF4-FFF2-40B4-BE49-F238E27FC236}">
                <a16:creationId xmlns:a16="http://schemas.microsoft.com/office/drawing/2014/main" id="{A42366C7-9B1A-494C-B31C-325E18C24201}"/>
              </a:ext>
            </a:extLst>
          </p:cNvPr>
          <p:cNvCxnSpPr/>
          <p:nvPr/>
        </p:nvCxnSpPr>
        <p:spPr>
          <a:xfrm flipV="1">
            <a:off x="1045342" y="3860160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Conector reto 159">
            <a:extLst>
              <a:ext uri="{FF2B5EF4-FFF2-40B4-BE49-F238E27FC236}">
                <a16:creationId xmlns:a16="http://schemas.microsoft.com/office/drawing/2014/main" id="{146B01D4-6A82-4529-B27F-81C062E8A9CF}"/>
              </a:ext>
            </a:extLst>
          </p:cNvPr>
          <p:cNvCxnSpPr/>
          <p:nvPr/>
        </p:nvCxnSpPr>
        <p:spPr>
          <a:xfrm flipV="1">
            <a:off x="1045342" y="3441513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Conector reto 160">
            <a:extLst>
              <a:ext uri="{FF2B5EF4-FFF2-40B4-BE49-F238E27FC236}">
                <a16:creationId xmlns:a16="http://schemas.microsoft.com/office/drawing/2014/main" id="{0C128D06-E226-4DA4-BD80-82ED559AF8ED}"/>
              </a:ext>
            </a:extLst>
          </p:cNvPr>
          <p:cNvCxnSpPr/>
          <p:nvPr/>
        </p:nvCxnSpPr>
        <p:spPr>
          <a:xfrm flipV="1">
            <a:off x="1045342" y="3022866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Hexágono 161">
            <a:extLst>
              <a:ext uri="{FF2B5EF4-FFF2-40B4-BE49-F238E27FC236}">
                <a16:creationId xmlns:a16="http://schemas.microsoft.com/office/drawing/2014/main" id="{6906485B-ED5D-4F36-8EC2-C9D6821BA530}"/>
              </a:ext>
            </a:extLst>
          </p:cNvPr>
          <p:cNvSpPr/>
          <p:nvPr/>
        </p:nvSpPr>
        <p:spPr>
          <a:xfrm rot="5400000">
            <a:off x="918118" y="4388928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sp>
        <p:nvSpPr>
          <p:cNvPr id="163" name="Hexágono 162">
            <a:extLst>
              <a:ext uri="{FF2B5EF4-FFF2-40B4-BE49-F238E27FC236}">
                <a16:creationId xmlns:a16="http://schemas.microsoft.com/office/drawing/2014/main" id="{2132A896-B1E4-4EF3-A020-3D5127FB108D}"/>
              </a:ext>
            </a:extLst>
          </p:cNvPr>
          <p:cNvSpPr/>
          <p:nvPr/>
        </p:nvSpPr>
        <p:spPr>
          <a:xfrm rot="5400000">
            <a:off x="920975" y="4807575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164" name="Conector reto 163">
            <a:extLst>
              <a:ext uri="{FF2B5EF4-FFF2-40B4-BE49-F238E27FC236}">
                <a16:creationId xmlns:a16="http://schemas.microsoft.com/office/drawing/2014/main" id="{B1704B73-A91E-4FE6-962F-28D4A9DE1A48}"/>
              </a:ext>
            </a:extLst>
          </p:cNvPr>
          <p:cNvCxnSpPr/>
          <p:nvPr/>
        </p:nvCxnSpPr>
        <p:spPr>
          <a:xfrm flipV="1">
            <a:off x="1045276" y="4632101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Conector reto 164">
            <a:extLst>
              <a:ext uri="{FF2B5EF4-FFF2-40B4-BE49-F238E27FC236}">
                <a16:creationId xmlns:a16="http://schemas.microsoft.com/office/drawing/2014/main" id="{ACBBA84E-C925-410C-943F-9E7C77E7CA28}"/>
              </a:ext>
            </a:extLst>
          </p:cNvPr>
          <p:cNvCxnSpPr/>
          <p:nvPr/>
        </p:nvCxnSpPr>
        <p:spPr>
          <a:xfrm flipV="1">
            <a:off x="1045276" y="4213454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Hexágono 165">
            <a:extLst>
              <a:ext uri="{FF2B5EF4-FFF2-40B4-BE49-F238E27FC236}">
                <a16:creationId xmlns:a16="http://schemas.microsoft.com/office/drawing/2014/main" id="{60A0B066-DC1F-4954-AF1E-59F704CA8580}"/>
              </a:ext>
            </a:extLst>
          </p:cNvPr>
          <p:cNvSpPr/>
          <p:nvPr/>
        </p:nvSpPr>
        <p:spPr>
          <a:xfrm rot="5400000">
            <a:off x="6285070" y="3966755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sp>
        <p:nvSpPr>
          <p:cNvPr id="119" name="Retângulo 118">
            <a:extLst>
              <a:ext uri="{FF2B5EF4-FFF2-40B4-BE49-F238E27FC236}">
                <a16:creationId xmlns:a16="http://schemas.microsoft.com/office/drawing/2014/main" id="{29FFF89D-D3C1-4ED7-9F14-F713810DF7FD}"/>
              </a:ext>
            </a:extLst>
          </p:cNvPr>
          <p:cNvSpPr/>
          <p:nvPr/>
        </p:nvSpPr>
        <p:spPr>
          <a:xfrm>
            <a:off x="3550070" y="1373747"/>
            <a:ext cx="127150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200" u="sng" dirty="0" err="1"/>
              <a:t>Modeling</a:t>
            </a:r>
            <a:endParaRPr lang="pt-BR" sz="2200" u="sng" dirty="0"/>
          </a:p>
        </p:txBody>
      </p:sp>
      <p:sp>
        <p:nvSpPr>
          <p:cNvPr id="120" name="CaixaDeTexto 119">
            <a:extLst>
              <a:ext uri="{FF2B5EF4-FFF2-40B4-BE49-F238E27FC236}">
                <a16:creationId xmlns:a16="http://schemas.microsoft.com/office/drawing/2014/main" id="{1E6C4517-C7B7-487A-8196-FFAA3FFFC9E7}"/>
              </a:ext>
            </a:extLst>
          </p:cNvPr>
          <p:cNvSpPr txBox="1"/>
          <p:nvPr/>
        </p:nvSpPr>
        <p:spPr>
          <a:xfrm>
            <a:off x="2091662" y="196810"/>
            <a:ext cx="63224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Modeling the Synthesis and Application of Polymeric Catalysts</a:t>
            </a:r>
          </a:p>
        </p:txBody>
      </p:sp>
      <p:sp>
        <p:nvSpPr>
          <p:cNvPr id="121" name="Retângulo 120">
            <a:extLst>
              <a:ext uri="{FF2B5EF4-FFF2-40B4-BE49-F238E27FC236}">
                <a16:creationId xmlns:a16="http://schemas.microsoft.com/office/drawing/2014/main" id="{C2B29133-BB11-40BB-B575-9E6980F94064}"/>
              </a:ext>
            </a:extLst>
          </p:cNvPr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22" name="Imagem 121">
            <a:extLst>
              <a:ext uri="{FF2B5EF4-FFF2-40B4-BE49-F238E27FC236}">
                <a16:creationId xmlns:a16="http://schemas.microsoft.com/office/drawing/2014/main" id="{1E136E71-5937-4F21-ADF6-2851954A3D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136" name="Imagem 135">
            <a:extLst>
              <a:ext uri="{FF2B5EF4-FFF2-40B4-BE49-F238E27FC236}">
                <a16:creationId xmlns:a16="http://schemas.microsoft.com/office/drawing/2014/main" id="{64C0C2CE-73A8-4713-821E-14C34F3CA9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011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36042" y="1421881"/>
            <a:ext cx="4277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/>
              <a:t>Polymeric</a:t>
            </a:r>
            <a:r>
              <a:rPr lang="pt-BR" dirty="0"/>
              <a:t> </a:t>
            </a:r>
            <a:r>
              <a:rPr lang="pt-BR" dirty="0" err="1"/>
              <a:t>Catalysts</a:t>
            </a:r>
            <a:r>
              <a:rPr lang="pt-BR" dirty="0"/>
              <a:t> (</a:t>
            </a:r>
            <a:r>
              <a:rPr lang="pt-BR" dirty="0" err="1"/>
              <a:t>Ion</a:t>
            </a:r>
            <a:r>
              <a:rPr lang="pt-BR" dirty="0"/>
              <a:t> Exchange </a:t>
            </a:r>
            <a:r>
              <a:rPr lang="pt-BR" dirty="0" err="1"/>
              <a:t>Resins</a:t>
            </a:r>
            <a:r>
              <a:rPr lang="pt-BR" dirty="0"/>
              <a:t>)</a:t>
            </a:r>
          </a:p>
        </p:txBody>
      </p:sp>
      <p:pic>
        <p:nvPicPr>
          <p:cNvPr id="18" name="Picture 2" descr="Resultado de imagem para polystyrene bead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0085" y="1766867"/>
            <a:ext cx="2684304" cy="1133104"/>
          </a:xfrm>
          <a:prstGeom prst="rect">
            <a:avLst/>
          </a:prstGeom>
          <a:noFill/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CF1DCD38-699F-45F4-8954-845B724F6DE9}"/>
              </a:ext>
            </a:extLst>
          </p:cNvPr>
          <p:cNvSpPr txBox="1"/>
          <p:nvPr/>
        </p:nvSpPr>
        <p:spPr>
          <a:xfrm>
            <a:off x="2091662" y="196810"/>
            <a:ext cx="63224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Modeling the Synthesis and Application of Polymeric Catalysts</a:t>
            </a:r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C79720E2-F458-45ED-B445-1B18AAA11C01}"/>
              </a:ext>
            </a:extLst>
          </p:cNvPr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2" name="Imagem 11">
            <a:extLst>
              <a:ext uri="{FF2B5EF4-FFF2-40B4-BE49-F238E27FC236}">
                <a16:creationId xmlns:a16="http://schemas.microsoft.com/office/drawing/2014/main" id="{F9869BB4-FDB0-4BED-B50F-34C81B3DB0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id="{B929388B-EBBE-4F4C-A37C-DBC0AB1300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0953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exágono 7"/>
          <p:cNvSpPr/>
          <p:nvPr/>
        </p:nvSpPr>
        <p:spPr>
          <a:xfrm rot="5400000">
            <a:off x="109443" y="4413626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sp>
        <p:nvSpPr>
          <p:cNvPr id="11" name="Hexágono 10"/>
          <p:cNvSpPr/>
          <p:nvPr/>
        </p:nvSpPr>
        <p:spPr>
          <a:xfrm rot="5400000">
            <a:off x="514637" y="3994979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sp>
        <p:nvSpPr>
          <p:cNvPr id="16" name="Hexágono 15"/>
          <p:cNvSpPr/>
          <p:nvPr/>
        </p:nvSpPr>
        <p:spPr>
          <a:xfrm rot="5400000">
            <a:off x="1342169" y="3999381"/>
            <a:ext cx="254316" cy="232029"/>
          </a:xfrm>
          <a:prstGeom prst="hexagon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sp>
        <p:nvSpPr>
          <p:cNvPr id="29" name="Hexágono 28"/>
          <p:cNvSpPr/>
          <p:nvPr/>
        </p:nvSpPr>
        <p:spPr>
          <a:xfrm rot="5400000">
            <a:off x="109443" y="3994979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sp>
        <p:nvSpPr>
          <p:cNvPr id="31" name="Hexágono 30"/>
          <p:cNvSpPr/>
          <p:nvPr/>
        </p:nvSpPr>
        <p:spPr>
          <a:xfrm rot="5400000">
            <a:off x="109443" y="5669567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sp>
        <p:nvSpPr>
          <p:cNvPr id="32" name="Hexágono 31"/>
          <p:cNvSpPr/>
          <p:nvPr/>
        </p:nvSpPr>
        <p:spPr>
          <a:xfrm rot="5400000">
            <a:off x="109443" y="5250920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sp>
        <p:nvSpPr>
          <p:cNvPr id="33" name="Hexágono 32"/>
          <p:cNvSpPr/>
          <p:nvPr/>
        </p:nvSpPr>
        <p:spPr>
          <a:xfrm rot="5400000">
            <a:off x="112301" y="4832273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3" name="Conector reto 2"/>
          <p:cNvCxnSpPr>
            <a:stCxn id="31" idx="3"/>
            <a:endCxn id="32" idx="0"/>
          </p:cNvCxnSpPr>
          <p:nvPr/>
        </p:nvCxnSpPr>
        <p:spPr>
          <a:xfrm flipV="1">
            <a:off x="236601" y="5494092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ector reto 50"/>
          <p:cNvCxnSpPr/>
          <p:nvPr/>
        </p:nvCxnSpPr>
        <p:spPr>
          <a:xfrm flipV="1">
            <a:off x="236601" y="5075445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ector reto 51"/>
          <p:cNvCxnSpPr/>
          <p:nvPr/>
        </p:nvCxnSpPr>
        <p:spPr>
          <a:xfrm flipV="1">
            <a:off x="236601" y="4656798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ector reto 52"/>
          <p:cNvCxnSpPr/>
          <p:nvPr/>
        </p:nvCxnSpPr>
        <p:spPr>
          <a:xfrm flipV="1">
            <a:off x="236601" y="4238151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to 5"/>
          <p:cNvCxnSpPr/>
          <p:nvPr/>
        </p:nvCxnSpPr>
        <p:spPr>
          <a:xfrm>
            <a:off x="352615" y="4091085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ector reto 53"/>
          <p:cNvCxnSpPr/>
          <p:nvPr/>
        </p:nvCxnSpPr>
        <p:spPr>
          <a:xfrm>
            <a:off x="757809" y="4109766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ector reto 54"/>
          <p:cNvCxnSpPr/>
          <p:nvPr/>
        </p:nvCxnSpPr>
        <p:spPr>
          <a:xfrm>
            <a:off x="1171575" y="4109766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tângulo 55"/>
          <p:cNvSpPr/>
          <p:nvPr/>
        </p:nvSpPr>
        <p:spPr>
          <a:xfrm>
            <a:off x="1772793" y="4012809"/>
            <a:ext cx="232029" cy="232200"/>
          </a:xfrm>
          <a:prstGeom prst="rect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57" name="Conector reto 56"/>
          <p:cNvCxnSpPr/>
          <p:nvPr/>
        </p:nvCxnSpPr>
        <p:spPr>
          <a:xfrm>
            <a:off x="1591056" y="4116624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Hexágono 57"/>
          <p:cNvSpPr/>
          <p:nvPr/>
        </p:nvSpPr>
        <p:spPr>
          <a:xfrm rot="5400000">
            <a:off x="2171987" y="4003379"/>
            <a:ext cx="254316" cy="232029"/>
          </a:xfrm>
          <a:prstGeom prst="hexagon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59" name="Conector reto 58"/>
          <p:cNvCxnSpPr/>
          <p:nvPr/>
        </p:nvCxnSpPr>
        <p:spPr>
          <a:xfrm>
            <a:off x="2001393" y="4113764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Hexágono 59"/>
          <p:cNvSpPr/>
          <p:nvPr/>
        </p:nvSpPr>
        <p:spPr>
          <a:xfrm rot="5400000">
            <a:off x="2581751" y="4005329"/>
            <a:ext cx="254316" cy="232029"/>
          </a:xfrm>
          <a:prstGeom prst="hexagon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61" name="Conector reto 60"/>
          <p:cNvCxnSpPr/>
          <p:nvPr/>
        </p:nvCxnSpPr>
        <p:spPr>
          <a:xfrm>
            <a:off x="2411158" y="4115714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Hexágono 61"/>
          <p:cNvSpPr/>
          <p:nvPr/>
        </p:nvSpPr>
        <p:spPr>
          <a:xfrm rot="5400000">
            <a:off x="2997803" y="4012280"/>
            <a:ext cx="254316" cy="232029"/>
          </a:xfrm>
          <a:prstGeom prst="hexagon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63" name="Conector reto 62"/>
          <p:cNvCxnSpPr/>
          <p:nvPr/>
        </p:nvCxnSpPr>
        <p:spPr>
          <a:xfrm>
            <a:off x="2827210" y="4122665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Hexágono 63"/>
          <p:cNvSpPr/>
          <p:nvPr/>
        </p:nvSpPr>
        <p:spPr>
          <a:xfrm rot="5400000">
            <a:off x="1761650" y="3606242"/>
            <a:ext cx="254316" cy="232029"/>
          </a:xfrm>
          <a:prstGeom prst="hexagon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65" name="Conector reto 64"/>
          <p:cNvCxnSpPr/>
          <p:nvPr/>
        </p:nvCxnSpPr>
        <p:spPr>
          <a:xfrm flipV="1">
            <a:off x="1885950" y="3849415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Hexágono 65"/>
          <p:cNvSpPr/>
          <p:nvPr/>
        </p:nvSpPr>
        <p:spPr>
          <a:xfrm rot="5400000">
            <a:off x="1761650" y="4419547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67" name="Conector reto 66"/>
          <p:cNvCxnSpPr/>
          <p:nvPr/>
        </p:nvCxnSpPr>
        <p:spPr>
          <a:xfrm flipV="1">
            <a:off x="1885950" y="4244072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Hexágono 68"/>
          <p:cNvSpPr/>
          <p:nvPr/>
        </p:nvSpPr>
        <p:spPr>
          <a:xfrm rot="5400000">
            <a:off x="1767365" y="4832273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70" name="Conector reto 69"/>
          <p:cNvCxnSpPr/>
          <p:nvPr/>
        </p:nvCxnSpPr>
        <p:spPr>
          <a:xfrm flipV="1">
            <a:off x="1891665" y="4656798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tângulo 67"/>
          <p:cNvSpPr/>
          <p:nvPr/>
        </p:nvSpPr>
        <p:spPr>
          <a:xfrm>
            <a:off x="1776794" y="5243976"/>
            <a:ext cx="232029" cy="2322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71" name="Conector reto 70"/>
          <p:cNvCxnSpPr/>
          <p:nvPr/>
        </p:nvCxnSpPr>
        <p:spPr>
          <a:xfrm flipV="1">
            <a:off x="1891665" y="5075445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Hexágono 71"/>
          <p:cNvSpPr/>
          <p:nvPr/>
        </p:nvSpPr>
        <p:spPr>
          <a:xfrm rot="5400000">
            <a:off x="3407568" y="4017095"/>
            <a:ext cx="254316" cy="232029"/>
          </a:xfrm>
          <a:prstGeom prst="hexagon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73" name="Conector reto 72"/>
          <p:cNvCxnSpPr/>
          <p:nvPr/>
        </p:nvCxnSpPr>
        <p:spPr>
          <a:xfrm>
            <a:off x="3236974" y="4127480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tângulo 73"/>
          <p:cNvSpPr/>
          <p:nvPr/>
        </p:nvSpPr>
        <p:spPr>
          <a:xfrm>
            <a:off x="3821050" y="4022658"/>
            <a:ext cx="232029" cy="232200"/>
          </a:xfrm>
          <a:prstGeom prst="rect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75" name="Conector reto 74"/>
          <p:cNvCxnSpPr/>
          <p:nvPr/>
        </p:nvCxnSpPr>
        <p:spPr>
          <a:xfrm>
            <a:off x="3639313" y="4126473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Hexágono 75"/>
          <p:cNvSpPr/>
          <p:nvPr/>
        </p:nvSpPr>
        <p:spPr>
          <a:xfrm rot="5400000">
            <a:off x="4228815" y="4011686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77" name="Conector reto 76"/>
          <p:cNvCxnSpPr/>
          <p:nvPr/>
        </p:nvCxnSpPr>
        <p:spPr>
          <a:xfrm>
            <a:off x="4058221" y="4122071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Hexágono 77"/>
          <p:cNvSpPr/>
          <p:nvPr/>
        </p:nvSpPr>
        <p:spPr>
          <a:xfrm rot="5400000">
            <a:off x="3809906" y="4427342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79" name="Conector reto 78"/>
          <p:cNvCxnSpPr/>
          <p:nvPr/>
        </p:nvCxnSpPr>
        <p:spPr>
          <a:xfrm flipV="1">
            <a:off x="3934207" y="4251867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Hexágono 79"/>
          <p:cNvSpPr/>
          <p:nvPr/>
        </p:nvSpPr>
        <p:spPr>
          <a:xfrm rot="5400000">
            <a:off x="3809906" y="3613357"/>
            <a:ext cx="254316" cy="232029"/>
          </a:xfrm>
          <a:prstGeom prst="hexagon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81" name="Conector reto 80"/>
          <p:cNvCxnSpPr/>
          <p:nvPr/>
        </p:nvCxnSpPr>
        <p:spPr>
          <a:xfrm flipV="1">
            <a:off x="3934207" y="3856529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Hexágono 81"/>
          <p:cNvSpPr/>
          <p:nvPr/>
        </p:nvSpPr>
        <p:spPr>
          <a:xfrm rot="5400000">
            <a:off x="3809906" y="3192912"/>
            <a:ext cx="254316" cy="232029"/>
          </a:xfrm>
          <a:prstGeom prst="hexagon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83" name="Conector reto 82"/>
          <p:cNvCxnSpPr/>
          <p:nvPr/>
        </p:nvCxnSpPr>
        <p:spPr>
          <a:xfrm flipV="1">
            <a:off x="3934207" y="3436085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etângulo 83"/>
          <p:cNvSpPr/>
          <p:nvPr/>
        </p:nvSpPr>
        <p:spPr>
          <a:xfrm>
            <a:off x="3826193" y="2774180"/>
            <a:ext cx="232029" cy="232200"/>
          </a:xfrm>
          <a:prstGeom prst="rect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85" name="Conector reto 84"/>
          <p:cNvCxnSpPr/>
          <p:nvPr/>
        </p:nvCxnSpPr>
        <p:spPr>
          <a:xfrm flipV="1">
            <a:off x="3934207" y="3017438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Hexágono 85"/>
          <p:cNvSpPr/>
          <p:nvPr/>
        </p:nvSpPr>
        <p:spPr>
          <a:xfrm rot="5400000">
            <a:off x="3813907" y="2369667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87" name="Conector reto 86"/>
          <p:cNvCxnSpPr/>
          <p:nvPr/>
        </p:nvCxnSpPr>
        <p:spPr>
          <a:xfrm flipV="1">
            <a:off x="3945065" y="2612840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Hexágono 87"/>
          <p:cNvSpPr/>
          <p:nvPr/>
        </p:nvSpPr>
        <p:spPr>
          <a:xfrm rot="5400000">
            <a:off x="3421284" y="2774265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89" name="Conector reto 88"/>
          <p:cNvCxnSpPr/>
          <p:nvPr/>
        </p:nvCxnSpPr>
        <p:spPr>
          <a:xfrm>
            <a:off x="3653029" y="2883644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Hexágono 89"/>
          <p:cNvSpPr/>
          <p:nvPr/>
        </p:nvSpPr>
        <p:spPr>
          <a:xfrm rot="5400000">
            <a:off x="4220243" y="2767407"/>
            <a:ext cx="254316" cy="232029"/>
          </a:xfrm>
          <a:prstGeom prst="hexagon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91" name="Conector reto 90"/>
          <p:cNvCxnSpPr/>
          <p:nvPr/>
        </p:nvCxnSpPr>
        <p:spPr>
          <a:xfrm>
            <a:off x="4049649" y="2877792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Hexágono 91"/>
          <p:cNvSpPr/>
          <p:nvPr/>
        </p:nvSpPr>
        <p:spPr>
          <a:xfrm rot="5400000">
            <a:off x="4635723" y="2772409"/>
            <a:ext cx="254316" cy="232029"/>
          </a:xfrm>
          <a:prstGeom prst="hexagon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93" name="Conector reto 92"/>
          <p:cNvCxnSpPr/>
          <p:nvPr/>
        </p:nvCxnSpPr>
        <p:spPr>
          <a:xfrm>
            <a:off x="4465129" y="2882794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Hexágono 93"/>
          <p:cNvSpPr/>
          <p:nvPr/>
        </p:nvSpPr>
        <p:spPr>
          <a:xfrm rot="5400000">
            <a:off x="5040917" y="2785323"/>
            <a:ext cx="254316" cy="232029"/>
          </a:xfrm>
          <a:prstGeom prst="hexagon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95" name="Conector reto 94"/>
          <p:cNvCxnSpPr/>
          <p:nvPr/>
        </p:nvCxnSpPr>
        <p:spPr>
          <a:xfrm>
            <a:off x="4870323" y="2895708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Hexágono 95"/>
          <p:cNvSpPr/>
          <p:nvPr/>
        </p:nvSpPr>
        <p:spPr>
          <a:xfrm rot="5400000">
            <a:off x="5456397" y="2786552"/>
            <a:ext cx="254316" cy="232029"/>
          </a:xfrm>
          <a:prstGeom prst="hexagon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97" name="Conector reto 96"/>
          <p:cNvCxnSpPr/>
          <p:nvPr/>
        </p:nvCxnSpPr>
        <p:spPr>
          <a:xfrm>
            <a:off x="5285803" y="2896937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Retângulo 97"/>
          <p:cNvSpPr/>
          <p:nvPr/>
        </p:nvSpPr>
        <p:spPr>
          <a:xfrm>
            <a:off x="4658867" y="4019574"/>
            <a:ext cx="232029" cy="2322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99" name="Conector reto 98"/>
          <p:cNvCxnSpPr/>
          <p:nvPr/>
        </p:nvCxnSpPr>
        <p:spPr>
          <a:xfrm>
            <a:off x="4477130" y="4123389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Hexágono 99"/>
          <p:cNvSpPr/>
          <p:nvPr/>
        </p:nvSpPr>
        <p:spPr>
          <a:xfrm rot="5400000">
            <a:off x="5067776" y="4010144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101" name="Conector reto 100"/>
          <p:cNvCxnSpPr/>
          <p:nvPr/>
        </p:nvCxnSpPr>
        <p:spPr>
          <a:xfrm>
            <a:off x="4897183" y="4120529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Hexágono 101"/>
          <p:cNvSpPr/>
          <p:nvPr/>
        </p:nvSpPr>
        <p:spPr>
          <a:xfrm rot="5400000">
            <a:off x="3813907" y="4832273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103" name="Conector reto 102"/>
          <p:cNvCxnSpPr/>
          <p:nvPr/>
        </p:nvCxnSpPr>
        <p:spPr>
          <a:xfrm flipV="1">
            <a:off x="3938207" y="4656798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Hexágono 103"/>
          <p:cNvSpPr/>
          <p:nvPr/>
        </p:nvSpPr>
        <p:spPr>
          <a:xfrm rot="5400000">
            <a:off x="3825336" y="5242097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105" name="Conector reto 104"/>
          <p:cNvCxnSpPr/>
          <p:nvPr/>
        </p:nvCxnSpPr>
        <p:spPr>
          <a:xfrm flipV="1">
            <a:off x="3949637" y="5066622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Conector reto 106"/>
          <p:cNvCxnSpPr/>
          <p:nvPr/>
        </p:nvCxnSpPr>
        <p:spPr>
          <a:xfrm>
            <a:off x="5703570" y="2900111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Hexágono 107"/>
          <p:cNvSpPr/>
          <p:nvPr/>
        </p:nvSpPr>
        <p:spPr>
          <a:xfrm rot="5400000">
            <a:off x="5486685" y="4008602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109" name="Conector reto 108"/>
          <p:cNvCxnSpPr/>
          <p:nvPr/>
        </p:nvCxnSpPr>
        <p:spPr>
          <a:xfrm>
            <a:off x="5316091" y="4118987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Hexágono 109"/>
          <p:cNvSpPr/>
          <p:nvPr/>
        </p:nvSpPr>
        <p:spPr>
          <a:xfrm rot="5400000">
            <a:off x="5878511" y="2785323"/>
            <a:ext cx="254316" cy="232029"/>
          </a:xfrm>
          <a:prstGeom prst="hexagon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111" name="Conector reto 110"/>
          <p:cNvCxnSpPr/>
          <p:nvPr/>
        </p:nvCxnSpPr>
        <p:spPr>
          <a:xfrm>
            <a:off x="6114477" y="2905557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Hexágono 111"/>
          <p:cNvSpPr/>
          <p:nvPr/>
        </p:nvSpPr>
        <p:spPr>
          <a:xfrm rot="5400000">
            <a:off x="6698264" y="2795172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113" name="Conector reto 112"/>
          <p:cNvCxnSpPr/>
          <p:nvPr/>
        </p:nvCxnSpPr>
        <p:spPr>
          <a:xfrm>
            <a:off x="6527670" y="2905557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Hexágono 113"/>
          <p:cNvSpPr/>
          <p:nvPr/>
        </p:nvSpPr>
        <p:spPr>
          <a:xfrm rot="5400000">
            <a:off x="7111457" y="2807439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115" name="Conector reto 114"/>
          <p:cNvCxnSpPr/>
          <p:nvPr/>
        </p:nvCxnSpPr>
        <p:spPr>
          <a:xfrm>
            <a:off x="6940863" y="2917824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Hexágono 122">
            <a:extLst>
              <a:ext uri="{FF2B5EF4-FFF2-40B4-BE49-F238E27FC236}">
                <a16:creationId xmlns:a16="http://schemas.microsoft.com/office/drawing/2014/main" id="{4FC1A4DA-1A45-49F2-B0C5-2CD76BCA7094}"/>
              </a:ext>
            </a:extLst>
          </p:cNvPr>
          <p:cNvSpPr/>
          <p:nvPr/>
        </p:nvSpPr>
        <p:spPr>
          <a:xfrm rot="5400000">
            <a:off x="1347884" y="2372195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sp>
        <p:nvSpPr>
          <p:cNvPr id="124" name="Retângulo 123">
            <a:extLst>
              <a:ext uri="{FF2B5EF4-FFF2-40B4-BE49-F238E27FC236}">
                <a16:creationId xmlns:a16="http://schemas.microsoft.com/office/drawing/2014/main" id="{D89E3CFE-0830-4FA4-9CCB-083DEFA3E979}"/>
              </a:ext>
            </a:extLst>
          </p:cNvPr>
          <p:cNvSpPr/>
          <p:nvPr/>
        </p:nvSpPr>
        <p:spPr>
          <a:xfrm>
            <a:off x="1761365" y="2377759"/>
            <a:ext cx="232029" cy="232200"/>
          </a:xfrm>
          <a:prstGeom prst="rect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125" name="Conector reto 124">
            <a:extLst>
              <a:ext uri="{FF2B5EF4-FFF2-40B4-BE49-F238E27FC236}">
                <a16:creationId xmlns:a16="http://schemas.microsoft.com/office/drawing/2014/main" id="{BBB160F1-74D5-4F5D-B415-9B3ACFE8EBC6}"/>
              </a:ext>
            </a:extLst>
          </p:cNvPr>
          <p:cNvCxnSpPr/>
          <p:nvPr/>
        </p:nvCxnSpPr>
        <p:spPr>
          <a:xfrm>
            <a:off x="1579628" y="2481574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Conector reto 125">
            <a:extLst>
              <a:ext uri="{FF2B5EF4-FFF2-40B4-BE49-F238E27FC236}">
                <a16:creationId xmlns:a16="http://schemas.microsoft.com/office/drawing/2014/main" id="{9FD4BE89-229B-4C6E-AB2D-947B0FBC2224}"/>
              </a:ext>
            </a:extLst>
          </p:cNvPr>
          <p:cNvCxnSpPr/>
          <p:nvPr/>
        </p:nvCxnSpPr>
        <p:spPr>
          <a:xfrm>
            <a:off x="1998537" y="2477171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Hexágono 126">
            <a:extLst>
              <a:ext uri="{FF2B5EF4-FFF2-40B4-BE49-F238E27FC236}">
                <a16:creationId xmlns:a16="http://schemas.microsoft.com/office/drawing/2014/main" id="{DA2D796F-4AA7-4B38-8B1E-E59F349C589C}"/>
              </a:ext>
            </a:extLst>
          </p:cNvPr>
          <p:cNvSpPr/>
          <p:nvPr/>
        </p:nvSpPr>
        <p:spPr>
          <a:xfrm rot="5400000">
            <a:off x="1750222" y="2782442"/>
            <a:ext cx="254316" cy="232029"/>
          </a:xfrm>
          <a:prstGeom prst="hexagon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128" name="Conector reto 127">
            <a:extLst>
              <a:ext uri="{FF2B5EF4-FFF2-40B4-BE49-F238E27FC236}">
                <a16:creationId xmlns:a16="http://schemas.microsoft.com/office/drawing/2014/main" id="{7CC667B2-7B74-47B8-AA09-C804AFFD5AD2}"/>
              </a:ext>
            </a:extLst>
          </p:cNvPr>
          <p:cNvCxnSpPr/>
          <p:nvPr/>
        </p:nvCxnSpPr>
        <p:spPr>
          <a:xfrm flipV="1">
            <a:off x="1874522" y="2606968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Hexágono 128">
            <a:extLst>
              <a:ext uri="{FF2B5EF4-FFF2-40B4-BE49-F238E27FC236}">
                <a16:creationId xmlns:a16="http://schemas.microsoft.com/office/drawing/2014/main" id="{85554C67-8C6A-48D4-A946-EED44D5CE5F1}"/>
              </a:ext>
            </a:extLst>
          </p:cNvPr>
          <p:cNvSpPr/>
          <p:nvPr/>
        </p:nvSpPr>
        <p:spPr>
          <a:xfrm rot="5400000">
            <a:off x="1750222" y="1968458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130" name="Conector reto 129">
            <a:extLst>
              <a:ext uri="{FF2B5EF4-FFF2-40B4-BE49-F238E27FC236}">
                <a16:creationId xmlns:a16="http://schemas.microsoft.com/office/drawing/2014/main" id="{C5B8498D-EC1A-4D8C-8000-5C50CA1527ED}"/>
              </a:ext>
            </a:extLst>
          </p:cNvPr>
          <p:cNvCxnSpPr/>
          <p:nvPr/>
        </p:nvCxnSpPr>
        <p:spPr>
          <a:xfrm flipV="1">
            <a:off x="1874522" y="2211630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Hexágono 130">
            <a:extLst>
              <a:ext uri="{FF2B5EF4-FFF2-40B4-BE49-F238E27FC236}">
                <a16:creationId xmlns:a16="http://schemas.microsoft.com/office/drawing/2014/main" id="{6BC69F9D-5AE3-4CB0-929F-5B5B726DCB9E}"/>
              </a:ext>
            </a:extLst>
          </p:cNvPr>
          <p:cNvSpPr/>
          <p:nvPr/>
        </p:nvSpPr>
        <p:spPr>
          <a:xfrm rot="5400000">
            <a:off x="1754222" y="3187373"/>
            <a:ext cx="254316" cy="232029"/>
          </a:xfrm>
          <a:prstGeom prst="hexagon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132" name="Conector reto 131">
            <a:extLst>
              <a:ext uri="{FF2B5EF4-FFF2-40B4-BE49-F238E27FC236}">
                <a16:creationId xmlns:a16="http://schemas.microsoft.com/office/drawing/2014/main" id="{CED0FF51-0D72-49B9-BFD7-C3B3631EBCAD}"/>
              </a:ext>
            </a:extLst>
          </p:cNvPr>
          <p:cNvCxnSpPr/>
          <p:nvPr/>
        </p:nvCxnSpPr>
        <p:spPr>
          <a:xfrm flipV="1">
            <a:off x="1878523" y="3011899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Conector reto 132">
            <a:extLst>
              <a:ext uri="{FF2B5EF4-FFF2-40B4-BE49-F238E27FC236}">
                <a16:creationId xmlns:a16="http://schemas.microsoft.com/office/drawing/2014/main" id="{F06245E8-AE44-474E-B718-AFDFF1A31EF4}"/>
              </a:ext>
            </a:extLst>
          </p:cNvPr>
          <p:cNvCxnSpPr/>
          <p:nvPr/>
        </p:nvCxnSpPr>
        <p:spPr>
          <a:xfrm flipV="1">
            <a:off x="1889952" y="3421723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Hexágono 133">
            <a:extLst>
              <a:ext uri="{FF2B5EF4-FFF2-40B4-BE49-F238E27FC236}">
                <a16:creationId xmlns:a16="http://schemas.microsoft.com/office/drawing/2014/main" id="{2B45FBC3-905B-458E-A57B-E6D7D2E05F68}"/>
              </a:ext>
            </a:extLst>
          </p:cNvPr>
          <p:cNvSpPr/>
          <p:nvPr/>
        </p:nvSpPr>
        <p:spPr>
          <a:xfrm rot="5400000">
            <a:off x="2143988" y="2361157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sp>
        <p:nvSpPr>
          <p:cNvPr id="135" name="Retângulo 134">
            <a:extLst>
              <a:ext uri="{FF2B5EF4-FFF2-40B4-BE49-F238E27FC236}">
                <a16:creationId xmlns:a16="http://schemas.microsoft.com/office/drawing/2014/main" id="{68D7E88E-7A40-4087-B21A-280297D6DC4D}"/>
              </a:ext>
            </a:extLst>
          </p:cNvPr>
          <p:cNvSpPr/>
          <p:nvPr/>
        </p:nvSpPr>
        <p:spPr>
          <a:xfrm>
            <a:off x="6291355" y="2785238"/>
            <a:ext cx="232029" cy="232200"/>
          </a:xfrm>
          <a:prstGeom prst="rect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sp>
        <p:nvSpPr>
          <p:cNvPr id="139" name="Hexágono 138">
            <a:extLst>
              <a:ext uri="{FF2B5EF4-FFF2-40B4-BE49-F238E27FC236}">
                <a16:creationId xmlns:a16="http://schemas.microsoft.com/office/drawing/2014/main" id="{FE62EF31-F946-4561-A1F1-E49F07C021CC}"/>
              </a:ext>
            </a:extLst>
          </p:cNvPr>
          <p:cNvSpPr/>
          <p:nvPr/>
        </p:nvSpPr>
        <p:spPr>
          <a:xfrm rot="5400000">
            <a:off x="6272498" y="1969529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sp>
        <p:nvSpPr>
          <p:cNvPr id="141" name="Hexágono 140">
            <a:extLst>
              <a:ext uri="{FF2B5EF4-FFF2-40B4-BE49-F238E27FC236}">
                <a16:creationId xmlns:a16="http://schemas.microsoft.com/office/drawing/2014/main" id="{49721656-88B4-42AA-BCF3-5CDF62097DA2}"/>
              </a:ext>
            </a:extLst>
          </p:cNvPr>
          <p:cNvSpPr/>
          <p:nvPr/>
        </p:nvSpPr>
        <p:spPr>
          <a:xfrm rot="5400000">
            <a:off x="6276498" y="2374460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142" name="Conector reto 141">
            <a:extLst>
              <a:ext uri="{FF2B5EF4-FFF2-40B4-BE49-F238E27FC236}">
                <a16:creationId xmlns:a16="http://schemas.microsoft.com/office/drawing/2014/main" id="{6C1D3022-9772-44A0-840B-A32825AF5C34}"/>
              </a:ext>
            </a:extLst>
          </p:cNvPr>
          <p:cNvCxnSpPr/>
          <p:nvPr/>
        </p:nvCxnSpPr>
        <p:spPr>
          <a:xfrm flipV="1">
            <a:off x="6400799" y="2198986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Conector reto 142">
            <a:extLst>
              <a:ext uri="{FF2B5EF4-FFF2-40B4-BE49-F238E27FC236}">
                <a16:creationId xmlns:a16="http://schemas.microsoft.com/office/drawing/2014/main" id="{EDF61ECD-38F7-4702-BCC2-405333F1A5C1}"/>
              </a:ext>
            </a:extLst>
          </p:cNvPr>
          <p:cNvCxnSpPr/>
          <p:nvPr/>
        </p:nvCxnSpPr>
        <p:spPr>
          <a:xfrm flipV="1">
            <a:off x="6412228" y="2608810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Hexágono 143">
            <a:extLst>
              <a:ext uri="{FF2B5EF4-FFF2-40B4-BE49-F238E27FC236}">
                <a16:creationId xmlns:a16="http://schemas.microsoft.com/office/drawing/2014/main" id="{7E3E68EF-8D54-4B36-A69D-803CB55B29F9}"/>
              </a:ext>
            </a:extLst>
          </p:cNvPr>
          <p:cNvSpPr/>
          <p:nvPr/>
        </p:nvSpPr>
        <p:spPr>
          <a:xfrm rot="5400000">
            <a:off x="6276211" y="3189173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145" name="Conector reto 144">
            <a:extLst>
              <a:ext uri="{FF2B5EF4-FFF2-40B4-BE49-F238E27FC236}">
                <a16:creationId xmlns:a16="http://schemas.microsoft.com/office/drawing/2014/main" id="{6D5E117D-C8D9-4C06-8E7B-183D2EB29EAD}"/>
              </a:ext>
            </a:extLst>
          </p:cNvPr>
          <p:cNvCxnSpPr/>
          <p:nvPr/>
        </p:nvCxnSpPr>
        <p:spPr>
          <a:xfrm flipV="1">
            <a:off x="6400511" y="3013698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Hexágono 145">
            <a:extLst>
              <a:ext uri="{FF2B5EF4-FFF2-40B4-BE49-F238E27FC236}">
                <a16:creationId xmlns:a16="http://schemas.microsoft.com/office/drawing/2014/main" id="{4F1A0F35-08B5-4513-A77A-788209EDCD60}"/>
              </a:ext>
            </a:extLst>
          </p:cNvPr>
          <p:cNvSpPr/>
          <p:nvPr/>
        </p:nvSpPr>
        <p:spPr>
          <a:xfrm rot="5400000">
            <a:off x="6280211" y="3594104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147" name="Conector reto 146">
            <a:extLst>
              <a:ext uri="{FF2B5EF4-FFF2-40B4-BE49-F238E27FC236}">
                <a16:creationId xmlns:a16="http://schemas.microsoft.com/office/drawing/2014/main" id="{13E14514-F75B-4468-8A79-A3F2B3475C89}"/>
              </a:ext>
            </a:extLst>
          </p:cNvPr>
          <p:cNvCxnSpPr/>
          <p:nvPr/>
        </p:nvCxnSpPr>
        <p:spPr>
          <a:xfrm flipV="1">
            <a:off x="6404512" y="3418629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Conector reto 147">
            <a:extLst>
              <a:ext uri="{FF2B5EF4-FFF2-40B4-BE49-F238E27FC236}">
                <a16:creationId xmlns:a16="http://schemas.microsoft.com/office/drawing/2014/main" id="{E15ADCDE-F417-4735-9151-2E1767BA023D}"/>
              </a:ext>
            </a:extLst>
          </p:cNvPr>
          <p:cNvCxnSpPr/>
          <p:nvPr/>
        </p:nvCxnSpPr>
        <p:spPr>
          <a:xfrm flipV="1">
            <a:off x="6415941" y="3828453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Retângulo 148">
            <a:extLst>
              <a:ext uri="{FF2B5EF4-FFF2-40B4-BE49-F238E27FC236}">
                <a16:creationId xmlns:a16="http://schemas.microsoft.com/office/drawing/2014/main" id="{49854677-6C57-4082-9B42-94AF663F2BDD}"/>
              </a:ext>
            </a:extLst>
          </p:cNvPr>
          <p:cNvSpPr/>
          <p:nvPr/>
        </p:nvSpPr>
        <p:spPr>
          <a:xfrm>
            <a:off x="933134" y="3997458"/>
            <a:ext cx="232029" cy="232200"/>
          </a:xfrm>
          <a:prstGeom prst="rect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sp>
        <p:nvSpPr>
          <p:cNvPr id="156" name="Hexágono 155">
            <a:extLst>
              <a:ext uri="{FF2B5EF4-FFF2-40B4-BE49-F238E27FC236}">
                <a16:creationId xmlns:a16="http://schemas.microsoft.com/office/drawing/2014/main" id="{E8403D65-A011-476D-9A39-A9F70C5859B5}"/>
              </a:ext>
            </a:extLst>
          </p:cNvPr>
          <p:cNvSpPr/>
          <p:nvPr/>
        </p:nvSpPr>
        <p:spPr>
          <a:xfrm rot="5400000">
            <a:off x="918184" y="3198341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sp>
        <p:nvSpPr>
          <p:cNvPr id="157" name="Hexágono 156">
            <a:extLst>
              <a:ext uri="{FF2B5EF4-FFF2-40B4-BE49-F238E27FC236}">
                <a16:creationId xmlns:a16="http://schemas.microsoft.com/office/drawing/2014/main" id="{72BEF164-5B5C-4ED0-B613-4C746D794DC2}"/>
              </a:ext>
            </a:extLst>
          </p:cNvPr>
          <p:cNvSpPr/>
          <p:nvPr/>
        </p:nvSpPr>
        <p:spPr>
          <a:xfrm rot="5400000">
            <a:off x="918184" y="2779694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sp>
        <p:nvSpPr>
          <p:cNvPr id="158" name="Hexágono 157">
            <a:extLst>
              <a:ext uri="{FF2B5EF4-FFF2-40B4-BE49-F238E27FC236}">
                <a16:creationId xmlns:a16="http://schemas.microsoft.com/office/drawing/2014/main" id="{97BC2CF8-4F1A-4500-9B50-BE8FBDA420FF}"/>
              </a:ext>
            </a:extLst>
          </p:cNvPr>
          <p:cNvSpPr/>
          <p:nvPr/>
        </p:nvSpPr>
        <p:spPr>
          <a:xfrm rot="5400000">
            <a:off x="921041" y="3616988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159" name="Conector reto 158">
            <a:extLst>
              <a:ext uri="{FF2B5EF4-FFF2-40B4-BE49-F238E27FC236}">
                <a16:creationId xmlns:a16="http://schemas.microsoft.com/office/drawing/2014/main" id="{A42366C7-9B1A-494C-B31C-325E18C24201}"/>
              </a:ext>
            </a:extLst>
          </p:cNvPr>
          <p:cNvCxnSpPr/>
          <p:nvPr/>
        </p:nvCxnSpPr>
        <p:spPr>
          <a:xfrm flipV="1">
            <a:off x="1045342" y="3860160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Conector reto 159">
            <a:extLst>
              <a:ext uri="{FF2B5EF4-FFF2-40B4-BE49-F238E27FC236}">
                <a16:creationId xmlns:a16="http://schemas.microsoft.com/office/drawing/2014/main" id="{146B01D4-6A82-4529-B27F-81C062E8A9CF}"/>
              </a:ext>
            </a:extLst>
          </p:cNvPr>
          <p:cNvCxnSpPr/>
          <p:nvPr/>
        </p:nvCxnSpPr>
        <p:spPr>
          <a:xfrm flipV="1">
            <a:off x="1045342" y="3441513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Conector reto 160">
            <a:extLst>
              <a:ext uri="{FF2B5EF4-FFF2-40B4-BE49-F238E27FC236}">
                <a16:creationId xmlns:a16="http://schemas.microsoft.com/office/drawing/2014/main" id="{0C128D06-E226-4DA4-BD80-82ED559AF8ED}"/>
              </a:ext>
            </a:extLst>
          </p:cNvPr>
          <p:cNvCxnSpPr/>
          <p:nvPr/>
        </p:nvCxnSpPr>
        <p:spPr>
          <a:xfrm flipV="1">
            <a:off x="1045342" y="3022866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Hexágono 161">
            <a:extLst>
              <a:ext uri="{FF2B5EF4-FFF2-40B4-BE49-F238E27FC236}">
                <a16:creationId xmlns:a16="http://schemas.microsoft.com/office/drawing/2014/main" id="{6906485B-ED5D-4F36-8EC2-C9D6821BA530}"/>
              </a:ext>
            </a:extLst>
          </p:cNvPr>
          <p:cNvSpPr/>
          <p:nvPr/>
        </p:nvSpPr>
        <p:spPr>
          <a:xfrm rot="5400000">
            <a:off x="918118" y="4388928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sp>
        <p:nvSpPr>
          <p:cNvPr id="163" name="Hexágono 162">
            <a:extLst>
              <a:ext uri="{FF2B5EF4-FFF2-40B4-BE49-F238E27FC236}">
                <a16:creationId xmlns:a16="http://schemas.microsoft.com/office/drawing/2014/main" id="{2132A896-B1E4-4EF3-A020-3D5127FB108D}"/>
              </a:ext>
            </a:extLst>
          </p:cNvPr>
          <p:cNvSpPr/>
          <p:nvPr/>
        </p:nvSpPr>
        <p:spPr>
          <a:xfrm rot="5400000">
            <a:off x="920975" y="4807575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164" name="Conector reto 163">
            <a:extLst>
              <a:ext uri="{FF2B5EF4-FFF2-40B4-BE49-F238E27FC236}">
                <a16:creationId xmlns:a16="http://schemas.microsoft.com/office/drawing/2014/main" id="{B1704B73-A91E-4FE6-962F-28D4A9DE1A48}"/>
              </a:ext>
            </a:extLst>
          </p:cNvPr>
          <p:cNvCxnSpPr/>
          <p:nvPr/>
        </p:nvCxnSpPr>
        <p:spPr>
          <a:xfrm flipV="1">
            <a:off x="1045276" y="4632101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Conector reto 164">
            <a:extLst>
              <a:ext uri="{FF2B5EF4-FFF2-40B4-BE49-F238E27FC236}">
                <a16:creationId xmlns:a16="http://schemas.microsoft.com/office/drawing/2014/main" id="{ACBBA84E-C925-410C-943F-9E7C77E7CA28}"/>
              </a:ext>
            </a:extLst>
          </p:cNvPr>
          <p:cNvCxnSpPr/>
          <p:nvPr/>
        </p:nvCxnSpPr>
        <p:spPr>
          <a:xfrm flipV="1">
            <a:off x="1045276" y="4213454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Hexágono 165">
            <a:extLst>
              <a:ext uri="{FF2B5EF4-FFF2-40B4-BE49-F238E27FC236}">
                <a16:creationId xmlns:a16="http://schemas.microsoft.com/office/drawing/2014/main" id="{60A0B066-DC1F-4954-AF1E-59F704CA8580}"/>
              </a:ext>
            </a:extLst>
          </p:cNvPr>
          <p:cNvSpPr/>
          <p:nvPr/>
        </p:nvSpPr>
        <p:spPr>
          <a:xfrm rot="5400000">
            <a:off x="6285070" y="3966755"/>
            <a:ext cx="254316" cy="232029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grpSp>
        <p:nvGrpSpPr>
          <p:cNvPr id="10" name="Agrupar 9">
            <a:extLst>
              <a:ext uri="{FF2B5EF4-FFF2-40B4-BE49-F238E27FC236}">
                <a16:creationId xmlns:a16="http://schemas.microsoft.com/office/drawing/2014/main" id="{658C8F95-7B29-41D4-916E-A885D4057845}"/>
              </a:ext>
            </a:extLst>
          </p:cNvPr>
          <p:cNvGrpSpPr/>
          <p:nvPr/>
        </p:nvGrpSpPr>
        <p:grpSpPr>
          <a:xfrm>
            <a:off x="767748" y="4591228"/>
            <a:ext cx="711518" cy="639725"/>
            <a:chOff x="1023664" y="4978637"/>
            <a:chExt cx="948690" cy="852967"/>
          </a:xfrm>
        </p:grpSpPr>
        <p:cxnSp>
          <p:nvCxnSpPr>
            <p:cNvPr id="4" name="Conector de Seta Reta 3">
              <a:extLst>
                <a:ext uri="{FF2B5EF4-FFF2-40B4-BE49-F238E27FC236}">
                  <a16:creationId xmlns:a16="http://schemas.microsoft.com/office/drawing/2014/main" id="{CDCE0E66-8881-4F3F-9DEE-89560C15BA2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959102" y="4978637"/>
              <a:ext cx="7620" cy="852967"/>
            </a:xfrm>
            <a:prstGeom prst="straightConnector1">
              <a:avLst/>
            </a:prstGeom>
            <a:ln w="28575"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ector reto 8">
              <a:extLst>
                <a:ext uri="{FF2B5EF4-FFF2-40B4-BE49-F238E27FC236}">
                  <a16:creationId xmlns:a16="http://schemas.microsoft.com/office/drawing/2014/main" id="{42234F3C-E55F-43E3-9D87-F93C1CB3816F}"/>
                </a:ext>
              </a:extLst>
            </p:cNvPr>
            <p:cNvCxnSpPr/>
            <p:nvPr/>
          </p:nvCxnSpPr>
          <p:spPr>
            <a:xfrm flipH="1">
              <a:off x="1023664" y="5818352"/>
              <a:ext cx="94869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8" name="Agrupar 117">
            <a:extLst>
              <a:ext uri="{FF2B5EF4-FFF2-40B4-BE49-F238E27FC236}">
                <a16:creationId xmlns:a16="http://schemas.microsoft.com/office/drawing/2014/main" id="{582BC200-0441-41DF-8FC4-C2B1DA2D769D}"/>
              </a:ext>
            </a:extLst>
          </p:cNvPr>
          <p:cNvGrpSpPr/>
          <p:nvPr/>
        </p:nvGrpSpPr>
        <p:grpSpPr>
          <a:xfrm rot="10800000" flipH="1">
            <a:off x="563404" y="2489791"/>
            <a:ext cx="711518" cy="639725"/>
            <a:chOff x="1023664" y="4978637"/>
            <a:chExt cx="948690" cy="852967"/>
          </a:xfrm>
        </p:grpSpPr>
        <p:cxnSp>
          <p:nvCxnSpPr>
            <p:cNvPr id="119" name="Conector de Seta Reta 118">
              <a:extLst>
                <a:ext uri="{FF2B5EF4-FFF2-40B4-BE49-F238E27FC236}">
                  <a16:creationId xmlns:a16="http://schemas.microsoft.com/office/drawing/2014/main" id="{648B1CCF-670A-4B16-BBDE-EF39268D8CB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959102" y="4978637"/>
              <a:ext cx="7620" cy="852967"/>
            </a:xfrm>
            <a:prstGeom prst="straightConnector1">
              <a:avLst/>
            </a:prstGeom>
            <a:ln w="28575"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ector reto 119">
              <a:extLst>
                <a:ext uri="{FF2B5EF4-FFF2-40B4-BE49-F238E27FC236}">
                  <a16:creationId xmlns:a16="http://schemas.microsoft.com/office/drawing/2014/main" id="{6F630D9E-57D4-4B88-B0C4-357876F06824}"/>
                </a:ext>
              </a:extLst>
            </p:cNvPr>
            <p:cNvCxnSpPr/>
            <p:nvPr/>
          </p:nvCxnSpPr>
          <p:spPr>
            <a:xfrm flipH="1">
              <a:off x="1023664" y="5818352"/>
              <a:ext cx="94869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1" name="Agrupar 120">
            <a:extLst>
              <a:ext uri="{FF2B5EF4-FFF2-40B4-BE49-F238E27FC236}">
                <a16:creationId xmlns:a16="http://schemas.microsoft.com/office/drawing/2014/main" id="{FB49AF87-67B4-41AC-A002-A107A3581AD7}"/>
              </a:ext>
            </a:extLst>
          </p:cNvPr>
          <p:cNvGrpSpPr/>
          <p:nvPr/>
        </p:nvGrpSpPr>
        <p:grpSpPr>
          <a:xfrm rot="10800000" flipH="1">
            <a:off x="2048542" y="2199618"/>
            <a:ext cx="711518" cy="639725"/>
            <a:chOff x="1023664" y="4978637"/>
            <a:chExt cx="948690" cy="852967"/>
          </a:xfrm>
        </p:grpSpPr>
        <p:cxnSp>
          <p:nvCxnSpPr>
            <p:cNvPr id="122" name="Conector de Seta Reta 121">
              <a:extLst>
                <a:ext uri="{FF2B5EF4-FFF2-40B4-BE49-F238E27FC236}">
                  <a16:creationId xmlns:a16="http://schemas.microsoft.com/office/drawing/2014/main" id="{EEE866CB-822C-40C6-9D0B-D254DC5C427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959102" y="4978637"/>
              <a:ext cx="7620" cy="852967"/>
            </a:xfrm>
            <a:prstGeom prst="straightConnector1">
              <a:avLst/>
            </a:prstGeom>
            <a:ln w="28575"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ector reto 135">
              <a:extLst>
                <a:ext uri="{FF2B5EF4-FFF2-40B4-BE49-F238E27FC236}">
                  <a16:creationId xmlns:a16="http://schemas.microsoft.com/office/drawing/2014/main" id="{2A26A27D-7542-4E14-9AB6-3C4E3AB89F92}"/>
                </a:ext>
              </a:extLst>
            </p:cNvPr>
            <p:cNvCxnSpPr/>
            <p:nvPr/>
          </p:nvCxnSpPr>
          <p:spPr>
            <a:xfrm flipH="1">
              <a:off x="1023664" y="5818352"/>
              <a:ext cx="94869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7" name="Agrupar 136">
            <a:extLst>
              <a:ext uri="{FF2B5EF4-FFF2-40B4-BE49-F238E27FC236}">
                <a16:creationId xmlns:a16="http://schemas.microsoft.com/office/drawing/2014/main" id="{2CA667EC-56EF-4308-8F7E-5FD31D9F1109}"/>
              </a:ext>
            </a:extLst>
          </p:cNvPr>
          <p:cNvGrpSpPr/>
          <p:nvPr/>
        </p:nvGrpSpPr>
        <p:grpSpPr>
          <a:xfrm rot="10800000">
            <a:off x="3076669" y="2200384"/>
            <a:ext cx="711518" cy="639725"/>
            <a:chOff x="1023664" y="4978637"/>
            <a:chExt cx="948690" cy="852967"/>
          </a:xfrm>
        </p:grpSpPr>
        <p:cxnSp>
          <p:nvCxnSpPr>
            <p:cNvPr id="138" name="Conector de Seta Reta 137">
              <a:extLst>
                <a:ext uri="{FF2B5EF4-FFF2-40B4-BE49-F238E27FC236}">
                  <a16:creationId xmlns:a16="http://schemas.microsoft.com/office/drawing/2014/main" id="{00616B2E-159E-4CF9-81C9-75AD7567F6E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959102" y="4978637"/>
              <a:ext cx="7620" cy="852967"/>
            </a:xfrm>
            <a:prstGeom prst="straightConnector1">
              <a:avLst/>
            </a:prstGeom>
            <a:ln w="28575"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ector reto 139">
              <a:extLst>
                <a:ext uri="{FF2B5EF4-FFF2-40B4-BE49-F238E27FC236}">
                  <a16:creationId xmlns:a16="http://schemas.microsoft.com/office/drawing/2014/main" id="{C9CCABE9-07F1-44A7-900A-D4D5C212F47B}"/>
                </a:ext>
              </a:extLst>
            </p:cNvPr>
            <p:cNvCxnSpPr/>
            <p:nvPr/>
          </p:nvCxnSpPr>
          <p:spPr>
            <a:xfrm flipH="1">
              <a:off x="1023664" y="5818352"/>
              <a:ext cx="94869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3" name="Agrupar 152">
            <a:extLst>
              <a:ext uri="{FF2B5EF4-FFF2-40B4-BE49-F238E27FC236}">
                <a16:creationId xmlns:a16="http://schemas.microsoft.com/office/drawing/2014/main" id="{BFCC2376-8F52-4962-82DB-12786E433933}"/>
              </a:ext>
            </a:extLst>
          </p:cNvPr>
          <p:cNvGrpSpPr/>
          <p:nvPr/>
        </p:nvGrpSpPr>
        <p:grpSpPr>
          <a:xfrm flipH="1">
            <a:off x="3345562" y="5154295"/>
            <a:ext cx="711518" cy="639725"/>
            <a:chOff x="1023664" y="4978637"/>
            <a:chExt cx="948690" cy="852967"/>
          </a:xfrm>
        </p:grpSpPr>
        <p:cxnSp>
          <p:nvCxnSpPr>
            <p:cNvPr id="154" name="Conector de Seta Reta 153">
              <a:extLst>
                <a:ext uri="{FF2B5EF4-FFF2-40B4-BE49-F238E27FC236}">
                  <a16:creationId xmlns:a16="http://schemas.microsoft.com/office/drawing/2014/main" id="{5F4EF68C-5669-4A3F-8380-3F868289555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959102" y="4978637"/>
              <a:ext cx="7620" cy="852967"/>
            </a:xfrm>
            <a:prstGeom prst="straightConnector1">
              <a:avLst/>
            </a:prstGeom>
            <a:ln w="28575"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Conector reto 154">
              <a:extLst>
                <a:ext uri="{FF2B5EF4-FFF2-40B4-BE49-F238E27FC236}">
                  <a16:creationId xmlns:a16="http://schemas.microsoft.com/office/drawing/2014/main" id="{B8364E00-4E4C-4A3D-9F78-5C3203FB849B}"/>
                </a:ext>
              </a:extLst>
            </p:cNvPr>
            <p:cNvCxnSpPr/>
            <p:nvPr/>
          </p:nvCxnSpPr>
          <p:spPr>
            <a:xfrm flipH="1">
              <a:off x="1023664" y="5818352"/>
              <a:ext cx="94869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7" name="Agrupar 166">
            <a:extLst>
              <a:ext uri="{FF2B5EF4-FFF2-40B4-BE49-F238E27FC236}">
                <a16:creationId xmlns:a16="http://schemas.microsoft.com/office/drawing/2014/main" id="{E0F55E63-2710-44C6-97DE-3C669F2C3CBB}"/>
              </a:ext>
            </a:extLst>
          </p:cNvPr>
          <p:cNvGrpSpPr/>
          <p:nvPr/>
        </p:nvGrpSpPr>
        <p:grpSpPr>
          <a:xfrm>
            <a:off x="1871140" y="5143085"/>
            <a:ext cx="711518" cy="639725"/>
            <a:chOff x="1023664" y="4978637"/>
            <a:chExt cx="948690" cy="852967"/>
          </a:xfrm>
        </p:grpSpPr>
        <p:cxnSp>
          <p:nvCxnSpPr>
            <p:cNvPr id="168" name="Conector de Seta Reta 167">
              <a:extLst>
                <a:ext uri="{FF2B5EF4-FFF2-40B4-BE49-F238E27FC236}">
                  <a16:creationId xmlns:a16="http://schemas.microsoft.com/office/drawing/2014/main" id="{2A279F59-2629-4062-9C8E-4EBFCA8485A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959102" y="4978637"/>
              <a:ext cx="7620" cy="852967"/>
            </a:xfrm>
            <a:prstGeom prst="straightConnector1">
              <a:avLst/>
            </a:prstGeom>
            <a:ln w="28575"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Conector reto 168">
              <a:extLst>
                <a:ext uri="{FF2B5EF4-FFF2-40B4-BE49-F238E27FC236}">
                  <a16:creationId xmlns:a16="http://schemas.microsoft.com/office/drawing/2014/main" id="{F6590771-82DE-409B-A0A8-BE069523F7C5}"/>
                </a:ext>
              </a:extLst>
            </p:cNvPr>
            <p:cNvCxnSpPr/>
            <p:nvPr/>
          </p:nvCxnSpPr>
          <p:spPr>
            <a:xfrm flipH="1">
              <a:off x="1023664" y="5818352"/>
              <a:ext cx="94869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" name="Conector de Seta Reta 12">
            <a:extLst>
              <a:ext uri="{FF2B5EF4-FFF2-40B4-BE49-F238E27FC236}">
                <a16:creationId xmlns:a16="http://schemas.microsoft.com/office/drawing/2014/main" id="{79F1E2D0-9A1A-4D1C-AD59-C23714984293}"/>
              </a:ext>
            </a:extLst>
          </p:cNvPr>
          <p:cNvCxnSpPr>
            <a:cxnSpLocks/>
          </p:cNvCxnSpPr>
          <p:nvPr/>
        </p:nvCxnSpPr>
        <p:spPr>
          <a:xfrm flipV="1">
            <a:off x="6009955" y="3614438"/>
            <a:ext cx="0" cy="112457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Conector de Seta Reta 169">
            <a:extLst>
              <a:ext uri="{FF2B5EF4-FFF2-40B4-BE49-F238E27FC236}">
                <a16:creationId xmlns:a16="http://schemas.microsoft.com/office/drawing/2014/main" id="{E47FD3EF-F2BD-4BF4-B355-76C0F0DDCCD7}"/>
              </a:ext>
            </a:extLst>
          </p:cNvPr>
          <p:cNvCxnSpPr/>
          <p:nvPr/>
        </p:nvCxnSpPr>
        <p:spPr>
          <a:xfrm>
            <a:off x="5376514" y="1598434"/>
            <a:ext cx="8573" cy="79050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Conector de Seta Reta 170">
            <a:extLst>
              <a:ext uri="{FF2B5EF4-FFF2-40B4-BE49-F238E27FC236}">
                <a16:creationId xmlns:a16="http://schemas.microsoft.com/office/drawing/2014/main" id="{24E9DF99-27B9-4865-86C1-9DEF0EA82214}"/>
              </a:ext>
            </a:extLst>
          </p:cNvPr>
          <p:cNvCxnSpPr/>
          <p:nvPr/>
        </p:nvCxnSpPr>
        <p:spPr>
          <a:xfrm>
            <a:off x="5923993" y="1598434"/>
            <a:ext cx="8573" cy="79050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Retângulo 150">
            <a:extLst>
              <a:ext uri="{FF2B5EF4-FFF2-40B4-BE49-F238E27FC236}">
                <a16:creationId xmlns:a16="http://schemas.microsoft.com/office/drawing/2014/main" id="{0B480BC1-8E67-44C9-952E-A702C556EAD8}"/>
              </a:ext>
            </a:extLst>
          </p:cNvPr>
          <p:cNvSpPr/>
          <p:nvPr/>
        </p:nvSpPr>
        <p:spPr>
          <a:xfrm>
            <a:off x="3550070" y="1373747"/>
            <a:ext cx="127150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200" u="sng" dirty="0" err="1"/>
              <a:t>Modeling</a:t>
            </a:r>
            <a:endParaRPr lang="pt-BR" sz="2200" u="sng" dirty="0"/>
          </a:p>
        </p:txBody>
      </p:sp>
      <p:sp>
        <p:nvSpPr>
          <p:cNvPr id="173" name="CaixaDeTexto 172">
            <a:extLst>
              <a:ext uri="{FF2B5EF4-FFF2-40B4-BE49-F238E27FC236}">
                <a16:creationId xmlns:a16="http://schemas.microsoft.com/office/drawing/2014/main" id="{49E887C7-66FA-43BB-A42E-AF78C16771C4}"/>
              </a:ext>
            </a:extLst>
          </p:cNvPr>
          <p:cNvSpPr txBox="1"/>
          <p:nvPr/>
        </p:nvSpPr>
        <p:spPr>
          <a:xfrm>
            <a:off x="2091662" y="196810"/>
            <a:ext cx="63224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Modeling the Synthesis and Application of Polymeric Catalysts</a:t>
            </a:r>
          </a:p>
        </p:txBody>
      </p:sp>
      <p:sp>
        <p:nvSpPr>
          <p:cNvPr id="174" name="Retângulo 173">
            <a:extLst>
              <a:ext uri="{FF2B5EF4-FFF2-40B4-BE49-F238E27FC236}">
                <a16:creationId xmlns:a16="http://schemas.microsoft.com/office/drawing/2014/main" id="{869093B2-DED5-47CA-8D86-8B31F35C3A8C}"/>
              </a:ext>
            </a:extLst>
          </p:cNvPr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75" name="Imagem 174">
            <a:extLst>
              <a:ext uri="{FF2B5EF4-FFF2-40B4-BE49-F238E27FC236}">
                <a16:creationId xmlns:a16="http://schemas.microsoft.com/office/drawing/2014/main" id="{B06CB149-D18E-4A69-A85F-EBA6B2015A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176" name="Imagem 175">
            <a:extLst>
              <a:ext uri="{FF2B5EF4-FFF2-40B4-BE49-F238E27FC236}">
                <a16:creationId xmlns:a16="http://schemas.microsoft.com/office/drawing/2014/main" id="{75B262D4-2DE4-43EC-AE91-B5EEAF91D9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7722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Hexágono 15"/>
          <p:cNvSpPr/>
          <p:nvPr/>
        </p:nvSpPr>
        <p:spPr>
          <a:xfrm rot="5400000">
            <a:off x="1380236" y="4832236"/>
            <a:ext cx="254316" cy="232029"/>
          </a:xfrm>
          <a:prstGeom prst="hexagon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55" name="Conector reto 54"/>
          <p:cNvCxnSpPr/>
          <p:nvPr/>
        </p:nvCxnSpPr>
        <p:spPr>
          <a:xfrm>
            <a:off x="1209642" y="4942621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tângulo 55"/>
          <p:cNvSpPr/>
          <p:nvPr/>
        </p:nvSpPr>
        <p:spPr>
          <a:xfrm>
            <a:off x="1810860" y="4845664"/>
            <a:ext cx="232029" cy="232200"/>
          </a:xfrm>
          <a:prstGeom prst="rect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57" name="Conector reto 56"/>
          <p:cNvCxnSpPr/>
          <p:nvPr/>
        </p:nvCxnSpPr>
        <p:spPr>
          <a:xfrm>
            <a:off x="1629123" y="4949479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Hexágono 57"/>
          <p:cNvSpPr/>
          <p:nvPr/>
        </p:nvSpPr>
        <p:spPr>
          <a:xfrm rot="5400000">
            <a:off x="2210054" y="4836234"/>
            <a:ext cx="254316" cy="232029"/>
          </a:xfrm>
          <a:prstGeom prst="hexagon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59" name="Conector reto 58"/>
          <p:cNvCxnSpPr/>
          <p:nvPr/>
        </p:nvCxnSpPr>
        <p:spPr>
          <a:xfrm>
            <a:off x="2039460" y="4946619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Hexágono 59"/>
          <p:cNvSpPr/>
          <p:nvPr/>
        </p:nvSpPr>
        <p:spPr>
          <a:xfrm rot="5400000">
            <a:off x="2619818" y="4838184"/>
            <a:ext cx="254316" cy="232029"/>
          </a:xfrm>
          <a:prstGeom prst="hexagon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61" name="Conector reto 60"/>
          <p:cNvCxnSpPr/>
          <p:nvPr/>
        </p:nvCxnSpPr>
        <p:spPr>
          <a:xfrm>
            <a:off x="2449225" y="4948569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Hexágono 61"/>
          <p:cNvSpPr/>
          <p:nvPr/>
        </p:nvSpPr>
        <p:spPr>
          <a:xfrm rot="5400000">
            <a:off x="3035870" y="4845135"/>
            <a:ext cx="254316" cy="232029"/>
          </a:xfrm>
          <a:prstGeom prst="hexagon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63" name="Conector reto 62"/>
          <p:cNvCxnSpPr/>
          <p:nvPr/>
        </p:nvCxnSpPr>
        <p:spPr>
          <a:xfrm>
            <a:off x="2865277" y="4955520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Hexágono 63"/>
          <p:cNvSpPr/>
          <p:nvPr/>
        </p:nvSpPr>
        <p:spPr>
          <a:xfrm rot="5400000">
            <a:off x="1799717" y="4439097"/>
            <a:ext cx="254316" cy="232029"/>
          </a:xfrm>
          <a:prstGeom prst="hexagon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65" name="Conector reto 64"/>
          <p:cNvCxnSpPr/>
          <p:nvPr/>
        </p:nvCxnSpPr>
        <p:spPr>
          <a:xfrm flipV="1">
            <a:off x="1924017" y="4682270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Hexágono 71"/>
          <p:cNvSpPr/>
          <p:nvPr/>
        </p:nvSpPr>
        <p:spPr>
          <a:xfrm rot="5400000">
            <a:off x="3445635" y="4849950"/>
            <a:ext cx="254316" cy="232029"/>
          </a:xfrm>
          <a:prstGeom prst="hexagon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73" name="Conector reto 72"/>
          <p:cNvCxnSpPr/>
          <p:nvPr/>
        </p:nvCxnSpPr>
        <p:spPr>
          <a:xfrm>
            <a:off x="3275041" y="4960335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tângulo 73"/>
          <p:cNvSpPr/>
          <p:nvPr/>
        </p:nvSpPr>
        <p:spPr>
          <a:xfrm>
            <a:off x="3859117" y="4855513"/>
            <a:ext cx="232029" cy="232200"/>
          </a:xfrm>
          <a:prstGeom prst="rect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75" name="Conector reto 74"/>
          <p:cNvCxnSpPr/>
          <p:nvPr/>
        </p:nvCxnSpPr>
        <p:spPr>
          <a:xfrm>
            <a:off x="3677380" y="4959328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Hexágono 79"/>
          <p:cNvSpPr/>
          <p:nvPr/>
        </p:nvSpPr>
        <p:spPr>
          <a:xfrm rot="5400000">
            <a:off x="3847973" y="4446212"/>
            <a:ext cx="254316" cy="232029"/>
          </a:xfrm>
          <a:prstGeom prst="hexagon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81" name="Conector reto 80"/>
          <p:cNvCxnSpPr/>
          <p:nvPr/>
        </p:nvCxnSpPr>
        <p:spPr>
          <a:xfrm flipV="1">
            <a:off x="3972274" y="4689384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Hexágono 81"/>
          <p:cNvSpPr/>
          <p:nvPr/>
        </p:nvSpPr>
        <p:spPr>
          <a:xfrm rot="5400000">
            <a:off x="3847973" y="4025767"/>
            <a:ext cx="254316" cy="232029"/>
          </a:xfrm>
          <a:prstGeom prst="hexagon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83" name="Conector reto 82"/>
          <p:cNvCxnSpPr/>
          <p:nvPr/>
        </p:nvCxnSpPr>
        <p:spPr>
          <a:xfrm flipV="1">
            <a:off x="3972274" y="4268940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etângulo 83"/>
          <p:cNvSpPr/>
          <p:nvPr/>
        </p:nvSpPr>
        <p:spPr>
          <a:xfrm>
            <a:off x="3864260" y="3607035"/>
            <a:ext cx="232029" cy="232200"/>
          </a:xfrm>
          <a:prstGeom prst="rect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85" name="Conector reto 84"/>
          <p:cNvCxnSpPr/>
          <p:nvPr/>
        </p:nvCxnSpPr>
        <p:spPr>
          <a:xfrm flipV="1">
            <a:off x="3972274" y="3850293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Hexágono 89"/>
          <p:cNvSpPr/>
          <p:nvPr/>
        </p:nvSpPr>
        <p:spPr>
          <a:xfrm rot="5400000">
            <a:off x="4258310" y="3600262"/>
            <a:ext cx="254316" cy="232029"/>
          </a:xfrm>
          <a:prstGeom prst="hexagon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91" name="Conector reto 90"/>
          <p:cNvCxnSpPr/>
          <p:nvPr/>
        </p:nvCxnSpPr>
        <p:spPr>
          <a:xfrm>
            <a:off x="4087716" y="3710647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Hexágono 91"/>
          <p:cNvSpPr/>
          <p:nvPr/>
        </p:nvSpPr>
        <p:spPr>
          <a:xfrm rot="5400000">
            <a:off x="4673790" y="3605264"/>
            <a:ext cx="254316" cy="232029"/>
          </a:xfrm>
          <a:prstGeom prst="hexagon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93" name="Conector reto 92"/>
          <p:cNvCxnSpPr/>
          <p:nvPr/>
        </p:nvCxnSpPr>
        <p:spPr>
          <a:xfrm>
            <a:off x="4503196" y="3715649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Hexágono 93"/>
          <p:cNvSpPr/>
          <p:nvPr/>
        </p:nvSpPr>
        <p:spPr>
          <a:xfrm rot="5400000">
            <a:off x="5078984" y="3618178"/>
            <a:ext cx="254316" cy="232029"/>
          </a:xfrm>
          <a:prstGeom prst="hexagon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95" name="Conector reto 94"/>
          <p:cNvCxnSpPr/>
          <p:nvPr/>
        </p:nvCxnSpPr>
        <p:spPr>
          <a:xfrm>
            <a:off x="4908390" y="3728563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Hexágono 95"/>
          <p:cNvSpPr/>
          <p:nvPr/>
        </p:nvSpPr>
        <p:spPr>
          <a:xfrm rot="5400000">
            <a:off x="5494464" y="3619407"/>
            <a:ext cx="254316" cy="232029"/>
          </a:xfrm>
          <a:prstGeom prst="hexagon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97" name="Conector reto 96"/>
          <p:cNvCxnSpPr/>
          <p:nvPr/>
        </p:nvCxnSpPr>
        <p:spPr>
          <a:xfrm>
            <a:off x="5323870" y="3729792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Conector reto 106"/>
          <p:cNvCxnSpPr/>
          <p:nvPr/>
        </p:nvCxnSpPr>
        <p:spPr>
          <a:xfrm>
            <a:off x="5741637" y="3732966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Hexágono 109"/>
          <p:cNvSpPr/>
          <p:nvPr/>
        </p:nvSpPr>
        <p:spPr>
          <a:xfrm rot="5400000">
            <a:off x="5916578" y="3618178"/>
            <a:ext cx="254316" cy="232029"/>
          </a:xfrm>
          <a:prstGeom prst="hexagon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111" name="Conector reto 110"/>
          <p:cNvCxnSpPr/>
          <p:nvPr/>
        </p:nvCxnSpPr>
        <p:spPr>
          <a:xfrm>
            <a:off x="6152544" y="3738412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Retângulo 123">
            <a:extLst>
              <a:ext uri="{FF2B5EF4-FFF2-40B4-BE49-F238E27FC236}">
                <a16:creationId xmlns:a16="http://schemas.microsoft.com/office/drawing/2014/main" id="{D89E3CFE-0830-4FA4-9CCB-083DEFA3E979}"/>
              </a:ext>
            </a:extLst>
          </p:cNvPr>
          <p:cNvSpPr/>
          <p:nvPr/>
        </p:nvSpPr>
        <p:spPr>
          <a:xfrm>
            <a:off x="1799432" y="3210614"/>
            <a:ext cx="232029" cy="232200"/>
          </a:xfrm>
          <a:prstGeom prst="rect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sp>
        <p:nvSpPr>
          <p:cNvPr id="127" name="Hexágono 126">
            <a:extLst>
              <a:ext uri="{FF2B5EF4-FFF2-40B4-BE49-F238E27FC236}">
                <a16:creationId xmlns:a16="http://schemas.microsoft.com/office/drawing/2014/main" id="{DA2D796F-4AA7-4B38-8B1E-E59F349C589C}"/>
              </a:ext>
            </a:extLst>
          </p:cNvPr>
          <p:cNvSpPr/>
          <p:nvPr/>
        </p:nvSpPr>
        <p:spPr>
          <a:xfrm rot="5400000">
            <a:off x="1788289" y="3615297"/>
            <a:ext cx="254316" cy="232029"/>
          </a:xfrm>
          <a:prstGeom prst="hexagon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128" name="Conector reto 127">
            <a:extLst>
              <a:ext uri="{FF2B5EF4-FFF2-40B4-BE49-F238E27FC236}">
                <a16:creationId xmlns:a16="http://schemas.microsoft.com/office/drawing/2014/main" id="{7CC667B2-7B74-47B8-AA09-C804AFFD5AD2}"/>
              </a:ext>
            </a:extLst>
          </p:cNvPr>
          <p:cNvCxnSpPr/>
          <p:nvPr/>
        </p:nvCxnSpPr>
        <p:spPr>
          <a:xfrm flipV="1">
            <a:off x="1912589" y="3439823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Hexágono 130">
            <a:extLst>
              <a:ext uri="{FF2B5EF4-FFF2-40B4-BE49-F238E27FC236}">
                <a16:creationId xmlns:a16="http://schemas.microsoft.com/office/drawing/2014/main" id="{6BC69F9D-5AE3-4CB0-929F-5B5B726DCB9E}"/>
              </a:ext>
            </a:extLst>
          </p:cNvPr>
          <p:cNvSpPr/>
          <p:nvPr/>
        </p:nvSpPr>
        <p:spPr>
          <a:xfrm rot="5400000">
            <a:off x="1792289" y="4020228"/>
            <a:ext cx="254316" cy="232029"/>
          </a:xfrm>
          <a:prstGeom prst="hexagon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132" name="Conector reto 131">
            <a:extLst>
              <a:ext uri="{FF2B5EF4-FFF2-40B4-BE49-F238E27FC236}">
                <a16:creationId xmlns:a16="http://schemas.microsoft.com/office/drawing/2014/main" id="{CED0FF51-0D72-49B9-BFD7-C3B3631EBCAD}"/>
              </a:ext>
            </a:extLst>
          </p:cNvPr>
          <p:cNvCxnSpPr/>
          <p:nvPr/>
        </p:nvCxnSpPr>
        <p:spPr>
          <a:xfrm flipV="1">
            <a:off x="1916590" y="3844754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Conector reto 132">
            <a:extLst>
              <a:ext uri="{FF2B5EF4-FFF2-40B4-BE49-F238E27FC236}">
                <a16:creationId xmlns:a16="http://schemas.microsoft.com/office/drawing/2014/main" id="{F06245E8-AE44-474E-B718-AFDFF1A31EF4}"/>
              </a:ext>
            </a:extLst>
          </p:cNvPr>
          <p:cNvCxnSpPr/>
          <p:nvPr/>
        </p:nvCxnSpPr>
        <p:spPr>
          <a:xfrm flipV="1">
            <a:off x="1928019" y="4254578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Retângulo 134">
            <a:extLst>
              <a:ext uri="{FF2B5EF4-FFF2-40B4-BE49-F238E27FC236}">
                <a16:creationId xmlns:a16="http://schemas.microsoft.com/office/drawing/2014/main" id="{68D7E88E-7A40-4087-B21A-280297D6DC4D}"/>
              </a:ext>
            </a:extLst>
          </p:cNvPr>
          <p:cNvSpPr/>
          <p:nvPr/>
        </p:nvSpPr>
        <p:spPr>
          <a:xfrm>
            <a:off x="6329422" y="3618093"/>
            <a:ext cx="232029" cy="232200"/>
          </a:xfrm>
          <a:prstGeom prst="rect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sp>
        <p:nvSpPr>
          <p:cNvPr id="149" name="Retângulo 148">
            <a:extLst>
              <a:ext uri="{FF2B5EF4-FFF2-40B4-BE49-F238E27FC236}">
                <a16:creationId xmlns:a16="http://schemas.microsoft.com/office/drawing/2014/main" id="{49854677-6C57-4082-9B42-94AF663F2BDD}"/>
              </a:ext>
            </a:extLst>
          </p:cNvPr>
          <p:cNvSpPr/>
          <p:nvPr/>
        </p:nvSpPr>
        <p:spPr>
          <a:xfrm>
            <a:off x="971201" y="4830313"/>
            <a:ext cx="232029" cy="232200"/>
          </a:xfrm>
          <a:prstGeom prst="rect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sp>
        <p:nvSpPr>
          <p:cNvPr id="44" name="Retângulo 43">
            <a:extLst>
              <a:ext uri="{FF2B5EF4-FFF2-40B4-BE49-F238E27FC236}">
                <a16:creationId xmlns:a16="http://schemas.microsoft.com/office/drawing/2014/main" id="{0F4DBF18-9318-4980-997A-6E08BFC98B89}"/>
              </a:ext>
            </a:extLst>
          </p:cNvPr>
          <p:cNvSpPr/>
          <p:nvPr/>
        </p:nvSpPr>
        <p:spPr>
          <a:xfrm>
            <a:off x="3550070" y="1373747"/>
            <a:ext cx="127150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200" u="sng" dirty="0" err="1"/>
              <a:t>Modeling</a:t>
            </a:r>
            <a:endParaRPr lang="pt-BR" sz="2200" u="sng" dirty="0"/>
          </a:p>
        </p:txBody>
      </p:sp>
      <p:sp>
        <p:nvSpPr>
          <p:cNvPr id="47" name="CaixaDeTexto 46">
            <a:extLst>
              <a:ext uri="{FF2B5EF4-FFF2-40B4-BE49-F238E27FC236}">
                <a16:creationId xmlns:a16="http://schemas.microsoft.com/office/drawing/2014/main" id="{15200C0C-545D-4179-889C-88186136094E}"/>
              </a:ext>
            </a:extLst>
          </p:cNvPr>
          <p:cNvSpPr txBox="1"/>
          <p:nvPr/>
        </p:nvSpPr>
        <p:spPr>
          <a:xfrm>
            <a:off x="2091662" y="196810"/>
            <a:ext cx="63224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Modeling the Synthesis and Application of Polymeric Catalysts</a:t>
            </a:r>
          </a:p>
        </p:txBody>
      </p:sp>
      <p:sp>
        <p:nvSpPr>
          <p:cNvPr id="48" name="Retângulo 47">
            <a:extLst>
              <a:ext uri="{FF2B5EF4-FFF2-40B4-BE49-F238E27FC236}">
                <a16:creationId xmlns:a16="http://schemas.microsoft.com/office/drawing/2014/main" id="{41C78E6C-0636-4514-84A0-D00AAD4724AD}"/>
              </a:ext>
            </a:extLst>
          </p:cNvPr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49" name="Imagem 48">
            <a:extLst>
              <a:ext uri="{FF2B5EF4-FFF2-40B4-BE49-F238E27FC236}">
                <a16:creationId xmlns:a16="http://schemas.microsoft.com/office/drawing/2014/main" id="{50293DA5-08EF-47DA-A457-0FD73F6370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50" name="Imagem 49">
            <a:extLst>
              <a:ext uri="{FF2B5EF4-FFF2-40B4-BE49-F238E27FC236}">
                <a16:creationId xmlns:a16="http://schemas.microsoft.com/office/drawing/2014/main" id="{8FC6D625-0C46-4C32-92D1-151E750B69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7790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Hexágono 15"/>
          <p:cNvSpPr/>
          <p:nvPr/>
        </p:nvSpPr>
        <p:spPr>
          <a:xfrm rot="5400000">
            <a:off x="1342169" y="3999381"/>
            <a:ext cx="254316" cy="232029"/>
          </a:xfrm>
          <a:prstGeom prst="hexagon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55" name="Conector reto 54"/>
          <p:cNvCxnSpPr/>
          <p:nvPr/>
        </p:nvCxnSpPr>
        <p:spPr>
          <a:xfrm>
            <a:off x="1171575" y="4109766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tângulo 55"/>
          <p:cNvSpPr/>
          <p:nvPr/>
        </p:nvSpPr>
        <p:spPr>
          <a:xfrm>
            <a:off x="1772793" y="4012809"/>
            <a:ext cx="232029" cy="232200"/>
          </a:xfrm>
          <a:prstGeom prst="rect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57" name="Conector reto 56"/>
          <p:cNvCxnSpPr/>
          <p:nvPr/>
        </p:nvCxnSpPr>
        <p:spPr>
          <a:xfrm>
            <a:off x="1591056" y="4116624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Hexágono 57"/>
          <p:cNvSpPr/>
          <p:nvPr/>
        </p:nvSpPr>
        <p:spPr>
          <a:xfrm rot="5400000">
            <a:off x="2171987" y="4003379"/>
            <a:ext cx="254316" cy="232029"/>
          </a:xfrm>
          <a:prstGeom prst="hexagon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59" name="Conector reto 58"/>
          <p:cNvCxnSpPr/>
          <p:nvPr/>
        </p:nvCxnSpPr>
        <p:spPr>
          <a:xfrm>
            <a:off x="2001393" y="4113764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Hexágono 59"/>
          <p:cNvSpPr/>
          <p:nvPr/>
        </p:nvSpPr>
        <p:spPr>
          <a:xfrm rot="5400000">
            <a:off x="2581751" y="4005329"/>
            <a:ext cx="254316" cy="232029"/>
          </a:xfrm>
          <a:prstGeom prst="hexagon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61" name="Conector reto 60"/>
          <p:cNvCxnSpPr/>
          <p:nvPr/>
        </p:nvCxnSpPr>
        <p:spPr>
          <a:xfrm>
            <a:off x="2411158" y="4115714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Hexágono 61"/>
          <p:cNvSpPr/>
          <p:nvPr/>
        </p:nvSpPr>
        <p:spPr>
          <a:xfrm rot="5400000">
            <a:off x="2997803" y="4012280"/>
            <a:ext cx="254316" cy="232029"/>
          </a:xfrm>
          <a:prstGeom prst="hexagon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63" name="Conector reto 62"/>
          <p:cNvCxnSpPr/>
          <p:nvPr/>
        </p:nvCxnSpPr>
        <p:spPr>
          <a:xfrm>
            <a:off x="2827210" y="4122665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Hexágono 63"/>
          <p:cNvSpPr/>
          <p:nvPr/>
        </p:nvSpPr>
        <p:spPr>
          <a:xfrm rot="5400000">
            <a:off x="1761650" y="3606242"/>
            <a:ext cx="254316" cy="232029"/>
          </a:xfrm>
          <a:prstGeom prst="hexagon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65" name="Conector reto 64"/>
          <p:cNvCxnSpPr/>
          <p:nvPr/>
        </p:nvCxnSpPr>
        <p:spPr>
          <a:xfrm flipV="1">
            <a:off x="1885950" y="3849415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Hexágono 71"/>
          <p:cNvSpPr/>
          <p:nvPr/>
        </p:nvSpPr>
        <p:spPr>
          <a:xfrm rot="5400000">
            <a:off x="3407568" y="4017095"/>
            <a:ext cx="254316" cy="232029"/>
          </a:xfrm>
          <a:prstGeom prst="hexagon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73" name="Conector reto 72"/>
          <p:cNvCxnSpPr/>
          <p:nvPr/>
        </p:nvCxnSpPr>
        <p:spPr>
          <a:xfrm>
            <a:off x="3236974" y="4127480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tângulo 73"/>
          <p:cNvSpPr/>
          <p:nvPr/>
        </p:nvSpPr>
        <p:spPr>
          <a:xfrm>
            <a:off x="3821050" y="4022658"/>
            <a:ext cx="232029" cy="232200"/>
          </a:xfrm>
          <a:prstGeom prst="rect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75" name="Conector reto 74"/>
          <p:cNvCxnSpPr/>
          <p:nvPr/>
        </p:nvCxnSpPr>
        <p:spPr>
          <a:xfrm>
            <a:off x="3639313" y="4126473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Hexágono 79"/>
          <p:cNvSpPr/>
          <p:nvPr/>
        </p:nvSpPr>
        <p:spPr>
          <a:xfrm rot="5400000">
            <a:off x="3809906" y="3613357"/>
            <a:ext cx="254316" cy="232029"/>
          </a:xfrm>
          <a:prstGeom prst="hexagon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81" name="Conector reto 80"/>
          <p:cNvCxnSpPr/>
          <p:nvPr/>
        </p:nvCxnSpPr>
        <p:spPr>
          <a:xfrm flipV="1">
            <a:off x="3934207" y="3856529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Hexágono 81"/>
          <p:cNvSpPr/>
          <p:nvPr/>
        </p:nvSpPr>
        <p:spPr>
          <a:xfrm rot="5400000">
            <a:off x="3809906" y="3192912"/>
            <a:ext cx="254316" cy="232029"/>
          </a:xfrm>
          <a:prstGeom prst="hexagon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83" name="Conector reto 82"/>
          <p:cNvCxnSpPr/>
          <p:nvPr/>
        </p:nvCxnSpPr>
        <p:spPr>
          <a:xfrm flipV="1">
            <a:off x="3934207" y="3436085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etângulo 83"/>
          <p:cNvSpPr/>
          <p:nvPr/>
        </p:nvSpPr>
        <p:spPr>
          <a:xfrm>
            <a:off x="3826193" y="2774180"/>
            <a:ext cx="232029" cy="232200"/>
          </a:xfrm>
          <a:prstGeom prst="rect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85" name="Conector reto 84"/>
          <p:cNvCxnSpPr/>
          <p:nvPr/>
        </p:nvCxnSpPr>
        <p:spPr>
          <a:xfrm flipV="1">
            <a:off x="3934207" y="3017438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Hexágono 89"/>
          <p:cNvSpPr/>
          <p:nvPr/>
        </p:nvSpPr>
        <p:spPr>
          <a:xfrm rot="5400000">
            <a:off x="4220243" y="2767407"/>
            <a:ext cx="254316" cy="232029"/>
          </a:xfrm>
          <a:prstGeom prst="hexagon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91" name="Conector reto 90"/>
          <p:cNvCxnSpPr/>
          <p:nvPr/>
        </p:nvCxnSpPr>
        <p:spPr>
          <a:xfrm>
            <a:off x="4049649" y="2877792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Hexágono 91"/>
          <p:cNvSpPr/>
          <p:nvPr/>
        </p:nvSpPr>
        <p:spPr>
          <a:xfrm rot="5400000">
            <a:off x="4635723" y="2772409"/>
            <a:ext cx="254316" cy="232029"/>
          </a:xfrm>
          <a:prstGeom prst="hexagon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93" name="Conector reto 92"/>
          <p:cNvCxnSpPr/>
          <p:nvPr/>
        </p:nvCxnSpPr>
        <p:spPr>
          <a:xfrm>
            <a:off x="4465129" y="2882794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Hexágono 93"/>
          <p:cNvSpPr/>
          <p:nvPr/>
        </p:nvSpPr>
        <p:spPr>
          <a:xfrm rot="5400000">
            <a:off x="5040917" y="2785323"/>
            <a:ext cx="254316" cy="232029"/>
          </a:xfrm>
          <a:prstGeom prst="hexagon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95" name="Conector reto 94"/>
          <p:cNvCxnSpPr/>
          <p:nvPr/>
        </p:nvCxnSpPr>
        <p:spPr>
          <a:xfrm>
            <a:off x="4870323" y="2895708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Hexágono 95"/>
          <p:cNvSpPr/>
          <p:nvPr/>
        </p:nvSpPr>
        <p:spPr>
          <a:xfrm rot="5400000">
            <a:off x="5456397" y="2786552"/>
            <a:ext cx="254316" cy="232029"/>
          </a:xfrm>
          <a:prstGeom prst="hexagon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97" name="Conector reto 96"/>
          <p:cNvCxnSpPr/>
          <p:nvPr/>
        </p:nvCxnSpPr>
        <p:spPr>
          <a:xfrm>
            <a:off x="5285803" y="2896937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Conector reto 106"/>
          <p:cNvCxnSpPr/>
          <p:nvPr/>
        </p:nvCxnSpPr>
        <p:spPr>
          <a:xfrm>
            <a:off x="5703570" y="2900111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Hexágono 109"/>
          <p:cNvSpPr/>
          <p:nvPr/>
        </p:nvSpPr>
        <p:spPr>
          <a:xfrm rot="5400000">
            <a:off x="5878511" y="2785323"/>
            <a:ext cx="254316" cy="232029"/>
          </a:xfrm>
          <a:prstGeom prst="hexagon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111" name="Conector reto 110"/>
          <p:cNvCxnSpPr/>
          <p:nvPr/>
        </p:nvCxnSpPr>
        <p:spPr>
          <a:xfrm>
            <a:off x="6114477" y="2905557"/>
            <a:ext cx="17316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Retângulo 123">
            <a:extLst>
              <a:ext uri="{FF2B5EF4-FFF2-40B4-BE49-F238E27FC236}">
                <a16:creationId xmlns:a16="http://schemas.microsoft.com/office/drawing/2014/main" id="{D89E3CFE-0830-4FA4-9CCB-083DEFA3E979}"/>
              </a:ext>
            </a:extLst>
          </p:cNvPr>
          <p:cNvSpPr/>
          <p:nvPr/>
        </p:nvSpPr>
        <p:spPr>
          <a:xfrm>
            <a:off x="1761365" y="2377759"/>
            <a:ext cx="232029" cy="232200"/>
          </a:xfrm>
          <a:prstGeom prst="rect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sp>
        <p:nvSpPr>
          <p:cNvPr id="127" name="Hexágono 126">
            <a:extLst>
              <a:ext uri="{FF2B5EF4-FFF2-40B4-BE49-F238E27FC236}">
                <a16:creationId xmlns:a16="http://schemas.microsoft.com/office/drawing/2014/main" id="{DA2D796F-4AA7-4B38-8B1E-E59F349C589C}"/>
              </a:ext>
            </a:extLst>
          </p:cNvPr>
          <p:cNvSpPr/>
          <p:nvPr/>
        </p:nvSpPr>
        <p:spPr>
          <a:xfrm rot="5400000">
            <a:off x="1750222" y="2782442"/>
            <a:ext cx="254316" cy="232029"/>
          </a:xfrm>
          <a:prstGeom prst="hexagon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128" name="Conector reto 127">
            <a:extLst>
              <a:ext uri="{FF2B5EF4-FFF2-40B4-BE49-F238E27FC236}">
                <a16:creationId xmlns:a16="http://schemas.microsoft.com/office/drawing/2014/main" id="{7CC667B2-7B74-47B8-AA09-C804AFFD5AD2}"/>
              </a:ext>
            </a:extLst>
          </p:cNvPr>
          <p:cNvCxnSpPr/>
          <p:nvPr/>
        </p:nvCxnSpPr>
        <p:spPr>
          <a:xfrm flipV="1">
            <a:off x="1874522" y="2606968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Hexágono 130">
            <a:extLst>
              <a:ext uri="{FF2B5EF4-FFF2-40B4-BE49-F238E27FC236}">
                <a16:creationId xmlns:a16="http://schemas.microsoft.com/office/drawing/2014/main" id="{6BC69F9D-5AE3-4CB0-929F-5B5B726DCB9E}"/>
              </a:ext>
            </a:extLst>
          </p:cNvPr>
          <p:cNvSpPr/>
          <p:nvPr/>
        </p:nvSpPr>
        <p:spPr>
          <a:xfrm rot="5400000">
            <a:off x="1754222" y="3187373"/>
            <a:ext cx="254316" cy="232029"/>
          </a:xfrm>
          <a:prstGeom prst="hexagon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132" name="Conector reto 131">
            <a:extLst>
              <a:ext uri="{FF2B5EF4-FFF2-40B4-BE49-F238E27FC236}">
                <a16:creationId xmlns:a16="http://schemas.microsoft.com/office/drawing/2014/main" id="{CED0FF51-0D72-49B9-BFD7-C3B3631EBCAD}"/>
              </a:ext>
            </a:extLst>
          </p:cNvPr>
          <p:cNvCxnSpPr/>
          <p:nvPr/>
        </p:nvCxnSpPr>
        <p:spPr>
          <a:xfrm flipV="1">
            <a:off x="1878523" y="3011899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Conector reto 132">
            <a:extLst>
              <a:ext uri="{FF2B5EF4-FFF2-40B4-BE49-F238E27FC236}">
                <a16:creationId xmlns:a16="http://schemas.microsoft.com/office/drawing/2014/main" id="{F06245E8-AE44-474E-B718-AFDFF1A31EF4}"/>
              </a:ext>
            </a:extLst>
          </p:cNvPr>
          <p:cNvCxnSpPr/>
          <p:nvPr/>
        </p:nvCxnSpPr>
        <p:spPr>
          <a:xfrm flipV="1">
            <a:off x="1889952" y="3421723"/>
            <a:ext cx="0" cy="16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Retângulo 134">
            <a:extLst>
              <a:ext uri="{FF2B5EF4-FFF2-40B4-BE49-F238E27FC236}">
                <a16:creationId xmlns:a16="http://schemas.microsoft.com/office/drawing/2014/main" id="{68D7E88E-7A40-4087-B21A-280297D6DC4D}"/>
              </a:ext>
            </a:extLst>
          </p:cNvPr>
          <p:cNvSpPr/>
          <p:nvPr/>
        </p:nvSpPr>
        <p:spPr>
          <a:xfrm>
            <a:off x="6291355" y="2785238"/>
            <a:ext cx="232029" cy="232200"/>
          </a:xfrm>
          <a:prstGeom prst="rect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sp>
        <p:nvSpPr>
          <p:cNvPr id="149" name="Retângulo 148">
            <a:extLst>
              <a:ext uri="{FF2B5EF4-FFF2-40B4-BE49-F238E27FC236}">
                <a16:creationId xmlns:a16="http://schemas.microsoft.com/office/drawing/2014/main" id="{49854677-6C57-4082-9B42-94AF663F2BDD}"/>
              </a:ext>
            </a:extLst>
          </p:cNvPr>
          <p:cNvSpPr/>
          <p:nvPr/>
        </p:nvSpPr>
        <p:spPr>
          <a:xfrm>
            <a:off x="933134" y="3997458"/>
            <a:ext cx="232029" cy="232200"/>
          </a:xfrm>
          <a:prstGeom prst="rect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23326B01-0627-4F77-A71C-A4805821E8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47" y="1804634"/>
            <a:ext cx="9141493" cy="5143500"/>
          </a:xfrm>
          <a:prstGeom prst="rect">
            <a:avLst/>
          </a:prstGeom>
        </p:spPr>
      </p:pic>
      <p:sp>
        <p:nvSpPr>
          <p:cNvPr id="4" name="Retângulo 3">
            <a:extLst>
              <a:ext uri="{FF2B5EF4-FFF2-40B4-BE49-F238E27FC236}">
                <a16:creationId xmlns:a16="http://schemas.microsoft.com/office/drawing/2014/main" id="{925F6290-6A82-4682-AE77-31592AA1BF43}"/>
              </a:ext>
            </a:extLst>
          </p:cNvPr>
          <p:cNvSpPr/>
          <p:nvPr/>
        </p:nvSpPr>
        <p:spPr>
          <a:xfrm>
            <a:off x="6449274" y="6300882"/>
            <a:ext cx="2773018" cy="7305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sp>
        <p:nvSpPr>
          <p:cNvPr id="46" name="Retângulo 45">
            <a:extLst>
              <a:ext uri="{FF2B5EF4-FFF2-40B4-BE49-F238E27FC236}">
                <a16:creationId xmlns:a16="http://schemas.microsoft.com/office/drawing/2014/main" id="{37FF8D9B-04C3-4C43-B40A-2F6EF0A0611F}"/>
              </a:ext>
            </a:extLst>
          </p:cNvPr>
          <p:cNvSpPr/>
          <p:nvPr/>
        </p:nvSpPr>
        <p:spPr>
          <a:xfrm>
            <a:off x="3550070" y="1373747"/>
            <a:ext cx="127150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200" u="sng" dirty="0" err="1"/>
              <a:t>Modeling</a:t>
            </a:r>
            <a:endParaRPr lang="pt-BR" sz="2200" u="sng" dirty="0"/>
          </a:p>
        </p:txBody>
      </p:sp>
      <p:sp>
        <p:nvSpPr>
          <p:cNvPr id="49" name="CaixaDeTexto 48">
            <a:extLst>
              <a:ext uri="{FF2B5EF4-FFF2-40B4-BE49-F238E27FC236}">
                <a16:creationId xmlns:a16="http://schemas.microsoft.com/office/drawing/2014/main" id="{6D569616-7F1F-4EAE-A1AA-5578F0393F1F}"/>
              </a:ext>
            </a:extLst>
          </p:cNvPr>
          <p:cNvSpPr txBox="1"/>
          <p:nvPr/>
        </p:nvSpPr>
        <p:spPr>
          <a:xfrm>
            <a:off x="2091662" y="196810"/>
            <a:ext cx="63224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Modeling the Synthesis and Application of Polymeric Catalysts</a:t>
            </a:r>
          </a:p>
        </p:txBody>
      </p:sp>
      <p:sp>
        <p:nvSpPr>
          <p:cNvPr id="50" name="Retângulo 49">
            <a:extLst>
              <a:ext uri="{FF2B5EF4-FFF2-40B4-BE49-F238E27FC236}">
                <a16:creationId xmlns:a16="http://schemas.microsoft.com/office/drawing/2014/main" id="{7DAA1A4C-95CD-4F13-A4AB-A5E3CD7D25DB}"/>
              </a:ext>
            </a:extLst>
          </p:cNvPr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1" name="Imagem 50">
            <a:extLst>
              <a:ext uri="{FF2B5EF4-FFF2-40B4-BE49-F238E27FC236}">
                <a16:creationId xmlns:a16="http://schemas.microsoft.com/office/drawing/2014/main" id="{90A87677-438D-41B6-B323-C5A230719C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52" name="Imagem 51">
            <a:extLst>
              <a:ext uri="{FF2B5EF4-FFF2-40B4-BE49-F238E27FC236}">
                <a16:creationId xmlns:a16="http://schemas.microsoft.com/office/drawing/2014/main" id="{172BCF8A-FEA6-454D-B0D6-5DBCE91700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69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Agrupar 2">
            <a:extLst>
              <a:ext uri="{FF2B5EF4-FFF2-40B4-BE49-F238E27FC236}">
                <a16:creationId xmlns:a16="http://schemas.microsoft.com/office/drawing/2014/main" id="{3C63EA18-6F52-4D60-BBD0-A287EADBBB5A}"/>
              </a:ext>
            </a:extLst>
          </p:cNvPr>
          <p:cNvGrpSpPr/>
          <p:nvPr/>
        </p:nvGrpSpPr>
        <p:grpSpPr>
          <a:xfrm rot="16200000">
            <a:off x="731024" y="2941694"/>
            <a:ext cx="2697191" cy="273461"/>
            <a:chOff x="5101590" y="2532018"/>
            <a:chExt cx="3596255" cy="364614"/>
          </a:xfrm>
        </p:grpSpPr>
        <p:sp>
          <p:nvSpPr>
            <p:cNvPr id="84" name="Retângulo 83"/>
            <p:cNvSpPr/>
            <p:nvPr/>
          </p:nvSpPr>
          <p:spPr>
            <a:xfrm>
              <a:off x="5101590" y="2555906"/>
              <a:ext cx="309372" cy="309600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sp>
          <p:nvSpPr>
            <p:cNvPr id="90" name="Hexágono 89"/>
            <p:cNvSpPr/>
            <p:nvPr/>
          </p:nvSpPr>
          <p:spPr>
            <a:xfrm rot="5400000">
              <a:off x="5626990" y="2546876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91" name="Conector reto 90"/>
            <p:cNvCxnSpPr/>
            <p:nvPr/>
          </p:nvCxnSpPr>
          <p:spPr>
            <a:xfrm>
              <a:off x="5399532" y="2694056"/>
              <a:ext cx="2308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Hexágono 91"/>
            <p:cNvSpPr/>
            <p:nvPr/>
          </p:nvSpPr>
          <p:spPr>
            <a:xfrm rot="5400000">
              <a:off x="6180964" y="2553545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93" name="Conector reto 92"/>
            <p:cNvCxnSpPr/>
            <p:nvPr/>
          </p:nvCxnSpPr>
          <p:spPr>
            <a:xfrm>
              <a:off x="5953506" y="2700725"/>
              <a:ext cx="2308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Hexágono 93"/>
            <p:cNvSpPr/>
            <p:nvPr/>
          </p:nvSpPr>
          <p:spPr>
            <a:xfrm rot="5400000">
              <a:off x="6721222" y="2570764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95" name="Conector reto 94"/>
            <p:cNvCxnSpPr/>
            <p:nvPr/>
          </p:nvCxnSpPr>
          <p:spPr>
            <a:xfrm>
              <a:off x="6493764" y="2717944"/>
              <a:ext cx="2308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Hexágono 95"/>
            <p:cNvSpPr/>
            <p:nvPr/>
          </p:nvSpPr>
          <p:spPr>
            <a:xfrm rot="5400000">
              <a:off x="7275196" y="2572402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97" name="Conector reto 96"/>
            <p:cNvCxnSpPr/>
            <p:nvPr/>
          </p:nvCxnSpPr>
          <p:spPr>
            <a:xfrm>
              <a:off x="7047738" y="2719582"/>
              <a:ext cx="2308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Conector reto 106"/>
            <p:cNvCxnSpPr/>
            <p:nvPr/>
          </p:nvCxnSpPr>
          <p:spPr>
            <a:xfrm>
              <a:off x="7604760" y="2723814"/>
              <a:ext cx="2308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Hexágono 109"/>
            <p:cNvSpPr/>
            <p:nvPr/>
          </p:nvSpPr>
          <p:spPr>
            <a:xfrm rot="5400000">
              <a:off x="7838015" y="2570764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111" name="Conector reto 110"/>
            <p:cNvCxnSpPr/>
            <p:nvPr/>
          </p:nvCxnSpPr>
          <p:spPr>
            <a:xfrm>
              <a:off x="8152636" y="2731076"/>
              <a:ext cx="2308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Retângulo 134">
              <a:extLst>
                <a:ext uri="{FF2B5EF4-FFF2-40B4-BE49-F238E27FC236}">
                  <a16:creationId xmlns:a16="http://schemas.microsoft.com/office/drawing/2014/main" id="{68D7E88E-7A40-4087-B21A-280297D6DC4D}"/>
                </a:ext>
              </a:extLst>
            </p:cNvPr>
            <p:cNvSpPr/>
            <p:nvPr/>
          </p:nvSpPr>
          <p:spPr>
            <a:xfrm>
              <a:off x="8388473" y="2570650"/>
              <a:ext cx="309372" cy="309600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</p:grpSp>
      <p:grpSp>
        <p:nvGrpSpPr>
          <p:cNvPr id="2" name="Agrupar 1">
            <a:extLst>
              <a:ext uri="{FF2B5EF4-FFF2-40B4-BE49-F238E27FC236}">
                <a16:creationId xmlns:a16="http://schemas.microsoft.com/office/drawing/2014/main" id="{31400F78-A760-47AC-BD95-CBAD80F2687C}"/>
              </a:ext>
            </a:extLst>
          </p:cNvPr>
          <p:cNvGrpSpPr/>
          <p:nvPr/>
        </p:nvGrpSpPr>
        <p:grpSpPr>
          <a:xfrm rot="16200000">
            <a:off x="-142741" y="2632077"/>
            <a:ext cx="1071688" cy="256772"/>
            <a:chOff x="1244179" y="4174650"/>
            <a:chExt cx="1428917" cy="342362"/>
          </a:xfrm>
        </p:grpSpPr>
        <p:sp>
          <p:nvSpPr>
            <p:cNvPr id="16" name="Hexágono 15"/>
            <p:cNvSpPr/>
            <p:nvPr/>
          </p:nvSpPr>
          <p:spPr>
            <a:xfrm rot="5400000">
              <a:off x="1789558" y="4189508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55" name="Conector reto 54"/>
            <p:cNvCxnSpPr/>
            <p:nvPr/>
          </p:nvCxnSpPr>
          <p:spPr>
            <a:xfrm>
              <a:off x="1562100" y="4336688"/>
              <a:ext cx="2308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Retângulo 55"/>
            <p:cNvSpPr/>
            <p:nvPr/>
          </p:nvSpPr>
          <p:spPr>
            <a:xfrm>
              <a:off x="2363724" y="4207412"/>
              <a:ext cx="309372" cy="309600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57" name="Conector reto 56"/>
            <p:cNvCxnSpPr/>
            <p:nvPr/>
          </p:nvCxnSpPr>
          <p:spPr>
            <a:xfrm>
              <a:off x="2121408" y="4345832"/>
              <a:ext cx="2308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9" name="Retângulo 148">
              <a:extLst>
                <a:ext uri="{FF2B5EF4-FFF2-40B4-BE49-F238E27FC236}">
                  <a16:creationId xmlns:a16="http://schemas.microsoft.com/office/drawing/2014/main" id="{49854677-6C57-4082-9B42-94AF663F2BDD}"/>
                </a:ext>
              </a:extLst>
            </p:cNvPr>
            <p:cNvSpPr/>
            <p:nvPr/>
          </p:nvSpPr>
          <p:spPr>
            <a:xfrm>
              <a:off x="1244179" y="4186944"/>
              <a:ext cx="309372" cy="309600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</p:grpSp>
      <p:grpSp>
        <p:nvGrpSpPr>
          <p:cNvPr id="4" name="Agrupar 3">
            <a:extLst>
              <a:ext uri="{FF2B5EF4-FFF2-40B4-BE49-F238E27FC236}">
                <a16:creationId xmlns:a16="http://schemas.microsoft.com/office/drawing/2014/main" id="{D1FBE4E4-9ADD-45DD-A313-C4AC43C575B5}"/>
              </a:ext>
            </a:extLst>
          </p:cNvPr>
          <p:cNvGrpSpPr/>
          <p:nvPr/>
        </p:nvGrpSpPr>
        <p:grpSpPr>
          <a:xfrm rot="16200000">
            <a:off x="540324" y="2827916"/>
            <a:ext cx="2284411" cy="268032"/>
            <a:chOff x="2358224" y="4179980"/>
            <a:chExt cx="3045881" cy="357376"/>
          </a:xfrm>
        </p:grpSpPr>
        <p:sp>
          <p:nvSpPr>
            <p:cNvPr id="58" name="Hexágono 57"/>
            <p:cNvSpPr/>
            <p:nvPr/>
          </p:nvSpPr>
          <p:spPr>
            <a:xfrm rot="5400000">
              <a:off x="2895982" y="4194838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59" name="Conector reto 58"/>
            <p:cNvCxnSpPr/>
            <p:nvPr/>
          </p:nvCxnSpPr>
          <p:spPr>
            <a:xfrm>
              <a:off x="2668524" y="4342018"/>
              <a:ext cx="2308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Hexágono 59"/>
            <p:cNvSpPr/>
            <p:nvPr/>
          </p:nvSpPr>
          <p:spPr>
            <a:xfrm rot="5400000">
              <a:off x="3442335" y="4197438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61" name="Conector reto 60"/>
            <p:cNvCxnSpPr/>
            <p:nvPr/>
          </p:nvCxnSpPr>
          <p:spPr>
            <a:xfrm>
              <a:off x="3214877" y="4344618"/>
              <a:ext cx="2308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Hexágono 61"/>
            <p:cNvSpPr/>
            <p:nvPr/>
          </p:nvSpPr>
          <p:spPr>
            <a:xfrm rot="5400000">
              <a:off x="3997071" y="4206706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63" name="Conector reto 62"/>
            <p:cNvCxnSpPr/>
            <p:nvPr/>
          </p:nvCxnSpPr>
          <p:spPr>
            <a:xfrm>
              <a:off x="3769613" y="4353886"/>
              <a:ext cx="2308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Hexágono 71"/>
            <p:cNvSpPr/>
            <p:nvPr/>
          </p:nvSpPr>
          <p:spPr>
            <a:xfrm rot="5400000">
              <a:off x="4543424" y="4213126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73" name="Conector reto 72"/>
            <p:cNvCxnSpPr/>
            <p:nvPr/>
          </p:nvCxnSpPr>
          <p:spPr>
            <a:xfrm>
              <a:off x="4315966" y="4360306"/>
              <a:ext cx="2308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Retângulo 73"/>
            <p:cNvSpPr/>
            <p:nvPr/>
          </p:nvSpPr>
          <p:spPr>
            <a:xfrm>
              <a:off x="5094733" y="4220544"/>
              <a:ext cx="309372" cy="309600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75" name="Conector reto 74"/>
            <p:cNvCxnSpPr/>
            <p:nvPr/>
          </p:nvCxnSpPr>
          <p:spPr>
            <a:xfrm>
              <a:off x="4852417" y="4358964"/>
              <a:ext cx="2308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Retângulo 50">
              <a:extLst>
                <a:ext uri="{FF2B5EF4-FFF2-40B4-BE49-F238E27FC236}">
                  <a16:creationId xmlns:a16="http://schemas.microsoft.com/office/drawing/2014/main" id="{52722357-9841-41BC-9E54-0E6373842986}"/>
                </a:ext>
              </a:extLst>
            </p:cNvPr>
            <p:cNvSpPr/>
            <p:nvPr/>
          </p:nvSpPr>
          <p:spPr>
            <a:xfrm>
              <a:off x="2358224" y="4202039"/>
              <a:ext cx="309372" cy="309600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</p:grpSp>
      <p:grpSp>
        <p:nvGrpSpPr>
          <p:cNvPr id="6" name="Agrupar 5">
            <a:extLst>
              <a:ext uri="{FF2B5EF4-FFF2-40B4-BE49-F238E27FC236}">
                <a16:creationId xmlns:a16="http://schemas.microsoft.com/office/drawing/2014/main" id="{FE43BDDF-9252-48C5-B309-F60A87B095DE}"/>
              </a:ext>
            </a:extLst>
          </p:cNvPr>
          <p:cNvGrpSpPr/>
          <p:nvPr/>
        </p:nvGrpSpPr>
        <p:grpSpPr>
          <a:xfrm>
            <a:off x="733986" y="2077416"/>
            <a:ext cx="237383" cy="1469681"/>
            <a:chOff x="5094733" y="2552065"/>
            <a:chExt cx="316511" cy="1959574"/>
          </a:xfrm>
        </p:grpSpPr>
        <p:sp>
          <p:nvSpPr>
            <p:cNvPr id="80" name="Hexágono 79"/>
            <p:cNvSpPr/>
            <p:nvPr/>
          </p:nvSpPr>
          <p:spPr>
            <a:xfrm rot="5400000">
              <a:off x="5079875" y="3674809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81" name="Conector reto 80"/>
            <p:cNvCxnSpPr/>
            <p:nvPr/>
          </p:nvCxnSpPr>
          <p:spPr>
            <a:xfrm flipV="1">
              <a:off x="5245609" y="3999039"/>
              <a:ext cx="0" cy="21910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Hexágono 81"/>
            <p:cNvSpPr/>
            <p:nvPr/>
          </p:nvSpPr>
          <p:spPr>
            <a:xfrm rot="5400000">
              <a:off x="5079875" y="3114216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83" name="Conector reto 82"/>
            <p:cNvCxnSpPr/>
            <p:nvPr/>
          </p:nvCxnSpPr>
          <p:spPr>
            <a:xfrm flipV="1">
              <a:off x="5245609" y="3438446"/>
              <a:ext cx="0" cy="21910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ector reto 84"/>
            <p:cNvCxnSpPr/>
            <p:nvPr/>
          </p:nvCxnSpPr>
          <p:spPr>
            <a:xfrm flipV="1">
              <a:off x="5245609" y="2880250"/>
              <a:ext cx="0" cy="21910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Retângulo 51">
              <a:extLst>
                <a:ext uri="{FF2B5EF4-FFF2-40B4-BE49-F238E27FC236}">
                  <a16:creationId xmlns:a16="http://schemas.microsoft.com/office/drawing/2014/main" id="{1FCBDC1C-8C8F-46EE-81E3-42F0397BBE59}"/>
                </a:ext>
              </a:extLst>
            </p:cNvPr>
            <p:cNvSpPr/>
            <p:nvPr/>
          </p:nvSpPr>
          <p:spPr>
            <a:xfrm>
              <a:off x="5101872" y="2552065"/>
              <a:ext cx="309372" cy="309600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sp>
          <p:nvSpPr>
            <p:cNvPr id="54" name="Retângulo 53">
              <a:extLst>
                <a:ext uri="{FF2B5EF4-FFF2-40B4-BE49-F238E27FC236}">
                  <a16:creationId xmlns:a16="http://schemas.microsoft.com/office/drawing/2014/main" id="{26FDD290-8160-4FF6-AE08-67CF001AA308}"/>
                </a:ext>
              </a:extLst>
            </p:cNvPr>
            <p:cNvSpPr/>
            <p:nvPr/>
          </p:nvSpPr>
          <p:spPr>
            <a:xfrm>
              <a:off x="5101872" y="4202039"/>
              <a:ext cx="309372" cy="309600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</p:grpSp>
      <p:grpSp>
        <p:nvGrpSpPr>
          <p:cNvPr id="5" name="Agrupar 4">
            <a:extLst>
              <a:ext uri="{FF2B5EF4-FFF2-40B4-BE49-F238E27FC236}">
                <a16:creationId xmlns:a16="http://schemas.microsoft.com/office/drawing/2014/main" id="{4B3B0DF7-13F9-4D49-8ACF-162E48CF17B3}"/>
              </a:ext>
            </a:extLst>
          </p:cNvPr>
          <p:cNvGrpSpPr/>
          <p:nvPr/>
        </p:nvGrpSpPr>
        <p:grpSpPr>
          <a:xfrm>
            <a:off x="1197698" y="1917969"/>
            <a:ext cx="247825" cy="1855796"/>
            <a:chOff x="2348487" y="2027345"/>
            <a:chExt cx="330433" cy="2474395"/>
          </a:xfrm>
        </p:grpSpPr>
        <p:sp>
          <p:nvSpPr>
            <p:cNvPr id="64" name="Hexágono 63"/>
            <p:cNvSpPr/>
            <p:nvPr/>
          </p:nvSpPr>
          <p:spPr>
            <a:xfrm rot="5400000">
              <a:off x="2348866" y="3665323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65" name="Conector reto 64"/>
            <p:cNvCxnSpPr/>
            <p:nvPr/>
          </p:nvCxnSpPr>
          <p:spPr>
            <a:xfrm flipV="1">
              <a:off x="2514600" y="3989553"/>
              <a:ext cx="0" cy="21910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Retângulo 123">
              <a:extLst>
                <a:ext uri="{FF2B5EF4-FFF2-40B4-BE49-F238E27FC236}">
                  <a16:creationId xmlns:a16="http://schemas.microsoft.com/office/drawing/2014/main" id="{D89E3CFE-0830-4FA4-9CCB-083DEFA3E979}"/>
                </a:ext>
              </a:extLst>
            </p:cNvPr>
            <p:cNvSpPr/>
            <p:nvPr/>
          </p:nvSpPr>
          <p:spPr>
            <a:xfrm>
              <a:off x="2348487" y="2027345"/>
              <a:ext cx="309372" cy="309600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sp>
          <p:nvSpPr>
            <p:cNvPr id="127" name="Hexágono 126">
              <a:extLst>
                <a:ext uri="{FF2B5EF4-FFF2-40B4-BE49-F238E27FC236}">
                  <a16:creationId xmlns:a16="http://schemas.microsoft.com/office/drawing/2014/main" id="{DA2D796F-4AA7-4B38-8B1E-E59F349C589C}"/>
                </a:ext>
              </a:extLst>
            </p:cNvPr>
            <p:cNvSpPr/>
            <p:nvPr/>
          </p:nvSpPr>
          <p:spPr>
            <a:xfrm rot="5400000">
              <a:off x="2333629" y="2566923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128" name="Conector reto 127">
              <a:extLst>
                <a:ext uri="{FF2B5EF4-FFF2-40B4-BE49-F238E27FC236}">
                  <a16:creationId xmlns:a16="http://schemas.microsoft.com/office/drawing/2014/main" id="{7CC667B2-7B74-47B8-AA09-C804AFFD5AD2}"/>
                </a:ext>
              </a:extLst>
            </p:cNvPr>
            <p:cNvCxnSpPr/>
            <p:nvPr/>
          </p:nvCxnSpPr>
          <p:spPr>
            <a:xfrm flipV="1">
              <a:off x="2499363" y="2332957"/>
              <a:ext cx="0" cy="21910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1" name="Hexágono 130">
              <a:extLst>
                <a:ext uri="{FF2B5EF4-FFF2-40B4-BE49-F238E27FC236}">
                  <a16:creationId xmlns:a16="http://schemas.microsoft.com/office/drawing/2014/main" id="{6BC69F9D-5AE3-4CB0-929F-5B5B726DCB9E}"/>
                </a:ext>
              </a:extLst>
            </p:cNvPr>
            <p:cNvSpPr/>
            <p:nvPr/>
          </p:nvSpPr>
          <p:spPr>
            <a:xfrm rot="5400000">
              <a:off x="2338963" y="3106831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132" name="Conector reto 131">
              <a:extLst>
                <a:ext uri="{FF2B5EF4-FFF2-40B4-BE49-F238E27FC236}">
                  <a16:creationId xmlns:a16="http://schemas.microsoft.com/office/drawing/2014/main" id="{CED0FF51-0D72-49B9-BFD7-C3B3631EBCAD}"/>
                </a:ext>
              </a:extLst>
            </p:cNvPr>
            <p:cNvCxnSpPr/>
            <p:nvPr/>
          </p:nvCxnSpPr>
          <p:spPr>
            <a:xfrm flipV="1">
              <a:off x="2504697" y="2872865"/>
              <a:ext cx="0" cy="21910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ector reto 132">
              <a:extLst>
                <a:ext uri="{FF2B5EF4-FFF2-40B4-BE49-F238E27FC236}">
                  <a16:creationId xmlns:a16="http://schemas.microsoft.com/office/drawing/2014/main" id="{F06245E8-AE44-474E-B718-AFDFF1A31EF4}"/>
                </a:ext>
              </a:extLst>
            </p:cNvPr>
            <p:cNvCxnSpPr/>
            <p:nvPr/>
          </p:nvCxnSpPr>
          <p:spPr>
            <a:xfrm flipV="1">
              <a:off x="2519936" y="3419297"/>
              <a:ext cx="0" cy="21910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Retângulo 48">
              <a:extLst>
                <a:ext uri="{FF2B5EF4-FFF2-40B4-BE49-F238E27FC236}">
                  <a16:creationId xmlns:a16="http://schemas.microsoft.com/office/drawing/2014/main" id="{751EC6FB-28E3-4217-8256-D6EBB16E42A5}"/>
                </a:ext>
              </a:extLst>
            </p:cNvPr>
            <p:cNvSpPr/>
            <p:nvPr/>
          </p:nvSpPr>
          <p:spPr>
            <a:xfrm>
              <a:off x="2369548" y="4192140"/>
              <a:ext cx="309372" cy="309600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</p:grpSp>
      <p:sp>
        <p:nvSpPr>
          <p:cNvPr id="7" name="CaixaDeTexto 6">
            <a:extLst>
              <a:ext uri="{FF2B5EF4-FFF2-40B4-BE49-F238E27FC236}">
                <a16:creationId xmlns:a16="http://schemas.microsoft.com/office/drawing/2014/main" id="{FDF59C6B-E3DA-494F-8212-117A8DD12AC6}"/>
              </a:ext>
            </a:extLst>
          </p:cNvPr>
          <p:cNvSpPr txBox="1"/>
          <p:nvPr/>
        </p:nvSpPr>
        <p:spPr>
          <a:xfrm>
            <a:off x="19669" y="4471623"/>
            <a:ext cx="3766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n= 1 	     2       3    4     5    . . .</a:t>
            </a:r>
          </a:p>
        </p:txBody>
      </p:sp>
      <p:sp>
        <p:nvSpPr>
          <p:cNvPr id="66" name="Retângulo 65">
            <a:extLst>
              <a:ext uri="{FF2B5EF4-FFF2-40B4-BE49-F238E27FC236}">
                <a16:creationId xmlns:a16="http://schemas.microsoft.com/office/drawing/2014/main" id="{A46670DD-940A-42B5-AD1E-766EE7BDD04B}"/>
              </a:ext>
            </a:extLst>
          </p:cNvPr>
          <p:cNvSpPr/>
          <p:nvPr/>
        </p:nvSpPr>
        <p:spPr>
          <a:xfrm>
            <a:off x="3550070" y="1373747"/>
            <a:ext cx="127150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200" u="sng" dirty="0" err="1"/>
              <a:t>Modeling</a:t>
            </a:r>
            <a:endParaRPr lang="pt-BR" sz="2200" u="sng" dirty="0"/>
          </a:p>
        </p:txBody>
      </p:sp>
      <p:sp>
        <p:nvSpPr>
          <p:cNvPr id="69" name="CaixaDeTexto 68">
            <a:extLst>
              <a:ext uri="{FF2B5EF4-FFF2-40B4-BE49-F238E27FC236}">
                <a16:creationId xmlns:a16="http://schemas.microsoft.com/office/drawing/2014/main" id="{E79E2635-BB27-42EA-9E5C-ECBC54649C5D}"/>
              </a:ext>
            </a:extLst>
          </p:cNvPr>
          <p:cNvSpPr txBox="1"/>
          <p:nvPr/>
        </p:nvSpPr>
        <p:spPr>
          <a:xfrm>
            <a:off x="2091662" y="196810"/>
            <a:ext cx="63224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Modeling the Synthesis and Application of Polymeric Catalysts</a:t>
            </a:r>
          </a:p>
        </p:txBody>
      </p:sp>
      <p:sp>
        <p:nvSpPr>
          <p:cNvPr id="70" name="Retângulo 69">
            <a:extLst>
              <a:ext uri="{FF2B5EF4-FFF2-40B4-BE49-F238E27FC236}">
                <a16:creationId xmlns:a16="http://schemas.microsoft.com/office/drawing/2014/main" id="{C8143A16-D32F-49C0-99C9-F4EB16E864D0}"/>
              </a:ext>
            </a:extLst>
          </p:cNvPr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71" name="Imagem 70">
            <a:extLst>
              <a:ext uri="{FF2B5EF4-FFF2-40B4-BE49-F238E27FC236}">
                <a16:creationId xmlns:a16="http://schemas.microsoft.com/office/drawing/2014/main" id="{D30D9015-DAC7-4AD1-998D-E979EF8C1F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76" name="Imagem 75">
            <a:extLst>
              <a:ext uri="{FF2B5EF4-FFF2-40B4-BE49-F238E27FC236}">
                <a16:creationId xmlns:a16="http://schemas.microsoft.com/office/drawing/2014/main" id="{0BB44B9F-52EE-42C6-916F-D05468A985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2821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Imagem 65">
            <a:extLst>
              <a:ext uri="{FF2B5EF4-FFF2-40B4-BE49-F238E27FC236}">
                <a16:creationId xmlns:a16="http://schemas.microsoft.com/office/drawing/2014/main" id="{B5879AA7-5451-4036-99E4-A65B4E7C6A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838323"/>
            <a:ext cx="3001618" cy="2019677"/>
          </a:xfrm>
          <a:prstGeom prst="rect">
            <a:avLst/>
          </a:prstGeom>
        </p:spPr>
      </p:pic>
      <p:grpSp>
        <p:nvGrpSpPr>
          <p:cNvPr id="67" name="Agrupar 66">
            <a:extLst>
              <a:ext uri="{FF2B5EF4-FFF2-40B4-BE49-F238E27FC236}">
                <a16:creationId xmlns:a16="http://schemas.microsoft.com/office/drawing/2014/main" id="{25371942-1624-496B-9C9E-44A463E2EA7B}"/>
              </a:ext>
            </a:extLst>
          </p:cNvPr>
          <p:cNvGrpSpPr/>
          <p:nvPr/>
        </p:nvGrpSpPr>
        <p:grpSpPr>
          <a:xfrm rot="16200000">
            <a:off x="731024" y="2941694"/>
            <a:ext cx="2697191" cy="273461"/>
            <a:chOff x="5101590" y="2532018"/>
            <a:chExt cx="3596255" cy="364614"/>
          </a:xfrm>
        </p:grpSpPr>
        <p:sp>
          <p:nvSpPr>
            <p:cNvPr id="68" name="Retângulo 67">
              <a:extLst>
                <a:ext uri="{FF2B5EF4-FFF2-40B4-BE49-F238E27FC236}">
                  <a16:creationId xmlns:a16="http://schemas.microsoft.com/office/drawing/2014/main" id="{8070B48C-E112-42F4-93DB-28F109C8183E}"/>
                </a:ext>
              </a:extLst>
            </p:cNvPr>
            <p:cNvSpPr/>
            <p:nvPr/>
          </p:nvSpPr>
          <p:spPr>
            <a:xfrm>
              <a:off x="5101590" y="2555906"/>
              <a:ext cx="309372" cy="309600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sp>
          <p:nvSpPr>
            <p:cNvPr id="69" name="Hexágono 68">
              <a:extLst>
                <a:ext uri="{FF2B5EF4-FFF2-40B4-BE49-F238E27FC236}">
                  <a16:creationId xmlns:a16="http://schemas.microsoft.com/office/drawing/2014/main" id="{610C920F-4825-46BF-AFA1-BD3B6918AA6B}"/>
                </a:ext>
              </a:extLst>
            </p:cNvPr>
            <p:cNvSpPr/>
            <p:nvPr/>
          </p:nvSpPr>
          <p:spPr>
            <a:xfrm rot="5400000">
              <a:off x="5626990" y="2546876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70" name="Conector reto 69">
              <a:extLst>
                <a:ext uri="{FF2B5EF4-FFF2-40B4-BE49-F238E27FC236}">
                  <a16:creationId xmlns:a16="http://schemas.microsoft.com/office/drawing/2014/main" id="{CBFA6FD1-4794-4519-B21C-623DD1F953A9}"/>
                </a:ext>
              </a:extLst>
            </p:cNvPr>
            <p:cNvCxnSpPr/>
            <p:nvPr/>
          </p:nvCxnSpPr>
          <p:spPr>
            <a:xfrm>
              <a:off x="5399532" y="2694056"/>
              <a:ext cx="2308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Hexágono 70">
              <a:extLst>
                <a:ext uri="{FF2B5EF4-FFF2-40B4-BE49-F238E27FC236}">
                  <a16:creationId xmlns:a16="http://schemas.microsoft.com/office/drawing/2014/main" id="{874D3830-C0C6-4988-BAEB-B21CF6F50519}"/>
                </a:ext>
              </a:extLst>
            </p:cNvPr>
            <p:cNvSpPr/>
            <p:nvPr/>
          </p:nvSpPr>
          <p:spPr>
            <a:xfrm rot="5400000">
              <a:off x="6180964" y="2553545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76" name="Conector reto 75">
              <a:extLst>
                <a:ext uri="{FF2B5EF4-FFF2-40B4-BE49-F238E27FC236}">
                  <a16:creationId xmlns:a16="http://schemas.microsoft.com/office/drawing/2014/main" id="{AB100936-6104-4125-A8B0-E35E371D6A70}"/>
                </a:ext>
              </a:extLst>
            </p:cNvPr>
            <p:cNvCxnSpPr/>
            <p:nvPr/>
          </p:nvCxnSpPr>
          <p:spPr>
            <a:xfrm>
              <a:off x="5953506" y="2700725"/>
              <a:ext cx="2308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Hexágono 76">
              <a:extLst>
                <a:ext uri="{FF2B5EF4-FFF2-40B4-BE49-F238E27FC236}">
                  <a16:creationId xmlns:a16="http://schemas.microsoft.com/office/drawing/2014/main" id="{288E7FDB-3432-4C26-B137-C86775F353A7}"/>
                </a:ext>
              </a:extLst>
            </p:cNvPr>
            <p:cNvSpPr/>
            <p:nvPr/>
          </p:nvSpPr>
          <p:spPr>
            <a:xfrm rot="5400000">
              <a:off x="6721222" y="2570764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78" name="Conector reto 77">
              <a:extLst>
                <a:ext uri="{FF2B5EF4-FFF2-40B4-BE49-F238E27FC236}">
                  <a16:creationId xmlns:a16="http://schemas.microsoft.com/office/drawing/2014/main" id="{84BAD312-B819-455B-BAB9-516674411303}"/>
                </a:ext>
              </a:extLst>
            </p:cNvPr>
            <p:cNvCxnSpPr/>
            <p:nvPr/>
          </p:nvCxnSpPr>
          <p:spPr>
            <a:xfrm>
              <a:off x="6493764" y="2717944"/>
              <a:ext cx="2308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Hexágono 78">
              <a:extLst>
                <a:ext uri="{FF2B5EF4-FFF2-40B4-BE49-F238E27FC236}">
                  <a16:creationId xmlns:a16="http://schemas.microsoft.com/office/drawing/2014/main" id="{06D86C5D-ED9B-4E98-8E86-82CBF64E520F}"/>
                </a:ext>
              </a:extLst>
            </p:cNvPr>
            <p:cNvSpPr/>
            <p:nvPr/>
          </p:nvSpPr>
          <p:spPr>
            <a:xfrm rot="5400000">
              <a:off x="7275196" y="2572402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86" name="Conector reto 85">
              <a:extLst>
                <a:ext uri="{FF2B5EF4-FFF2-40B4-BE49-F238E27FC236}">
                  <a16:creationId xmlns:a16="http://schemas.microsoft.com/office/drawing/2014/main" id="{846E1876-CDB1-41CF-95C1-77F2679680BF}"/>
                </a:ext>
              </a:extLst>
            </p:cNvPr>
            <p:cNvCxnSpPr/>
            <p:nvPr/>
          </p:nvCxnSpPr>
          <p:spPr>
            <a:xfrm>
              <a:off x="7047738" y="2719582"/>
              <a:ext cx="2308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ector reto 86">
              <a:extLst>
                <a:ext uri="{FF2B5EF4-FFF2-40B4-BE49-F238E27FC236}">
                  <a16:creationId xmlns:a16="http://schemas.microsoft.com/office/drawing/2014/main" id="{0E44C7FE-7A6B-4715-9C6E-1936F0A8E4AF}"/>
                </a:ext>
              </a:extLst>
            </p:cNvPr>
            <p:cNvCxnSpPr/>
            <p:nvPr/>
          </p:nvCxnSpPr>
          <p:spPr>
            <a:xfrm>
              <a:off x="7604760" y="2723814"/>
              <a:ext cx="2308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Hexágono 87">
              <a:extLst>
                <a:ext uri="{FF2B5EF4-FFF2-40B4-BE49-F238E27FC236}">
                  <a16:creationId xmlns:a16="http://schemas.microsoft.com/office/drawing/2014/main" id="{D63BC946-D80F-40CB-8BFE-97753C264A3E}"/>
                </a:ext>
              </a:extLst>
            </p:cNvPr>
            <p:cNvSpPr/>
            <p:nvPr/>
          </p:nvSpPr>
          <p:spPr>
            <a:xfrm rot="5400000">
              <a:off x="7838015" y="2570764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89" name="Conector reto 88">
              <a:extLst>
                <a:ext uri="{FF2B5EF4-FFF2-40B4-BE49-F238E27FC236}">
                  <a16:creationId xmlns:a16="http://schemas.microsoft.com/office/drawing/2014/main" id="{C76A589F-8467-4D63-8CA3-150A56833E66}"/>
                </a:ext>
              </a:extLst>
            </p:cNvPr>
            <p:cNvCxnSpPr/>
            <p:nvPr/>
          </p:nvCxnSpPr>
          <p:spPr>
            <a:xfrm>
              <a:off x="8152636" y="2731076"/>
              <a:ext cx="2308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Retângulo 97">
              <a:extLst>
                <a:ext uri="{FF2B5EF4-FFF2-40B4-BE49-F238E27FC236}">
                  <a16:creationId xmlns:a16="http://schemas.microsoft.com/office/drawing/2014/main" id="{CED87C7D-783C-44EE-8774-B7E3677393FA}"/>
                </a:ext>
              </a:extLst>
            </p:cNvPr>
            <p:cNvSpPr/>
            <p:nvPr/>
          </p:nvSpPr>
          <p:spPr>
            <a:xfrm>
              <a:off x="8388473" y="2570650"/>
              <a:ext cx="309372" cy="309600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</p:grpSp>
      <p:grpSp>
        <p:nvGrpSpPr>
          <p:cNvPr id="99" name="Agrupar 98">
            <a:extLst>
              <a:ext uri="{FF2B5EF4-FFF2-40B4-BE49-F238E27FC236}">
                <a16:creationId xmlns:a16="http://schemas.microsoft.com/office/drawing/2014/main" id="{D2D4BF74-FF39-48BA-AFA9-0719BD291700}"/>
              </a:ext>
            </a:extLst>
          </p:cNvPr>
          <p:cNvGrpSpPr/>
          <p:nvPr/>
        </p:nvGrpSpPr>
        <p:grpSpPr>
          <a:xfrm rot="16200000">
            <a:off x="-142741" y="2632077"/>
            <a:ext cx="1071688" cy="256772"/>
            <a:chOff x="1244179" y="4174650"/>
            <a:chExt cx="1428917" cy="342362"/>
          </a:xfrm>
        </p:grpSpPr>
        <p:sp>
          <p:nvSpPr>
            <p:cNvPr id="100" name="Hexágono 99">
              <a:extLst>
                <a:ext uri="{FF2B5EF4-FFF2-40B4-BE49-F238E27FC236}">
                  <a16:creationId xmlns:a16="http://schemas.microsoft.com/office/drawing/2014/main" id="{6E8D51F1-7BE1-412D-9286-A017B878CBED}"/>
                </a:ext>
              </a:extLst>
            </p:cNvPr>
            <p:cNvSpPr/>
            <p:nvPr/>
          </p:nvSpPr>
          <p:spPr>
            <a:xfrm rot="5400000">
              <a:off x="1789558" y="4189508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101" name="Conector reto 100">
              <a:extLst>
                <a:ext uri="{FF2B5EF4-FFF2-40B4-BE49-F238E27FC236}">
                  <a16:creationId xmlns:a16="http://schemas.microsoft.com/office/drawing/2014/main" id="{7147A586-56C3-4F4C-B679-0ABD6C8A0232}"/>
                </a:ext>
              </a:extLst>
            </p:cNvPr>
            <p:cNvCxnSpPr/>
            <p:nvPr/>
          </p:nvCxnSpPr>
          <p:spPr>
            <a:xfrm>
              <a:off x="1562100" y="4336688"/>
              <a:ext cx="2308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Retângulo 101">
              <a:extLst>
                <a:ext uri="{FF2B5EF4-FFF2-40B4-BE49-F238E27FC236}">
                  <a16:creationId xmlns:a16="http://schemas.microsoft.com/office/drawing/2014/main" id="{D9B08C4A-765F-4ACC-B610-A9F216EE9C7E}"/>
                </a:ext>
              </a:extLst>
            </p:cNvPr>
            <p:cNvSpPr/>
            <p:nvPr/>
          </p:nvSpPr>
          <p:spPr>
            <a:xfrm>
              <a:off x="2363724" y="4207412"/>
              <a:ext cx="309372" cy="309600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103" name="Conector reto 102">
              <a:extLst>
                <a:ext uri="{FF2B5EF4-FFF2-40B4-BE49-F238E27FC236}">
                  <a16:creationId xmlns:a16="http://schemas.microsoft.com/office/drawing/2014/main" id="{7D6E2480-5B12-41CB-AEA7-D85D2642DDB6}"/>
                </a:ext>
              </a:extLst>
            </p:cNvPr>
            <p:cNvCxnSpPr/>
            <p:nvPr/>
          </p:nvCxnSpPr>
          <p:spPr>
            <a:xfrm>
              <a:off x="2121408" y="4345832"/>
              <a:ext cx="2308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Retângulo 103">
              <a:extLst>
                <a:ext uri="{FF2B5EF4-FFF2-40B4-BE49-F238E27FC236}">
                  <a16:creationId xmlns:a16="http://schemas.microsoft.com/office/drawing/2014/main" id="{C48C13C5-DE21-41DD-8386-2A54F29AC1BD}"/>
                </a:ext>
              </a:extLst>
            </p:cNvPr>
            <p:cNvSpPr/>
            <p:nvPr/>
          </p:nvSpPr>
          <p:spPr>
            <a:xfrm>
              <a:off x="1244179" y="4186944"/>
              <a:ext cx="309372" cy="309600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</p:grpSp>
      <p:grpSp>
        <p:nvGrpSpPr>
          <p:cNvPr id="105" name="Agrupar 104">
            <a:extLst>
              <a:ext uri="{FF2B5EF4-FFF2-40B4-BE49-F238E27FC236}">
                <a16:creationId xmlns:a16="http://schemas.microsoft.com/office/drawing/2014/main" id="{E0CDEDB5-AAB4-4F27-A2D4-110BA7390A23}"/>
              </a:ext>
            </a:extLst>
          </p:cNvPr>
          <p:cNvGrpSpPr/>
          <p:nvPr/>
        </p:nvGrpSpPr>
        <p:grpSpPr>
          <a:xfrm rot="16200000">
            <a:off x="540324" y="2827916"/>
            <a:ext cx="2284411" cy="268032"/>
            <a:chOff x="2358224" y="4179980"/>
            <a:chExt cx="3045881" cy="357376"/>
          </a:xfrm>
        </p:grpSpPr>
        <p:sp>
          <p:nvSpPr>
            <p:cNvPr id="106" name="Hexágono 105">
              <a:extLst>
                <a:ext uri="{FF2B5EF4-FFF2-40B4-BE49-F238E27FC236}">
                  <a16:creationId xmlns:a16="http://schemas.microsoft.com/office/drawing/2014/main" id="{F11C1494-B195-46A6-AE8C-C216CC32A3C0}"/>
                </a:ext>
              </a:extLst>
            </p:cNvPr>
            <p:cNvSpPr/>
            <p:nvPr/>
          </p:nvSpPr>
          <p:spPr>
            <a:xfrm rot="5400000">
              <a:off x="2895982" y="4194838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108" name="Conector reto 107">
              <a:extLst>
                <a:ext uri="{FF2B5EF4-FFF2-40B4-BE49-F238E27FC236}">
                  <a16:creationId xmlns:a16="http://schemas.microsoft.com/office/drawing/2014/main" id="{8CBBCA85-2504-49B5-801A-250892A44E12}"/>
                </a:ext>
              </a:extLst>
            </p:cNvPr>
            <p:cNvCxnSpPr/>
            <p:nvPr/>
          </p:nvCxnSpPr>
          <p:spPr>
            <a:xfrm>
              <a:off x="2668524" y="4342018"/>
              <a:ext cx="2308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Hexágono 108">
              <a:extLst>
                <a:ext uri="{FF2B5EF4-FFF2-40B4-BE49-F238E27FC236}">
                  <a16:creationId xmlns:a16="http://schemas.microsoft.com/office/drawing/2014/main" id="{AE6ED351-9AE6-4A97-9742-BB38F95A16BC}"/>
                </a:ext>
              </a:extLst>
            </p:cNvPr>
            <p:cNvSpPr/>
            <p:nvPr/>
          </p:nvSpPr>
          <p:spPr>
            <a:xfrm rot="5400000">
              <a:off x="3442335" y="4197438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112" name="Conector reto 111">
              <a:extLst>
                <a:ext uri="{FF2B5EF4-FFF2-40B4-BE49-F238E27FC236}">
                  <a16:creationId xmlns:a16="http://schemas.microsoft.com/office/drawing/2014/main" id="{C8530F38-DA6C-465A-BE6A-0D34BBCCC035}"/>
                </a:ext>
              </a:extLst>
            </p:cNvPr>
            <p:cNvCxnSpPr/>
            <p:nvPr/>
          </p:nvCxnSpPr>
          <p:spPr>
            <a:xfrm>
              <a:off x="3214877" y="4344618"/>
              <a:ext cx="2308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Hexágono 112">
              <a:extLst>
                <a:ext uri="{FF2B5EF4-FFF2-40B4-BE49-F238E27FC236}">
                  <a16:creationId xmlns:a16="http://schemas.microsoft.com/office/drawing/2014/main" id="{B209DD78-FF2B-4C62-AAAF-9EC9EC74BEEF}"/>
                </a:ext>
              </a:extLst>
            </p:cNvPr>
            <p:cNvSpPr/>
            <p:nvPr/>
          </p:nvSpPr>
          <p:spPr>
            <a:xfrm rot="5400000">
              <a:off x="3997071" y="4206706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114" name="Conector reto 113">
              <a:extLst>
                <a:ext uri="{FF2B5EF4-FFF2-40B4-BE49-F238E27FC236}">
                  <a16:creationId xmlns:a16="http://schemas.microsoft.com/office/drawing/2014/main" id="{32D2D867-B54F-4088-9A8E-0624629CCCBB}"/>
                </a:ext>
              </a:extLst>
            </p:cNvPr>
            <p:cNvCxnSpPr/>
            <p:nvPr/>
          </p:nvCxnSpPr>
          <p:spPr>
            <a:xfrm>
              <a:off x="3769613" y="4353886"/>
              <a:ext cx="2308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Hexágono 114">
              <a:extLst>
                <a:ext uri="{FF2B5EF4-FFF2-40B4-BE49-F238E27FC236}">
                  <a16:creationId xmlns:a16="http://schemas.microsoft.com/office/drawing/2014/main" id="{759EE7E6-CF21-4256-A69D-960216A4DECD}"/>
                </a:ext>
              </a:extLst>
            </p:cNvPr>
            <p:cNvSpPr/>
            <p:nvPr/>
          </p:nvSpPr>
          <p:spPr>
            <a:xfrm rot="5400000">
              <a:off x="4543424" y="4213126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116" name="Conector reto 115">
              <a:extLst>
                <a:ext uri="{FF2B5EF4-FFF2-40B4-BE49-F238E27FC236}">
                  <a16:creationId xmlns:a16="http://schemas.microsoft.com/office/drawing/2014/main" id="{D39FC015-4637-4FAE-BA79-55D21E225EE4}"/>
                </a:ext>
              </a:extLst>
            </p:cNvPr>
            <p:cNvCxnSpPr/>
            <p:nvPr/>
          </p:nvCxnSpPr>
          <p:spPr>
            <a:xfrm>
              <a:off x="4315966" y="4360306"/>
              <a:ext cx="2308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7" name="Retângulo 116">
              <a:extLst>
                <a:ext uri="{FF2B5EF4-FFF2-40B4-BE49-F238E27FC236}">
                  <a16:creationId xmlns:a16="http://schemas.microsoft.com/office/drawing/2014/main" id="{B96B1ED1-772E-4746-BFFA-0BF1D792E14C}"/>
                </a:ext>
              </a:extLst>
            </p:cNvPr>
            <p:cNvSpPr/>
            <p:nvPr/>
          </p:nvSpPr>
          <p:spPr>
            <a:xfrm>
              <a:off x="5094733" y="4220544"/>
              <a:ext cx="309372" cy="309600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118" name="Conector reto 117">
              <a:extLst>
                <a:ext uri="{FF2B5EF4-FFF2-40B4-BE49-F238E27FC236}">
                  <a16:creationId xmlns:a16="http://schemas.microsoft.com/office/drawing/2014/main" id="{F04E2E12-BD8A-4794-9914-FFF18BB68228}"/>
                </a:ext>
              </a:extLst>
            </p:cNvPr>
            <p:cNvCxnSpPr/>
            <p:nvPr/>
          </p:nvCxnSpPr>
          <p:spPr>
            <a:xfrm>
              <a:off x="4852417" y="4358964"/>
              <a:ext cx="2308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9" name="Retângulo 118">
              <a:extLst>
                <a:ext uri="{FF2B5EF4-FFF2-40B4-BE49-F238E27FC236}">
                  <a16:creationId xmlns:a16="http://schemas.microsoft.com/office/drawing/2014/main" id="{A31D0688-11A8-4CE3-8BBA-9CECC0A4567F}"/>
                </a:ext>
              </a:extLst>
            </p:cNvPr>
            <p:cNvSpPr/>
            <p:nvPr/>
          </p:nvSpPr>
          <p:spPr>
            <a:xfrm>
              <a:off x="2358224" y="4202039"/>
              <a:ext cx="309372" cy="309600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</p:grpSp>
      <p:grpSp>
        <p:nvGrpSpPr>
          <p:cNvPr id="120" name="Agrupar 119">
            <a:extLst>
              <a:ext uri="{FF2B5EF4-FFF2-40B4-BE49-F238E27FC236}">
                <a16:creationId xmlns:a16="http://schemas.microsoft.com/office/drawing/2014/main" id="{464C1FE2-6458-4436-9A5E-687EC6C584CA}"/>
              </a:ext>
            </a:extLst>
          </p:cNvPr>
          <p:cNvGrpSpPr/>
          <p:nvPr/>
        </p:nvGrpSpPr>
        <p:grpSpPr>
          <a:xfrm>
            <a:off x="733986" y="2077416"/>
            <a:ext cx="237383" cy="1469681"/>
            <a:chOff x="5094733" y="2552065"/>
            <a:chExt cx="316511" cy="1959574"/>
          </a:xfrm>
        </p:grpSpPr>
        <p:sp>
          <p:nvSpPr>
            <p:cNvPr id="121" name="Hexágono 120">
              <a:extLst>
                <a:ext uri="{FF2B5EF4-FFF2-40B4-BE49-F238E27FC236}">
                  <a16:creationId xmlns:a16="http://schemas.microsoft.com/office/drawing/2014/main" id="{9F644742-158F-437D-ADAD-6403835B291C}"/>
                </a:ext>
              </a:extLst>
            </p:cNvPr>
            <p:cNvSpPr/>
            <p:nvPr/>
          </p:nvSpPr>
          <p:spPr>
            <a:xfrm rot="5400000">
              <a:off x="5079875" y="3674809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122" name="Conector reto 121">
              <a:extLst>
                <a:ext uri="{FF2B5EF4-FFF2-40B4-BE49-F238E27FC236}">
                  <a16:creationId xmlns:a16="http://schemas.microsoft.com/office/drawing/2014/main" id="{11DADC2A-2553-42A8-8B0E-4A655A0748D6}"/>
                </a:ext>
              </a:extLst>
            </p:cNvPr>
            <p:cNvCxnSpPr/>
            <p:nvPr/>
          </p:nvCxnSpPr>
          <p:spPr>
            <a:xfrm flipV="1">
              <a:off x="5245609" y="3999039"/>
              <a:ext cx="0" cy="21910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Hexágono 122">
              <a:extLst>
                <a:ext uri="{FF2B5EF4-FFF2-40B4-BE49-F238E27FC236}">
                  <a16:creationId xmlns:a16="http://schemas.microsoft.com/office/drawing/2014/main" id="{496B143A-27F7-49EA-97AC-06E0BF4F7550}"/>
                </a:ext>
              </a:extLst>
            </p:cNvPr>
            <p:cNvSpPr/>
            <p:nvPr/>
          </p:nvSpPr>
          <p:spPr>
            <a:xfrm rot="5400000">
              <a:off x="5079875" y="3114216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125" name="Conector reto 124">
              <a:extLst>
                <a:ext uri="{FF2B5EF4-FFF2-40B4-BE49-F238E27FC236}">
                  <a16:creationId xmlns:a16="http://schemas.microsoft.com/office/drawing/2014/main" id="{C5431329-98A1-447B-A942-20F6A2F38554}"/>
                </a:ext>
              </a:extLst>
            </p:cNvPr>
            <p:cNvCxnSpPr/>
            <p:nvPr/>
          </p:nvCxnSpPr>
          <p:spPr>
            <a:xfrm flipV="1">
              <a:off x="5245609" y="3438446"/>
              <a:ext cx="0" cy="21910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Conector reto 125">
              <a:extLst>
                <a:ext uri="{FF2B5EF4-FFF2-40B4-BE49-F238E27FC236}">
                  <a16:creationId xmlns:a16="http://schemas.microsoft.com/office/drawing/2014/main" id="{AEB93147-C2D5-4F83-B5A6-D05FC768D654}"/>
                </a:ext>
              </a:extLst>
            </p:cNvPr>
            <p:cNvCxnSpPr/>
            <p:nvPr/>
          </p:nvCxnSpPr>
          <p:spPr>
            <a:xfrm flipV="1">
              <a:off x="5245609" y="2880250"/>
              <a:ext cx="0" cy="21910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etângulo 128">
              <a:extLst>
                <a:ext uri="{FF2B5EF4-FFF2-40B4-BE49-F238E27FC236}">
                  <a16:creationId xmlns:a16="http://schemas.microsoft.com/office/drawing/2014/main" id="{94A42BD3-313C-4EBF-B275-CDD12B8FB93A}"/>
                </a:ext>
              </a:extLst>
            </p:cNvPr>
            <p:cNvSpPr/>
            <p:nvPr/>
          </p:nvSpPr>
          <p:spPr>
            <a:xfrm>
              <a:off x="5101872" y="2552065"/>
              <a:ext cx="309372" cy="309600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sp>
          <p:nvSpPr>
            <p:cNvPr id="130" name="Retângulo 129">
              <a:extLst>
                <a:ext uri="{FF2B5EF4-FFF2-40B4-BE49-F238E27FC236}">
                  <a16:creationId xmlns:a16="http://schemas.microsoft.com/office/drawing/2014/main" id="{A3962552-4C7E-4BCE-898D-A29FFE214934}"/>
                </a:ext>
              </a:extLst>
            </p:cNvPr>
            <p:cNvSpPr/>
            <p:nvPr/>
          </p:nvSpPr>
          <p:spPr>
            <a:xfrm>
              <a:off x="5101872" y="4202039"/>
              <a:ext cx="309372" cy="309600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</p:grpSp>
      <p:grpSp>
        <p:nvGrpSpPr>
          <p:cNvPr id="134" name="Agrupar 133">
            <a:extLst>
              <a:ext uri="{FF2B5EF4-FFF2-40B4-BE49-F238E27FC236}">
                <a16:creationId xmlns:a16="http://schemas.microsoft.com/office/drawing/2014/main" id="{4A71C253-8486-49CD-8B9C-D2E00920E03C}"/>
              </a:ext>
            </a:extLst>
          </p:cNvPr>
          <p:cNvGrpSpPr/>
          <p:nvPr/>
        </p:nvGrpSpPr>
        <p:grpSpPr>
          <a:xfrm>
            <a:off x="1197698" y="1917969"/>
            <a:ext cx="247825" cy="1855796"/>
            <a:chOff x="2348487" y="2027345"/>
            <a:chExt cx="330433" cy="2474395"/>
          </a:xfrm>
        </p:grpSpPr>
        <p:sp>
          <p:nvSpPr>
            <p:cNvPr id="136" name="Hexágono 135">
              <a:extLst>
                <a:ext uri="{FF2B5EF4-FFF2-40B4-BE49-F238E27FC236}">
                  <a16:creationId xmlns:a16="http://schemas.microsoft.com/office/drawing/2014/main" id="{B05D2324-DB9A-48FE-91E7-0A2E063E3768}"/>
                </a:ext>
              </a:extLst>
            </p:cNvPr>
            <p:cNvSpPr/>
            <p:nvPr/>
          </p:nvSpPr>
          <p:spPr>
            <a:xfrm rot="5400000">
              <a:off x="2348866" y="3665323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137" name="Conector reto 136">
              <a:extLst>
                <a:ext uri="{FF2B5EF4-FFF2-40B4-BE49-F238E27FC236}">
                  <a16:creationId xmlns:a16="http://schemas.microsoft.com/office/drawing/2014/main" id="{839A22AF-C251-4751-937C-F0DB8D57D300}"/>
                </a:ext>
              </a:extLst>
            </p:cNvPr>
            <p:cNvCxnSpPr/>
            <p:nvPr/>
          </p:nvCxnSpPr>
          <p:spPr>
            <a:xfrm flipV="1">
              <a:off x="2514600" y="3989553"/>
              <a:ext cx="0" cy="21910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8" name="Retângulo 137">
              <a:extLst>
                <a:ext uri="{FF2B5EF4-FFF2-40B4-BE49-F238E27FC236}">
                  <a16:creationId xmlns:a16="http://schemas.microsoft.com/office/drawing/2014/main" id="{ED70287D-1A51-4E0C-A2A4-F7A4599B11BA}"/>
                </a:ext>
              </a:extLst>
            </p:cNvPr>
            <p:cNvSpPr/>
            <p:nvPr/>
          </p:nvSpPr>
          <p:spPr>
            <a:xfrm>
              <a:off x="2348487" y="2027345"/>
              <a:ext cx="309372" cy="309600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sp>
          <p:nvSpPr>
            <p:cNvPr id="139" name="Hexágono 138">
              <a:extLst>
                <a:ext uri="{FF2B5EF4-FFF2-40B4-BE49-F238E27FC236}">
                  <a16:creationId xmlns:a16="http://schemas.microsoft.com/office/drawing/2014/main" id="{69924E02-3DB2-4ECB-9AAE-398755302E07}"/>
                </a:ext>
              </a:extLst>
            </p:cNvPr>
            <p:cNvSpPr/>
            <p:nvPr/>
          </p:nvSpPr>
          <p:spPr>
            <a:xfrm rot="5400000">
              <a:off x="2333629" y="2566923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140" name="Conector reto 139">
              <a:extLst>
                <a:ext uri="{FF2B5EF4-FFF2-40B4-BE49-F238E27FC236}">
                  <a16:creationId xmlns:a16="http://schemas.microsoft.com/office/drawing/2014/main" id="{9C5DB713-59B1-45AE-9C5B-B46BA0BD2FD5}"/>
                </a:ext>
              </a:extLst>
            </p:cNvPr>
            <p:cNvCxnSpPr/>
            <p:nvPr/>
          </p:nvCxnSpPr>
          <p:spPr>
            <a:xfrm flipV="1">
              <a:off x="2499363" y="2332957"/>
              <a:ext cx="0" cy="21910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Hexágono 140">
              <a:extLst>
                <a:ext uri="{FF2B5EF4-FFF2-40B4-BE49-F238E27FC236}">
                  <a16:creationId xmlns:a16="http://schemas.microsoft.com/office/drawing/2014/main" id="{D73D2FC1-F27A-4997-B98D-B931061C4160}"/>
                </a:ext>
              </a:extLst>
            </p:cNvPr>
            <p:cNvSpPr/>
            <p:nvPr/>
          </p:nvSpPr>
          <p:spPr>
            <a:xfrm rot="5400000">
              <a:off x="2338963" y="3106831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142" name="Conector reto 141">
              <a:extLst>
                <a:ext uri="{FF2B5EF4-FFF2-40B4-BE49-F238E27FC236}">
                  <a16:creationId xmlns:a16="http://schemas.microsoft.com/office/drawing/2014/main" id="{14F7613A-6C4D-4A38-8551-97E2249809BC}"/>
                </a:ext>
              </a:extLst>
            </p:cNvPr>
            <p:cNvCxnSpPr/>
            <p:nvPr/>
          </p:nvCxnSpPr>
          <p:spPr>
            <a:xfrm flipV="1">
              <a:off x="2504697" y="2872865"/>
              <a:ext cx="0" cy="21910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ector reto 142">
              <a:extLst>
                <a:ext uri="{FF2B5EF4-FFF2-40B4-BE49-F238E27FC236}">
                  <a16:creationId xmlns:a16="http://schemas.microsoft.com/office/drawing/2014/main" id="{D147EF64-DF23-4584-9DA9-7FE2B7D16F86}"/>
                </a:ext>
              </a:extLst>
            </p:cNvPr>
            <p:cNvCxnSpPr/>
            <p:nvPr/>
          </p:nvCxnSpPr>
          <p:spPr>
            <a:xfrm flipV="1">
              <a:off x="2519936" y="3419297"/>
              <a:ext cx="0" cy="21910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Retângulo 143">
              <a:extLst>
                <a:ext uri="{FF2B5EF4-FFF2-40B4-BE49-F238E27FC236}">
                  <a16:creationId xmlns:a16="http://schemas.microsoft.com/office/drawing/2014/main" id="{820E9BB2-DE7C-4676-8033-1C19602248E4}"/>
                </a:ext>
              </a:extLst>
            </p:cNvPr>
            <p:cNvSpPr/>
            <p:nvPr/>
          </p:nvSpPr>
          <p:spPr>
            <a:xfrm>
              <a:off x="2369548" y="4192140"/>
              <a:ext cx="309372" cy="309600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</p:grpSp>
      <p:sp>
        <p:nvSpPr>
          <p:cNvPr id="145" name="CaixaDeTexto 144">
            <a:extLst>
              <a:ext uri="{FF2B5EF4-FFF2-40B4-BE49-F238E27FC236}">
                <a16:creationId xmlns:a16="http://schemas.microsoft.com/office/drawing/2014/main" id="{7E08A803-2D61-4FD4-8633-7C150794D611}"/>
              </a:ext>
            </a:extLst>
          </p:cNvPr>
          <p:cNvSpPr txBox="1"/>
          <p:nvPr/>
        </p:nvSpPr>
        <p:spPr>
          <a:xfrm>
            <a:off x="19669" y="4471623"/>
            <a:ext cx="3766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n= 1 	     2       3    4     5    . . .</a:t>
            </a:r>
          </a:p>
        </p:txBody>
      </p:sp>
      <p:sp>
        <p:nvSpPr>
          <p:cNvPr id="147" name="Retângulo 146">
            <a:extLst>
              <a:ext uri="{FF2B5EF4-FFF2-40B4-BE49-F238E27FC236}">
                <a16:creationId xmlns:a16="http://schemas.microsoft.com/office/drawing/2014/main" id="{FED899B2-D291-4168-A34D-579E9D3AC375}"/>
              </a:ext>
            </a:extLst>
          </p:cNvPr>
          <p:cNvSpPr/>
          <p:nvPr/>
        </p:nvSpPr>
        <p:spPr>
          <a:xfrm>
            <a:off x="3550070" y="1373747"/>
            <a:ext cx="127150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200" u="sng" dirty="0" err="1"/>
              <a:t>Modeling</a:t>
            </a:r>
            <a:endParaRPr lang="pt-BR" sz="2200" u="sng" dirty="0"/>
          </a:p>
        </p:txBody>
      </p:sp>
      <p:sp>
        <p:nvSpPr>
          <p:cNvPr id="58" name="CaixaDeTexto 57">
            <a:extLst>
              <a:ext uri="{FF2B5EF4-FFF2-40B4-BE49-F238E27FC236}">
                <a16:creationId xmlns:a16="http://schemas.microsoft.com/office/drawing/2014/main" id="{93E75B93-CDF1-4785-96BA-1E5061DA443C}"/>
              </a:ext>
            </a:extLst>
          </p:cNvPr>
          <p:cNvSpPr txBox="1"/>
          <p:nvPr/>
        </p:nvSpPr>
        <p:spPr>
          <a:xfrm>
            <a:off x="2091662" y="196810"/>
            <a:ext cx="63224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Modeling the Synthesis and Application of Polymeric Catalysts</a:t>
            </a:r>
          </a:p>
        </p:txBody>
      </p:sp>
      <p:sp>
        <p:nvSpPr>
          <p:cNvPr id="59" name="Retângulo 58">
            <a:extLst>
              <a:ext uri="{FF2B5EF4-FFF2-40B4-BE49-F238E27FC236}">
                <a16:creationId xmlns:a16="http://schemas.microsoft.com/office/drawing/2014/main" id="{05488477-9CC6-447B-A7E5-1687E41E8939}"/>
              </a:ext>
            </a:extLst>
          </p:cNvPr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60" name="Imagem 59">
            <a:extLst>
              <a:ext uri="{FF2B5EF4-FFF2-40B4-BE49-F238E27FC236}">
                <a16:creationId xmlns:a16="http://schemas.microsoft.com/office/drawing/2014/main" id="{6672D40B-51C3-4234-898C-E3C10F7F06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61" name="Imagem 60">
            <a:extLst>
              <a:ext uri="{FF2B5EF4-FFF2-40B4-BE49-F238E27FC236}">
                <a16:creationId xmlns:a16="http://schemas.microsoft.com/office/drawing/2014/main" id="{29D64EBE-F6A6-4D3E-BFCA-1A21330F75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0941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Imagem 65">
            <a:extLst>
              <a:ext uri="{FF2B5EF4-FFF2-40B4-BE49-F238E27FC236}">
                <a16:creationId xmlns:a16="http://schemas.microsoft.com/office/drawing/2014/main" id="{B5879AA7-5451-4036-99E4-A65B4E7C6A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838323"/>
            <a:ext cx="3001618" cy="2019677"/>
          </a:xfrm>
          <a:prstGeom prst="rect">
            <a:avLst/>
          </a:prstGeom>
        </p:spPr>
      </p:pic>
      <p:grpSp>
        <p:nvGrpSpPr>
          <p:cNvPr id="67" name="Agrupar 66">
            <a:extLst>
              <a:ext uri="{FF2B5EF4-FFF2-40B4-BE49-F238E27FC236}">
                <a16:creationId xmlns:a16="http://schemas.microsoft.com/office/drawing/2014/main" id="{25371942-1624-496B-9C9E-44A463E2EA7B}"/>
              </a:ext>
            </a:extLst>
          </p:cNvPr>
          <p:cNvGrpSpPr/>
          <p:nvPr/>
        </p:nvGrpSpPr>
        <p:grpSpPr>
          <a:xfrm rot="16200000">
            <a:off x="731024" y="2941694"/>
            <a:ext cx="2697191" cy="273461"/>
            <a:chOff x="5101590" y="2532018"/>
            <a:chExt cx="3596255" cy="364614"/>
          </a:xfrm>
        </p:grpSpPr>
        <p:sp>
          <p:nvSpPr>
            <p:cNvPr id="68" name="Retângulo 67">
              <a:extLst>
                <a:ext uri="{FF2B5EF4-FFF2-40B4-BE49-F238E27FC236}">
                  <a16:creationId xmlns:a16="http://schemas.microsoft.com/office/drawing/2014/main" id="{8070B48C-E112-42F4-93DB-28F109C8183E}"/>
                </a:ext>
              </a:extLst>
            </p:cNvPr>
            <p:cNvSpPr/>
            <p:nvPr/>
          </p:nvSpPr>
          <p:spPr>
            <a:xfrm>
              <a:off x="5101590" y="2555906"/>
              <a:ext cx="309372" cy="309600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sp>
          <p:nvSpPr>
            <p:cNvPr id="69" name="Hexágono 68">
              <a:extLst>
                <a:ext uri="{FF2B5EF4-FFF2-40B4-BE49-F238E27FC236}">
                  <a16:creationId xmlns:a16="http://schemas.microsoft.com/office/drawing/2014/main" id="{610C920F-4825-46BF-AFA1-BD3B6918AA6B}"/>
                </a:ext>
              </a:extLst>
            </p:cNvPr>
            <p:cNvSpPr/>
            <p:nvPr/>
          </p:nvSpPr>
          <p:spPr>
            <a:xfrm rot="5400000">
              <a:off x="5626990" y="2546876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70" name="Conector reto 69">
              <a:extLst>
                <a:ext uri="{FF2B5EF4-FFF2-40B4-BE49-F238E27FC236}">
                  <a16:creationId xmlns:a16="http://schemas.microsoft.com/office/drawing/2014/main" id="{CBFA6FD1-4794-4519-B21C-623DD1F953A9}"/>
                </a:ext>
              </a:extLst>
            </p:cNvPr>
            <p:cNvCxnSpPr/>
            <p:nvPr/>
          </p:nvCxnSpPr>
          <p:spPr>
            <a:xfrm>
              <a:off x="5399532" y="2694056"/>
              <a:ext cx="2308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Hexágono 70">
              <a:extLst>
                <a:ext uri="{FF2B5EF4-FFF2-40B4-BE49-F238E27FC236}">
                  <a16:creationId xmlns:a16="http://schemas.microsoft.com/office/drawing/2014/main" id="{874D3830-C0C6-4988-BAEB-B21CF6F50519}"/>
                </a:ext>
              </a:extLst>
            </p:cNvPr>
            <p:cNvSpPr/>
            <p:nvPr/>
          </p:nvSpPr>
          <p:spPr>
            <a:xfrm rot="5400000">
              <a:off x="6180964" y="2553545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76" name="Conector reto 75">
              <a:extLst>
                <a:ext uri="{FF2B5EF4-FFF2-40B4-BE49-F238E27FC236}">
                  <a16:creationId xmlns:a16="http://schemas.microsoft.com/office/drawing/2014/main" id="{AB100936-6104-4125-A8B0-E35E371D6A70}"/>
                </a:ext>
              </a:extLst>
            </p:cNvPr>
            <p:cNvCxnSpPr/>
            <p:nvPr/>
          </p:nvCxnSpPr>
          <p:spPr>
            <a:xfrm>
              <a:off x="5953506" y="2700725"/>
              <a:ext cx="2308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Hexágono 76">
              <a:extLst>
                <a:ext uri="{FF2B5EF4-FFF2-40B4-BE49-F238E27FC236}">
                  <a16:creationId xmlns:a16="http://schemas.microsoft.com/office/drawing/2014/main" id="{288E7FDB-3432-4C26-B137-C86775F353A7}"/>
                </a:ext>
              </a:extLst>
            </p:cNvPr>
            <p:cNvSpPr/>
            <p:nvPr/>
          </p:nvSpPr>
          <p:spPr>
            <a:xfrm rot="5400000">
              <a:off x="6721222" y="2570764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78" name="Conector reto 77">
              <a:extLst>
                <a:ext uri="{FF2B5EF4-FFF2-40B4-BE49-F238E27FC236}">
                  <a16:creationId xmlns:a16="http://schemas.microsoft.com/office/drawing/2014/main" id="{84BAD312-B819-455B-BAB9-516674411303}"/>
                </a:ext>
              </a:extLst>
            </p:cNvPr>
            <p:cNvCxnSpPr/>
            <p:nvPr/>
          </p:nvCxnSpPr>
          <p:spPr>
            <a:xfrm>
              <a:off x="6493764" y="2717944"/>
              <a:ext cx="2308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Hexágono 78">
              <a:extLst>
                <a:ext uri="{FF2B5EF4-FFF2-40B4-BE49-F238E27FC236}">
                  <a16:creationId xmlns:a16="http://schemas.microsoft.com/office/drawing/2014/main" id="{06D86C5D-ED9B-4E98-8E86-82CBF64E520F}"/>
                </a:ext>
              </a:extLst>
            </p:cNvPr>
            <p:cNvSpPr/>
            <p:nvPr/>
          </p:nvSpPr>
          <p:spPr>
            <a:xfrm rot="5400000">
              <a:off x="7275196" y="2572402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86" name="Conector reto 85">
              <a:extLst>
                <a:ext uri="{FF2B5EF4-FFF2-40B4-BE49-F238E27FC236}">
                  <a16:creationId xmlns:a16="http://schemas.microsoft.com/office/drawing/2014/main" id="{846E1876-CDB1-41CF-95C1-77F2679680BF}"/>
                </a:ext>
              </a:extLst>
            </p:cNvPr>
            <p:cNvCxnSpPr/>
            <p:nvPr/>
          </p:nvCxnSpPr>
          <p:spPr>
            <a:xfrm>
              <a:off x="7047738" y="2719582"/>
              <a:ext cx="2308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ector reto 86">
              <a:extLst>
                <a:ext uri="{FF2B5EF4-FFF2-40B4-BE49-F238E27FC236}">
                  <a16:creationId xmlns:a16="http://schemas.microsoft.com/office/drawing/2014/main" id="{0E44C7FE-7A6B-4715-9C6E-1936F0A8E4AF}"/>
                </a:ext>
              </a:extLst>
            </p:cNvPr>
            <p:cNvCxnSpPr/>
            <p:nvPr/>
          </p:nvCxnSpPr>
          <p:spPr>
            <a:xfrm>
              <a:off x="7604760" y="2723814"/>
              <a:ext cx="2308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Hexágono 87">
              <a:extLst>
                <a:ext uri="{FF2B5EF4-FFF2-40B4-BE49-F238E27FC236}">
                  <a16:creationId xmlns:a16="http://schemas.microsoft.com/office/drawing/2014/main" id="{D63BC946-D80F-40CB-8BFE-97753C264A3E}"/>
                </a:ext>
              </a:extLst>
            </p:cNvPr>
            <p:cNvSpPr/>
            <p:nvPr/>
          </p:nvSpPr>
          <p:spPr>
            <a:xfrm rot="5400000">
              <a:off x="7838015" y="2570764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89" name="Conector reto 88">
              <a:extLst>
                <a:ext uri="{FF2B5EF4-FFF2-40B4-BE49-F238E27FC236}">
                  <a16:creationId xmlns:a16="http://schemas.microsoft.com/office/drawing/2014/main" id="{C76A589F-8467-4D63-8CA3-150A56833E66}"/>
                </a:ext>
              </a:extLst>
            </p:cNvPr>
            <p:cNvCxnSpPr/>
            <p:nvPr/>
          </p:nvCxnSpPr>
          <p:spPr>
            <a:xfrm>
              <a:off x="8152636" y="2731076"/>
              <a:ext cx="2308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Retângulo 97">
              <a:extLst>
                <a:ext uri="{FF2B5EF4-FFF2-40B4-BE49-F238E27FC236}">
                  <a16:creationId xmlns:a16="http://schemas.microsoft.com/office/drawing/2014/main" id="{CED87C7D-783C-44EE-8774-B7E3677393FA}"/>
                </a:ext>
              </a:extLst>
            </p:cNvPr>
            <p:cNvSpPr/>
            <p:nvPr/>
          </p:nvSpPr>
          <p:spPr>
            <a:xfrm>
              <a:off x="8388473" y="2570650"/>
              <a:ext cx="309372" cy="309600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</p:grpSp>
      <p:grpSp>
        <p:nvGrpSpPr>
          <p:cNvPr id="99" name="Agrupar 98">
            <a:extLst>
              <a:ext uri="{FF2B5EF4-FFF2-40B4-BE49-F238E27FC236}">
                <a16:creationId xmlns:a16="http://schemas.microsoft.com/office/drawing/2014/main" id="{D2D4BF74-FF39-48BA-AFA9-0719BD291700}"/>
              </a:ext>
            </a:extLst>
          </p:cNvPr>
          <p:cNvGrpSpPr/>
          <p:nvPr/>
        </p:nvGrpSpPr>
        <p:grpSpPr>
          <a:xfrm rot="16200000">
            <a:off x="-142741" y="2632077"/>
            <a:ext cx="1071688" cy="256772"/>
            <a:chOff x="1244179" y="4174650"/>
            <a:chExt cx="1428917" cy="342362"/>
          </a:xfrm>
        </p:grpSpPr>
        <p:sp>
          <p:nvSpPr>
            <p:cNvPr id="100" name="Hexágono 99">
              <a:extLst>
                <a:ext uri="{FF2B5EF4-FFF2-40B4-BE49-F238E27FC236}">
                  <a16:creationId xmlns:a16="http://schemas.microsoft.com/office/drawing/2014/main" id="{6E8D51F1-7BE1-412D-9286-A017B878CBED}"/>
                </a:ext>
              </a:extLst>
            </p:cNvPr>
            <p:cNvSpPr/>
            <p:nvPr/>
          </p:nvSpPr>
          <p:spPr>
            <a:xfrm rot="5400000">
              <a:off x="1789558" y="4189508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101" name="Conector reto 100">
              <a:extLst>
                <a:ext uri="{FF2B5EF4-FFF2-40B4-BE49-F238E27FC236}">
                  <a16:creationId xmlns:a16="http://schemas.microsoft.com/office/drawing/2014/main" id="{7147A586-56C3-4F4C-B679-0ABD6C8A0232}"/>
                </a:ext>
              </a:extLst>
            </p:cNvPr>
            <p:cNvCxnSpPr/>
            <p:nvPr/>
          </p:nvCxnSpPr>
          <p:spPr>
            <a:xfrm>
              <a:off x="1562100" y="4336688"/>
              <a:ext cx="2308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Retângulo 101">
              <a:extLst>
                <a:ext uri="{FF2B5EF4-FFF2-40B4-BE49-F238E27FC236}">
                  <a16:creationId xmlns:a16="http://schemas.microsoft.com/office/drawing/2014/main" id="{D9B08C4A-765F-4ACC-B610-A9F216EE9C7E}"/>
                </a:ext>
              </a:extLst>
            </p:cNvPr>
            <p:cNvSpPr/>
            <p:nvPr/>
          </p:nvSpPr>
          <p:spPr>
            <a:xfrm>
              <a:off x="2363724" y="4207412"/>
              <a:ext cx="309372" cy="309600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103" name="Conector reto 102">
              <a:extLst>
                <a:ext uri="{FF2B5EF4-FFF2-40B4-BE49-F238E27FC236}">
                  <a16:creationId xmlns:a16="http://schemas.microsoft.com/office/drawing/2014/main" id="{7D6E2480-5B12-41CB-AEA7-D85D2642DDB6}"/>
                </a:ext>
              </a:extLst>
            </p:cNvPr>
            <p:cNvCxnSpPr/>
            <p:nvPr/>
          </p:nvCxnSpPr>
          <p:spPr>
            <a:xfrm>
              <a:off x="2121408" y="4345832"/>
              <a:ext cx="2308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Retângulo 103">
              <a:extLst>
                <a:ext uri="{FF2B5EF4-FFF2-40B4-BE49-F238E27FC236}">
                  <a16:creationId xmlns:a16="http://schemas.microsoft.com/office/drawing/2014/main" id="{C48C13C5-DE21-41DD-8386-2A54F29AC1BD}"/>
                </a:ext>
              </a:extLst>
            </p:cNvPr>
            <p:cNvSpPr/>
            <p:nvPr/>
          </p:nvSpPr>
          <p:spPr>
            <a:xfrm>
              <a:off x="1244179" y="4186944"/>
              <a:ext cx="309372" cy="309600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</p:grpSp>
      <p:grpSp>
        <p:nvGrpSpPr>
          <p:cNvPr id="105" name="Agrupar 104">
            <a:extLst>
              <a:ext uri="{FF2B5EF4-FFF2-40B4-BE49-F238E27FC236}">
                <a16:creationId xmlns:a16="http://schemas.microsoft.com/office/drawing/2014/main" id="{E0CDEDB5-AAB4-4F27-A2D4-110BA7390A23}"/>
              </a:ext>
            </a:extLst>
          </p:cNvPr>
          <p:cNvGrpSpPr/>
          <p:nvPr/>
        </p:nvGrpSpPr>
        <p:grpSpPr>
          <a:xfrm rot="16200000">
            <a:off x="540324" y="2827916"/>
            <a:ext cx="2284411" cy="268032"/>
            <a:chOff x="2358224" y="4179980"/>
            <a:chExt cx="3045881" cy="357376"/>
          </a:xfrm>
        </p:grpSpPr>
        <p:sp>
          <p:nvSpPr>
            <p:cNvPr id="106" name="Hexágono 105">
              <a:extLst>
                <a:ext uri="{FF2B5EF4-FFF2-40B4-BE49-F238E27FC236}">
                  <a16:creationId xmlns:a16="http://schemas.microsoft.com/office/drawing/2014/main" id="{F11C1494-B195-46A6-AE8C-C216CC32A3C0}"/>
                </a:ext>
              </a:extLst>
            </p:cNvPr>
            <p:cNvSpPr/>
            <p:nvPr/>
          </p:nvSpPr>
          <p:spPr>
            <a:xfrm rot="5400000">
              <a:off x="2895982" y="4194838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108" name="Conector reto 107">
              <a:extLst>
                <a:ext uri="{FF2B5EF4-FFF2-40B4-BE49-F238E27FC236}">
                  <a16:creationId xmlns:a16="http://schemas.microsoft.com/office/drawing/2014/main" id="{8CBBCA85-2504-49B5-801A-250892A44E12}"/>
                </a:ext>
              </a:extLst>
            </p:cNvPr>
            <p:cNvCxnSpPr/>
            <p:nvPr/>
          </p:nvCxnSpPr>
          <p:spPr>
            <a:xfrm>
              <a:off x="2668524" y="4342018"/>
              <a:ext cx="2308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Hexágono 108">
              <a:extLst>
                <a:ext uri="{FF2B5EF4-FFF2-40B4-BE49-F238E27FC236}">
                  <a16:creationId xmlns:a16="http://schemas.microsoft.com/office/drawing/2014/main" id="{AE6ED351-9AE6-4A97-9742-BB38F95A16BC}"/>
                </a:ext>
              </a:extLst>
            </p:cNvPr>
            <p:cNvSpPr/>
            <p:nvPr/>
          </p:nvSpPr>
          <p:spPr>
            <a:xfrm rot="5400000">
              <a:off x="3442335" y="4197438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112" name="Conector reto 111">
              <a:extLst>
                <a:ext uri="{FF2B5EF4-FFF2-40B4-BE49-F238E27FC236}">
                  <a16:creationId xmlns:a16="http://schemas.microsoft.com/office/drawing/2014/main" id="{C8530F38-DA6C-465A-BE6A-0D34BBCCC035}"/>
                </a:ext>
              </a:extLst>
            </p:cNvPr>
            <p:cNvCxnSpPr/>
            <p:nvPr/>
          </p:nvCxnSpPr>
          <p:spPr>
            <a:xfrm>
              <a:off x="3214877" y="4344618"/>
              <a:ext cx="2308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Hexágono 112">
              <a:extLst>
                <a:ext uri="{FF2B5EF4-FFF2-40B4-BE49-F238E27FC236}">
                  <a16:creationId xmlns:a16="http://schemas.microsoft.com/office/drawing/2014/main" id="{B209DD78-FF2B-4C62-AAAF-9EC9EC74BEEF}"/>
                </a:ext>
              </a:extLst>
            </p:cNvPr>
            <p:cNvSpPr/>
            <p:nvPr/>
          </p:nvSpPr>
          <p:spPr>
            <a:xfrm rot="5400000">
              <a:off x="3997071" y="4206706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114" name="Conector reto 113">
              <a:extLst>
                <a:ext uri="{FF2B5EF4-FFF2-40B4-BE49-F238E27FC236}">
                  <a16:creationId xmlns:a16="http://schemas.microsoft.com/office/drawing/2014/main" id="{32D2D867-B54F-4088-9A8E-0624629CCCBB}"/>
                </a:ext>
              </a:extLst>
            </p:cNvPr>
            <p:cNvCxnSpPr/>
            <p:nvPr/>
          </p:nvCxnSpPr>
          <p:spPr>
            <a:xfrm>
              <a:off x="3769613" y="4353886"/>
              <a:ext cx="2308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Hexágono 114">
              <a:extLst>
                <a:ext uri="{FF2B5EF4-FFF2-40B4-BE49-F238E27FC236}">
                  <a16:creationId xmlns:a16="http://schemas.microsoft.com/office/drawing/2014/main" id="{759EE7E6-CF21-4256-A69D-960216A4DECD}"/>
                </a:ext>
              </a:extLst>
            </p:cNvPr>
            <p:cNvSpPr/>
            <p:nvPr/>
          </p:nvSpPr>
          <p:spPr>
            <a:xfrm rot="5400000">
              <a:off x="4543424" y="4213126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116" name="Conector reto 115">
              <a:extLst>
                <a:ext uri="{FF2B5EF4-FFF2-40B4-BE49-F238E27FC236}">
                  <a16:creationId xmlns:a16="http://schemas.microsoft.com/office/drawing/2014/main" id="{D39FC015-4637-4FAE-BA79-55D21E225EE4}"/>
                </a:ext>
              </a:extLst>
            </p:cNvPr>
            <p:cNvCxnSpPr/>
            <p:nvPr/>
          </p:nvCxnSpPr>
          <p:spPr>
            <a:xfrm>
              <a:off x="4315966" y="4360306"/>
              <a:ext cx="2308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7" name="Retângulo 116">
              <a:extLst>
                <a:ext uri="{FF2B5EF4-FFF2-40B4-BE49-F238E27FC236}">
                  <a16:creationId xmlns:a16="http://schemas.microsoft.com/office/drawing/2014/main" id="{B96B1ED1-772E-4746-BFFA-0BF1D792E14C}"/>
                </a:ext>
              </a:extLst>
            </p:cNvPr>
            <p:cNvSpPr/>
            <p:nvPr/>
          </p:nvSpPr>
          <p:spPr>
            <a:xfrm>
              <a:off x="5094733" y="4220544"/>
              <a:ext cx="309372" cy="309600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118" name="Conector reto 117">
              <a:extLst>
                <a:ext uri="{FF2B5EF4-FFF2-40B4-BE49-F238E27FC236}">
                  <a16:creationId xmlns:a16="http://schemas.microsoft.com/office/drawing/2014/main" id="{F04E2E12-BD8A-4794-9914-FFF18BB68228}"/>
                </a:ext>
              </a:extLst>
            </p:cNvPr>
            <p:cNvCxnSpPr/>
            <p:nvPr/>
          </p:nvCxnSpPr>
          <p:spPr>
            <a:xfrm>
              <a:off x="4852417" y="4358964"/>
              <a:ext cx="2308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9" name="Retângulo 118">
              <a:extLst>
                <a:ext uri="{FF2B5EF4-FFF2-40B4-BE49-F238E27FC236}">
                  <a16:creationId xmlns:a16="http://schemas.microsoft.com/office/drawing/2014/main" id="{A31D0688-11A8-4CE3-8BBA-9CECC0A4567F}"/>
                </a:ext>
              </a:extLst>
            </p:cNvPr>
            <p:cNvSpPr/>
            <p:nvPr/>
          </p:nvSpPr>
          <p:spPr>
            <a:xfrm>
              <a:off x="2358224" y="4202039"/>
              <a:ext cx="309372" cy="309600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</p:grpSp>
      <p:grpSp>
        <p:nvGrpSpPr>
          <p:cNvPr id="120" name="Agrupar 119">
            <a:extLst>
              <a:ext uri="{FF2B5EF4-FFF2-40B4-BE49-F238E27FC236}">
                <a16:creationId xmlns:a16="http://schemas.microsoft.com/office/drawing/2014/main" id="{464C1FE2-6458-4436-9A5E-687EC6C584CA}"/>
              </a:ext>
            </a:extLst>
          </p:cNvPr>
          <p:cNvGrpSpPr/>
          <p:nvPr/>
        </p:nvGrpSpPr>
        <p:grpSpPr>
          <a:xfrm>
            <a:off x="733986" y="2077416"/>
            <a:ext cx="237383" cy="1469681"/>
            <a:chOff x="5094733" y="2552065"/>
            <a:chExt cx="316511" cy="1959574"/>
          </a:xfrm>
        </p:grpSpPr>
        <p:sp>
          <p:nvSpPr>
            <p:cNvPr id="121" name="Hexágono 120">
              <a:extLst>
                <a:ext uri="{FF2B5EF4-FFF2-40B4-BE49-F238E27FC236}">
                  <a16:creationId xmlns:a16="http://schemas.microsoft.com/office/drawing/2014/main" id="{9F644742-158F-437D-ADAD-6403835B291C}"/>
                </a:ext>
              </a:extLst>
            </p:cNvPr>
            <p:cNvSpPr/>
            <p:nvPr/>
          </p:nvSpPr>
          <p:spPr>
            <a:xfrm rot="5400000">
              <a:off x="5079875" y="3674809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122" name="Conector reto 121">
              <a:extLst>
                <a:ext uri="{FF2B5EF4-FFF2-40B4-BE49-F238E27FC236}">
                  <a16:creationId xmlns:a16="http://schemas.microsoft.com/office/drawing/2014/main" id="{11DADC2A-2553-42A8-8B0E-4A655A0748D6}"/>
                </a:ext>
              </a:extLst>
            </p:cNvPr>
            <p:cNvCxnSpPr/>
            <p:nvPr/>
          </p:nvCxnSpPr>
          <p:spPr>
            <a:xfrm flipV="1">
              <a:off x="5245609" y="3999039"/>
              <a:ext cx="0" cy="21910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Hexágono 122">
              <a:extLst>
                <a:ext uri="{FF2B5EF4-FFF2-40B4-BE49-F238E27FC236}">
                  <a16:creationId xmlns:a16="http://schemas.microsoft.com/office/drawing/2014/main" id="{496B143A-27F7-49EA-97AC-06E0BF4F7550}"/>
                </a:ext>
              </a:extLst>
            </p:cNvPr>
            <p:cNvSpPr/>
            <p:nvPr/>
          </p:nvSpPr>
          <p:spPr>
            <a:xfrm rot="5400000">
              <a:off x="5079875" y="3114216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125" name="Conector reto 124">
              <a:extLst>
                <a:ext uri="{FF2B5EF4-FFF2-40B4-BE49-F238E27FC236}">
                  <a16:creationId xmlns:a16="http://schemas.microsoft.com/office/drawing/2014/main" id="{C5431329-98A1-447B-A942-20F6A2F38554}"/>
                </a:ext>
              </a:extLst>
            </p:cNvPr>
            <p:cNvCxnSpPr/>
            <p:nvPr/>
          </p:nvCxnSpPr>
          <p:spPr>
            <a:xfrm flipV="1">
              <a:off x="5245609" y="3438446"/>
              <a:ext cx="0" cy="21910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Conector reto 125">
              <a:extLst>
                <a:ext uri="{FF2B5EF4-FFF2-40B4-BE49-F238E27FC236}">
                  <a16:creationId xmlns:a16="http://schemas.microsoft.com/office/drawing/2014/main" id="{AEB93147-C2D5-4F83-B5A6-D05FC768D654}"/>
                </a:ext>
              </a:extLst>
            </p:cNvPr>
            <p:cNvCxnSpPr/>
            <p:nvPr/>
          </p:nvCxnSpPr>
          <p:spPr>
            <a:xfrm flipV="1">
              <a:off x="5245609" y="2880250"/>
              <a:ext cx="0" cy="21910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etângulo 128">
              <a:extLst>
                <a:ext uri="{FF2B5EF4-FFF2-40B4-BE49-F238E27FC236}">
                  <a16:creationId xmlns:a16="http://schemas.microsoft.com/office/drawing/2014/main" id="{94A42BD3-313C-4EBF-B275-CDD12B8FB93A}"/>
                </a:ext>
              </a:extLst>
            </p:cNvPr>
            <p:cNvSpPr/>
            <p:nvPr/>
          </p:nvSpPr>
          <p:spPr>
            <a:xfrm>
              <a:off x="5101872" y="2552065"/>
              <a:ext cx="309372" cy="309600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sp>
          <p:nvSpPr>
            <p:cNvPr id="130" name="Retângulo 129">
              <a:extLst>
                <a:ext uri="{FF2B5EF4-FFF2-40B4-BE49-F238E27FC236}">
                  <a16:creationId xmlns:a16="http://schemas.microsoft.com/office/drawing/2014/main" id="{A3962552-4C7E-4BCE-898D-A29FFE214934}"/>
                </a:ext>
              </a:extLst>
            </p:cNvPr>
            <p:cNvSpPr/>
            <p:nvPr/>
          </p:nvSpPr>
          <p:spPr>
            <a:xfrm>
              <a:off x="5101872" y="4202039"/>
              <a:ext cx="309372" cy="309600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</p:grpSp>
      <p:grpSp>
        <p:nvGrpSpPr>
          <p:cNvPr id="134" name="Agrupar 133">
            <a:extLst>
              <a:ext uri="{FF2B5EF4-FFF2-40B4-BE49-F238E27FC236}">
                <a16:creationId xmlns:a16="http://schemas.microsoft.com/office/drawing/2014/main" id="{4A71C253-8486-49CD-8B9C-D2E00920E03C}"/>
              </a:ext>
            </a:extLst>
          </p:cNvPr>
          <p:cNvGrpSpPr/>
          <p:nvPr/>
        </p:nvGrpSpPr>
        <p:grpSpPr>
          <a:xfrm>
            <a:off x="1197698" y="1917969"/>
            <a:ext cx="247825" cy="1855796"/>
            <a:chOff x="2348487" y="2027345"/>
            <a:chExt cx="330433" cy="2474395"/>
          </a:xfrm>
        </p:grpSpPr>
        <p:sp>
          <p:nvSpPr>
            <p:cNvPr id="136" name="Hexágono 135">
              <a:extLst>
                <a:ext uri="{FF2B5EF4-FFF2-40B4-BE49-F238E27FC236}">
                  <a16:creationId xmlns:a16="http://schemas.microsoft.com/office/drawing/2014/main" id="{B05D2324-DB9A-48FE-91E7-0A2E063E3768}"/>
                </a:ext>
              </a:extLst>
            </p:cNvPr>
            <p:cNvSpPr/>
            <p:nvPr/>
          </p:nvSpPr>
          <p:spPr>
            <a:xfrm rot="5400000">
              <a:off x="2348866" y="3665323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137" name="Conector reto 136">
              <a:extLst>
                <a:ext uri="{FF2B5EF4-FFF2-40B4-BE49-F238E27FC236}">
                  <a16:creationId xmlns:a16="http://schemas.microsoft.com/office/drawing/2014/main" id="{839A22AF-C251-4751-937C-F0DB8D57D300}"/>
                </a:ext>
              </a:extLst>
            </p:cNvPr>
            <p:cNvCxnSpPr/>
            <p:nvPr/>
          </p:nvCxnSpPr>
          <p:spPr>
            <a:xfrm flipV="1">
              <a:off x="2514600" y="3989553"/>
              <a:ext cx="0" cy="21910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8" name="Retângulo 137">
              <a:extLst>
                <a:ext uri="{FF2B5EF4-FFF2-40B4-BE49-F238E27FC236}">
                  <a16:creationId xmlns:a16="http://schemas.microsoft.com/office/drawing/2014/main" id="{ED70287D-1A51-4E0C-A2A4-F7A4599B11BA}"/>
                </a:ext>
              </a:extLst>
            </p:cNvPr>
            <p:cNvSpPr/>
            <p:nvPr/>
          </p:nvSpPr>
          <p:spPr>
            <a:xfrm>
              <a:off x="2348487" y="2027345"/>
              <a:ext cx="309372" cy="309600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sp>
          <p:nvSpPr>
            <p:cNvPr id="139" name="Hexágono 138">
              <a:extLst>
                <a:ext uri="{FF2B5EF4-FFF2-40B4-BE49-F238E27FC236}">
                  <a16:creationId xmlns:a16="http://schemas.microsoft.com/office/drawing/2014/main" id="{69924E02-3DB2-4ECB-9AAE-398755302E07}"/>
                </a:ext>
              </a:extLst>
            </p:cNvPr>
            <p:cNvSpPr/>
            <p:nvPr/>
          </p:nvSpPr>
          <p:spPr>
            <a:xfrm rot="5400000">
              <a:off x="2333629" y="2566923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140" name="Conector reto 139">
              <a:extLst>
                <a:ext uri="{FF2B5EF4-FFF2-40B4-BE49-F238E27FC236}">
                  <a16:creationId xmlns:a16="http://schemas.microsoft.com/office/drawing/2014/main" id="{9C5DB713-59B1-45AE-9C5B-B46BA0BD2FD5}"/>
                </a:ext>
              </a:extLst>
            </p:cNvPr>
            <p:cNvCxnSpPr/>
            <p:nvPr/>
          </p:nvCxnSpPr>
          <p:spPr>
            <a:xfrm flipV="1">
              <a:off x="2499363" y="2332957"/>
              <a:ext cx="0" cy="21910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Hexágono 140">
              <a:extLst>
                <a:ext uri="{FF2B5EF4-FFF2-40B4-BE49-F238E27FC236}">
                  <a16:creationId xmlns:a16="http://schemas.microsoft.com/office/drawing/2014/main" id="{D73D2FC1-F27A-4997-B98D-B931061C4160}"/>
                </a:ext>
              </a:extLst>
            </p:cNvPr>
            <p:cNvSpPr/>
            <p:nvPr/>
          </p:nvSpPr>
          <p:spPr>
            <a:xfrm rot="5400000">
              <a:off x="2338963" y="3106831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142" name="Conector reto 141">
              <a:extLst>
                <a:ext uri="{FF2B5EF4-FFF2-40B4-BE49-F238E27FC236}">
                  <a16:creationId xmlns:a16="http://schemas.microsoft.com/office/drawing/2014/main" id="{14F7613A-6C4D-4A38-8551-97E2249809BC}"/>
                </a:ext>
              </a:extLst>
            </p:cNvPr>
            <p:cNvCxnSpPr/>
            <p:nvPr/>
          </p:nvCxnSpPr>
          <p:spPr>
            <a:xfrm flipV="1">
              <a:off x="2504697" y="2872865"/>
              <a:ext cx="0" cy="21910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ector reto 142">
              <a:extLst>
                <a:ext uri="{FF2B5EF4-FFF2-40B4-BE49-F238E27FC236}">
                  <a16:creationId xmlns:a16="http://schemas.microsoft.com/office/drawing/2014/main" id="{D147EF64-DF23-4584-9DA9-7FE2B7D16F86}"/>
                </a:ext>
              </a:extLst>
            </p:cNvPr>
            <p:cNvCxnSpPr/>
            <p:nvPr/>
          </p:nvCxnSpPr>
          <p:spPr>
            <a:xfrm flipV="1">
              <a:off x="2519936" y="3419297"/>
              <a:ext cx="0" cy="21910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Retângulo 143">
              <a:extLst>
                <a:ext uri="{FF2B5EF4-FFF2-40B4-BE49-F238E27FC236}">
                  <a16:creationId xmlns:a16="http://schemas.microsoft.com/office/drawing/2014/main" id="{820E9BB2-DE7C-4676-8033-1C19602248E4}"/>
                </a:ext>
              </a:extLst>
            </p:cNvPr>
            <p:cNvSpPr/>
            <p:nvPr/>
          </p:nvSpPr>
          <p:spPr>
            <a:xfrm>
              <a:off x="2369548" y="4192140"/>
              <a:ext cx="309372" cy="309600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</p:grpSp>
      <p:sp>
        <p:nvSpPr>
          <p:cNvPr id="145" name="CaixaDeTexto 144">
            <a:extLst>
              <a:ext uri="{FF2B5EF4-FFF2-40B4-BE49-F238E27FC236}">
                <a16:creationId xmlns:a16="http://schemas.microsoft.com/office/drawing/2014/main" id="{7E08A803-2D61-4FD4-8633-7C150794D611}"/>
              </a:ext>
            </a:extLst>
          </p:cNvPr>
          <p:cNvSpPr txBox="1"/>
          <p:nvPr/>
        </p:nvSpPr>
        <p:spPr>
          <a:xfrm>
            <a:off x="19669" y="4471623"/>
            <a:ext cx="3766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n= 1 	     2       3    4     5    . . .</a:t>
            </a:r>
          </a:p>
        </p:txBody>
      </p:sp>
      <p:sp>
        <p:nvSpPr>
          <p:cNvPr id="147" name="Retângulo 146">
            <a:extLst>
              <a:ext uri="{FF2B5EF4-FFF2-40B4-BE49-F238E27FC236}">
                <a16:creationId xmlns:a16="http://schemas.microsoft.com/office/drawing/2014/main" id="{FED899B2-D291-4168-A34D-579E9D3AC375}"/>
              </a:ext>
            </a:extLst>
          </p:cNvPr>
          <p:cNvSpPr/>
          <p:nvPr/>
        </p:nvSpPr>
        <p:spPr>
          <a:xfrm>
            <a:off x="3550070" y="1373747"/>
            <a:ext cx="127150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200" u="sng" dirty="0" err="1"/>
              <a:t>Modeling</a:t>
            </a:r>
            <a:endParaRPr lang="pt-BR" sz="2200" u="sng" dirty="0"/>
          </a:p>
        </p:txBody>
      </p:sp>
      <p:sp>
        <p:nvSpPr>
          <p:cNvPr id="58" name="CaixaDeTexto 57">
            <a:extLst>
              <a:ext uri="{FF2B5EF4-FFF2-40B4-BE49-F238E27FC236}">
                <a16:creationId xmlns:a16="http://schemas.microsoft.com/office/drawing/2014/main" id="{4873224E-522C-4162-8764-02F524B909C7}"/>
              </a:ext>
            </a:extLst>
          </p:cNvPr>
          <p:cNvSpPr txBox="1"/>
          <p:nvPr/>
        </p:nvSpPr>
        <p:spPr>
          <a:xfrm>
            <a:off x="3550070" y="2026815"/>
            <a:ext cx="309262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 err="1"/>
              <a:t>Copolymerization</a:t>
            </a:r>
            <a:r>
              <a:rPr lang="pt-BR" sz="1600" b="1" dirty="0"/>
              <a:t> model</a:t>
            </a:r>
          </a:p>
          <a:p>
            <a:endParaRPr lang="pt-BR" sz="1600" dirty="0"/>
          </a:p>
          <a:p>
            <a:r>
              <a:rPr lang="pt-BR" sz="1600" dirty="0" err="1"/>
              <a:t>Maximum</a:t>
            </a:r>
            <a:r>
              <a:rPr lang="pt-BR" sz="1600" dirty="0"/>
              <a:t> </a:t>
            </a:r>
            <a:r>
              <a:rPr lang="pt-BR" sz="1600" dirty="0" err="1"/>
              <a:t>length</a:t>
            </a:r>
            <a:r>
              <a:rPr lang="pt-BR" sz="1600" dirty="0"/>
              <a:t>: </a:t>
            </a:r>
            <a:r>
              <a:rPr lang="pt-BR" sz="1600" dirty="0" err="1"/>
              <a:t>n</a:t>
            </a:r>
            <a:r>
              <a:rPr lang="pt-BR" sz="1600" baseline="-25000" dirty="0" err="1"/>
              <a:t>max</a:t>
            </a:r>
            <a:r>
              <a:rPr lang="pt-BR" sz="1600" dirty="0"/>
              <a:t>= 100 </a:t>
            </a:r>
            <a:r>
              <a:rPr lang="pt-BR" sz="1600" dirty="0" err="1"/>
              <a:t>units</a:t>
            </a:r>
            <a:endParaRPr lang="pt-BR" sz="1600" dirty="0"/>
          </a:p>
          <a:p>
            <a:endParaRPr lang="pt-BR" sz="1600" dirty="0"/>
          </a:p>
          <a:p>
            <a:r>
              <a:rPr lang="pt-BR" sz="1600" dirty="0" err="1"/>
              <a:t>Equations</a:t>
            </a:r>
            <a:r>
              <a:rPr lang="pt-BR" sz="1600" dirty="0"/>
              <a:t>:</a:t>
            </a:r>
          </a:p>
          <a:p>
            <a:r>
              <a:rPr lang="pt-BR" sz="1600" dirty="0"/>
              <a:t>No. </a:t>
            </a:r>
            <a:r>
              <a:rPr lang="pt-BR" sz="1600" dirty="0" err="1"/>
              <a:t>ODEs</a:t>
            </a:r>
            <a:r>
              <a:rPr lang="pt-BR" sz="1600" dirty="0"/>
              <a:t> = 512</a:t>
            </a:r>
          </a:p>
          <a:p>
            <a:endParaRPr lang="pt-BR" sz="1600" dirty="0"/>
          </a:p>
          <a:p>
            <a:r>
              <a:rPr lang="pt-BR" sz="1600" dirty="0"/>
              <a:t>(</a:t>
            </a:r>
            <a:r>
              <a:rPr lang="pt-BR" sz="1600" dirty="0" err="1"/>
              <a:t>Numerically</a:t>
            </a:r>
            <a:r>
              <a:rPr lang="pt-BR" sz="1600" dirty="0"/>
              <a:t> </a:t>
            </a:r>
            <a:r>
              <a:rPr lang="pt-BR" sz="1600" dirty="0" err="1"/>
              <a:t>solved</a:t>
            </a:r>
            <a:r>
              <a:rPr lang="pt-BR" sz="1600" dirty="0"/>
              <a:t> in </a:t>
            </a:r>
            <a:r>
              <a:rPr lang="pt-BR" sz="1600" dirty="0" err="1"/>
              <a:t>Scilab</a:t>
            </a:r>
            <a:r>
              <a:rPr lang="pt-BR" sz="1600" dirty="0"/>
              <a:t>)</a:t>
            </a:r>
          </a:p>
        </p:txBody>
      </p:sp>
      <p:sp>
        <p:nvSpPr>
          <p:cNvPr id="59" name="CaixaDeTexto 58">
            <a:extLst>
              <a:ext uri="{FF2B5EF4-FFF2-40B4-BE49-F238E27FC236}">
                <a16:creationId xmlns:a16="http://schemas.microsoft.com/office/drawing/2014/main" id="{1AE8DBDA-A689-43ED-A689-2953BCC5671A}"/>
              </a:ext>
            </a:extLst>
          </p:cNvPr>
          <p:cNvSpPr txBox="1"/>
          <p:nvPr/>
        </p:nvSpPr>
        <p:spPr>
          <a:xfrm>
            <a:off x="2091662" y="196810"/>
            <a:ext cx="63224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Modeling the Synthesis and Application of Polymeric Catalysts</a:t>
            </a:r>
          </a:p>
        </p:txBody>
      </p:sp>
      <p:sp>
        <p:nvSpPr>
          <p:cNvPr id="60" name="Retângulo 59">
            <a:extLst>
              <a:ext uri="{FF2B5EF4-FFF2-40B4-BE49-F238E27FC236}">
                <a16:creationId xmlns:a16="http://schemas.microsoft.com/office/drawing/2014/main" id="{E2B30A6D-62EF-4C83-AF4A-36FD382135E9}"/>
              </a:ext>
            </a:extLst>
          </p:cNvPr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61" name="Imagem 60">
            <a:extLst>
              <a:ext uri="{FF2B5EF4-FFF2-40B4-BE49-F238E27FC236}">
                <a16:creationId xmlns:a16="http://schemas.microsoft.com/office/drawing/2014/main" id="{C7E78858-CAF4-40D2-AB15-C006A6931C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62" name="Imagem 61">
            <a:extLst>
              <a:ext uri="{FF2B5EF4-FFF2-40B4-BE49-F238E27FC236}">
                <a16:creationId xmlns:a16="http://schemas.microsoft.com/office/drawing/2014/main" id="{00BA4080-700B-4C55-ACAA-561FF33674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70094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Imagem 65">
            <a:extLst>
              <a:ext uri="{FF2B5EF4-FFF2-40B4-BE49-F238E27FC236}">
                <a16:creationId xmlns:a16="http://schemas.microsoft.com/office/drawing/2014/main" id="{B5879AA7-5451-4036-99E4-A65B4E7C6A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838323"/>
            <a:ext cx="3001618" cy="2019677"/>
          </a:xfrm>
          <a:prstGeom prst="rect">
            <a:avLst/>
          </a:prstGeom>
        </p:spPr>
      </p:pic>
      <p:grpSp>
        <p:nvGrpSpPr>
          <p:cNvPr id="67" name="Agrupar 66">
            <a:extLst>
              <a:ext uri="{FF2B5EF4-FFF2-40B4-BE49-F238E27FC236}">
                <a16:creationId xmlns:a16="http://schemas.microsoft.com/office/drawing/2014/main" id="{25371942-1624-496B-9C9E-44A463E2EA7B}"/>
              </a:ext>
            </a:extLst>
          </p:cNvPr>
          <p:cNvGrpSpPr/>
          <p:nvPr/>
        </p:nvGrpSpPr>
        <p:grpSpPr>
          <a:xfrm rot="16200000">
            <a:off x="731024" y="2941694"/>
            <a:ext cx="2697191" cy="273461"/>
            <a:chOff x="5101590" y="2532018"/>
            <a:chExt cx="3596255" cy="364614"/>
          </a:xfrm>
        </p:grpSpPr>
        <p:sp>
          <p:nvSpPr>
            <p:cNvPr id="68" name="Retângulo 67">
              <a:extLst>
                <a:ext uri="{FF2B5EF4-FFF2-40B4-BE49-F238E27FC236}">
                  <a16:creationId xmlns:a16="http://schemas.microsoft.com/office/drawing/2014/main" id="{8070B48C-E112-42F4-93DB-28F109C8183E}"/>
                </a:ext>
              </a:extLst>
            </p:cNvPr>
            <p:cNvSpPr/>
            <p:nvPr/>
          </p:nvSpPr>
          <p:spPr>
            <a:xfrm>
              <a:off x="5101590" y="2555906"/>
              <a:ext cx="309372" cy="309600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sp>
          <p:nvSpPr>
            <p:cNvPr id="69" name="Hexágono 68">
              <a:extLst>
                <a:ext uri="{FF2B5EF4-FFF2-40B4-BE49-F238E27FC236}">
                  <a16:creationId xmlns:a16="http://schemas.microsoft.com/office/drawing/2014/main" id="{610C920F-4825-46BF-AFA1-BD3B6918AA6B}"/>
                </a:ext>
              </a:extLst>
            </p:cNvPr>
            <p:cNvSpPr/>
            <p:nvPr/>
          </p:nvSpPr>
          <p:spPr>
            <a:xfrm rot="5400000">
              <a:off x="5626990" y="2546876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70" name="Conector reto 69">
              <a:extLst>
                <a:ext uri="{FF2B5EF4-FFF2-40B4-BE49-F238E27FC236}">
                  <a16:creationId xmlns:a16="http://schemas.microsoft.com/office/drawing/2014/main" id="{CBFA6FD1-4794-4519-B21C-623DD1F953A9}"/>
                </a:ext>
              </a:extLst>
            </p:cNvPr>
            <p:cNvCxnSpPr/>
            <p:nvPr/>
          </p:nvCxnSpPr>
          <p:spPr>
            <a:xfrm>
              <a:off x="5399532" y="2694056"/>
              <a:ext cx="2308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Hexágono 70">
              <a:extLst>
                <a:ext uri="{FF2B5EF4-FFF2-40B4-BE49-F238E27FC236}">
                  <a16:creationId xmlns:a16="http://schemas.microsoft.com/office/drawing/2014/main" id="{874D3830-C0C6-4988-BAEB-B21CF6F50519}"/>
                </a:ext>
              </a:extLst>
            </p:cNvPr>
            <p:cNvSpPr/>
            <p:nvPr/>
          </p:nvSpPr>
          <p:spPr>
            <a:xfrm rot="5400000">
              <a:off x="6180964" y="2553545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76" name="Conector reto 75">
              <a:extLst>
                <a:ext uri="{FF2B5EF4-FFF2-40B4-BE49-F238E27FC236}">
                  <a16:creationId xmlns:a16="http://schemas.microsoft.com/office/drawing/2014/main" id="{AB100936-6104-4125-A8B0-E35E371D6A70}"/>
                </a:ext>
              </a:extLst>
            </p:cNvPr>
            <p:cNvCxnSpPr/>
            <p:nvPr/>
          </p:nvCxnSpPr>
          <p:spPr>
            <a:xfrm>
              <a:off x="5953506" y="2700725"/>
              <a:ext cx="2308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Hexágono 76">
              <a:extLst>
                <a:ext uri="{FF2B5EF4-FFF2-40B4-BE49-F238E27FC236}">
                  <a16:creationId xmlns:a16="http://schemas.microsoft.com/office/drawing/2014/main" id="{288E7FDB-3432-4C26-B137-C86775F353A7}"/>
                </a:ext>
              </a:extLst>
            </p:cNvPr>
            <p:cNvSpPr/>
            <p:nvPr/>
          </p:nvSpPr>
          <p:spPr>
            <a:xfrm rot="5400000">
              <a:off x="6721222" y="2570764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78" name="Conector reto 77">
              <a:extLst>
                <a:ext uri="{FF2B5EF4-FFF2-40B4-BE49-F238E27FC236}">
                  <a16:creationId xmlns:a16="http://schemas.microsoft.com/office/drawing/2014/main" id="{84BAD312-B819-455B-BAB9-516674411303}"/>
                </a:ext>
              </a:extLst>
            </p:cNvPr>
            <p:cNvCxnSpPr/>
            <p:nvPr/>
          </p:nvCxnSpPr>
          <p:spPr>
            <a:xfrm>
              <a:off x="6493764" y="2717944"/>
              <a:ext cx="2308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Hexágono 78">
              <a:extLst>
                <a:ext uri="{FF2B5EF4-FFF2-40B4-BE49-F238E27FC236}">
                  <a16:creationId xmlns:a16="http://schemas.microsoft.com/office/drawing/2014/main" id="{06D86C5D-ED9B-4E98-8E86-82CBF64E520F}"/>
                </a:ext>
              </a:extLst>
            </p:cNvPr>
            <p:cNvSpPr/>
            <p:nvPr/>
          </p:nvSpPr>
          <p:spPr>
            <a:xfrm rot="5400000">
              <a:off x="7275196" y="2572402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86" name="Conector reto 85">
              <a:extLst>
                <a:ext uri="{FF2B5EF4-FFF2-40B4-BE49-F238E27FC236}">
                  <a16:creationId xmlns:a16="http://schemas.microsoft.com/office/drawing/2014/main" id="{846E1876-CDB1-41CF-95C1-77F2679680BF}"/>
                </a:ext>
              </a:extLst>
            </p:cNvPr>
            <p:cNvCxnSpPr/>
            <p:nvPr/>
          </p:nvCxnSpPr>
          <p:spPr>
            <a:xfrm>
              <a:off x="7047738" y="2719582"/>
              <a:ext cx="2308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ector reto 86">
              <a:extLst>
                <a:ext uri="{FF2B5EF4-FFF2-40B4-BE49-F238E27FC236}">
                  <a16:creationId xmlns:a16="http://schemas.microsoft.com/office/drawing/2014/main" id="{0E44C7FE-7A6B-4715-9C6E-1936F0A8E4AF}"/>
                </a:ext>
              </a:extLst>
            </p:cNvPr>
            <p:cNvCxnSpPr/>
            <p:nvPr/>
          </p:nvCxnSpPr>
          <p:spPr>
            <a:xfrm>
              <a:off x="7604760" y="2723814"/>
              <a:ext cx="2308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Hexágono 87">
              <a:extLst>
                <a:ext uri="{FF2B5EF4-FFF2-40B4-BE49-F238E27FC236}">
                  <a16:creationId xmlns:a16="http://schemas.microsoft.com/office/drawing/2014/main" id="{D63BC946-D80F-40CB-8BFE-97753C264A3E}"/>
                </a:ext>
              </a:extLst>
            </p:cNvPr>
            <p:cNvSpPr/>
            <p:nvPr/>
          </p:nvSpPr>
          <p:spPr>
            <a:xfrm rot="5400000">
              <a:off x="7838015" y="2570764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89" name="Conector reto 88">
              <a:extLst>
                <a:ext uri="{FF2B5EF4-FFF2-40B4-BE49-F238E27FC236}">
                  <a16:creationId xmlns:a16="http://schemas.microsoft.com/office/drawing/2014/main" id="{C76A589F-8467-4D63-8CA3-150A56833E66}"/>
                </a:ext>
              </a:extLst>
            </p:cNvPr>
            <p:cNvCxnSpPr/>
            <p:nvPr/>
          </p:nvCxnSpPr>
          <p:spPr>
            <a:xfrm>
              <a:off x="8152636" y="2731076"/>
              <a:ext cx="2308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Retângulo 97">
              <a:extLst>
                <a:ext uri="{FF2B5EF4-FFF2-40B4-BE49-F238E27FC236}">
                  <a16:creationId xmlns:a16="http://schemas.microsoft.com/office/drawing/2014/main" id="{CED87C7D-783C-44EE-8774-B7E3677393FA}"/>
                </a:ext>
              </a:extLst>
            </p:cNvPr>
            <p:cNvSpPr/>
            <p:nvPr/>
          </p:nvSpPr>
          <p:spPr>
            <a:xfrm>
              <a:off x="8388473" y="2570650"/>
              <a:ext cx="309372" cy="309600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</p:grpSp>
      <p:grpSp>
        <p:nvGrpSpPr>
          <p:cNvPr id="99" name="Agrupar 98">
            <a:extLst>
              <a:ext uri="{FF2B5EF4-FFF2-40B4-BE49-F238E27FC236}">
                <a16:creationId xmlns:a16="http://schemas.microsoft.com/office/drawing/2014/main" id="{D2D4BF74-FF39-48BA-AFA9-0719BD291700}"/>
              </a:ext>
            </a:extLst>
          </p:cNvPr>
          <p:cNvGrpSpPr/>
          <p:nvPr/>
        </p:nvGrpSpPr>
        <p:grpSpPr>
          <a:xfrm rot="16200000">
            <a:off x="-142741" y="2632077"/>
            <a:ext cx="1071688" cy="256772"/>
            <a:chOff x="1244179" y="4174650"/>
            <a:chExt cx="1428917" cy="342362"/>
          </a:xfrm>
        </p:grpSpPr>
        <p:sp>
          <p:nvSpPr>
            <p:cNvPr id="100" name="Hexágono 99">
              <a:extLst>
                <a:ext uri="{FF2B5EF4-FFF2-40B4-BE49-F238E27FC236}">
                  <a16:creationId xmlns:a16="http://schemas.microsoft.com/office/drawing/2014/main" id="{6E8D51F1-7BE1-412D-9286-A017B878CBED}"/>
                </a:ext>
              </a:extLst>
            </p:cNvPr>
            <p:cNvSpPr/>
            <p:nvPr/>
          </p:nvSpPr>
          <p:spPr>
            <a:xfrm rot="5400000">
              <a:off x="1789558" y="4189508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101" name="Conector reto 100">
              <a:extLst>
                <a:ext uri="{FF2B5EF4-FFF2-40B4-BE49-F238E27FC236}">
                  <a16:creationId xmlns:a16="http://schemas.microsoft.com/office/drawing/2014/main" id="{7147A586-56C3-4F4C-B679-0ABD6C8A0232}"/>
                </a:ext>
              </a:extLst>
            </p:cNvPr>
            <p:cNvCxnSpPr/>
            <p:nvPr/>
          </p:nvCxnSpPr>
          <p:spPr>
            <a:xfrm>
              <a:off x="1562100" y="4336688"/>
              <a:ext cx="2308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Retângulo 101">
              <a:extLst>
                <a:ext uri="{FF2B5EF4-FFF2-40B4-BE49-F238E27FC236}">
                  <a16:creationId xmlns:a16="http://schemas.microsoft.com/office/drawing/2014/main" id="{D9B08C4A-765F-4ACC-B610-A9F216EE9C7E}"/>
                </a:ext>
              </a:extLst>
            </p:cNvPr>
            <p:cNvSpPr/>
            <p:nvPr/>
          </p:nvSpPr>
          <p:spPr>
            <a:xfrm>
              <a:off x="2363724" y="4207412"/>
              <a:ext cx="309372" cy="309600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103" name="Conector reto 102">
              <a:extLst>
                <a:ext uri="{FF2B5EF4-FFF2-40B4-BE49-F238E27FC236}">
                  <a16:creationId xmlns:a16="http://schemas.microsoft.com/office/drawing/2014/main" id="{7D6E2480-5B12-41CB-AEA7-D85D2642DDB6}"/>
                </a:ext>
              </a:extLst>
            </p:cNvPr>
            <p:cNvCxnSpPr/>
            <p:nvPr/>
          </p:nvCxnSpPr>
          <p:spPr>
            <a:xfrm>
              <a:off x="2121408" y="4345832"/>
              <a:ext cx="2308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Retângulo 103">
              <a:extLst>
                <a:ext uri="{FF2B5EF4-FFF2-40B4-BE49-F238E27FC236}">
                  <a16:creationId xmlns:a16="http://schemas.microsoft.com/office/drawing/2014/main" id="{C48C13C5-DE21-41DD-8386-2A54F29AC1BD}"/>
                </a:ext>
              </a:extLst>
            </p:cNvPr>
            <p:cNvSpPr/>
            <p:nvPr/>
          </p:nvSpPr>
          <p:spPr>
            <a:xfrm>
              <a:off x="1244179" y="4186944"/>
              <a:ext cx="309372" cy="309600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</p:grpSp>
      <p:grpSp>
        <p:nvGrpSpPr>
          <p:cNvPr id="105" name="Agrupar 104">
            <a:extLst>
              <a:ext uri="{FF2B5EF4-FFF2-40B4-BE49-F238E27FC236}">
                <a16:creationId xmlns:a16="http://schemas.microsoft.com/office/drawing/2014/main" id="{E0CDEDB5-AAB4-4F27-A2D4-110BA7390A23}"/>
              </a:ext>
            </a:extLst>
          </p:cNvPr>
          <p:cNvGrpSpPr/>
          <p:nvPr/>
        </p:nvGrpSpPr>
        <p:grpSpPr>
          <a:xfrm rot="16200000">
            <a:off x="540324" y="2827916"/>
            <a:ext cx="2284411" cy="268032"/>
            <a:chOff x="2358224" y="4179980"/>
            <a:chExt cx="3045881" cy="357376"/>
          </a:xfrm>
        </p:grpSpPr>
        <p:sp>
          <p:nvSpPr>
            <p:cNvPr id="106" name="Hexágono 105">
              <a:extLst>
                <a:ext uri="{FF2B5EF4-FFF2-40B4-BE49-F238E27FC236}">
                  <a16:creationId xmlns:a16="http://schemas.microsoft.com/office/drawing/2014/main" id="{F11C1494-B195-46A6-AE8C-C216CC32A3C0}"/>
                </a:ext>
              </a:extLst>
            </p:cNvPr>
            <p:cNvSpPr/>
            <p:nvPr/>
          </p:nvSpPr>
          <p:spPr>
            <a:xfrm rot="5400000">
              <a:off x="2895982" y="4194838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108" name="Conector reto 107">
              <a:extLst>
                <a:ext uri="{FF2B5EF4-FFF2-40B4-BE49-F238E27FC236}">
                  <a16:creationId xmlns:a16="http://schemas.microsoft.com/office/drawing/2014/main" id="{8CBBCA85-2504-49B5-801A-250892A44E12}"/>
                </a:ext>
              </a:extLst>
            </p:cNvPr>
            <p:cNvCxnSpPr/>
            <p:nvPr/>
          </p:nvCxnSpPr>
          <p:spPr>
            <a:xfrm>
              <a:off x="2668524" y="4342018"/>
              <a:ext cx="2308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Hexágono 108">
              <a:extLst>
                <a:ext uri="{FF2B5EF4-FFF2-40B4-BE49-F238E27FC236}">
                  <a16:creationId xmlns:a16="http://schemas.microsoft.com/office/drawing/2014/main" id="{AE6ED351-9AE6-4A97-9742-BB38F95A16BC}"/>
                </a:ext>
              </a:extLst>
            </p:cNvPr>
            <p:cNvSpPr/>
            <p:nvPr/>
          </p:nvSpPr>
          <p:spPr>
            <a:xfrm rot="5400000">
              <a:off x="3442335" y="4197438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112" name="Conector reto 111">
              <a:extLst>
                <a:ext uri="{FF2B5EF4-FFF2-40B4-BE49-F238E27FC236}">
                  <a16:creationId xmlns:a16="http://schemas.microsoft.com/office/drawing/2014/main" id="{C8530F38-DA6C-465A-BE6A-0D34BBCCC035}"/>
                </a:ext>
              </a:extLst>
            </p:cNvPr>
            <p:cNvCxnSpPr/>
            <p:nvPr/>
          </p:nvCxnSpPr>
          <p:spPr>
            <a:xfrm>
              <a:off x="3214877" y="4344618"/>
              <a:ext cx="2308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Hexágono 112">
              <a:extLst>
                <a:ext uri="{FF2B5EF4-FFF2-40B4-BE49-F238E27FC236}">
                  <a16:creationId xmlns:a16="http://schemas.microsoft.com/office/drawing/2014/main" id="{B209DD78-FF2B-4C62-AAAF-9EC9EC74BEEF}"/>
                </a:ext>
              </a:extLst>
            </p:cNvPr>
            <p:cNvSpPr/>
            <p:nvPr/>
          </p:nvSpPr>
          <p:spPr>
            <a:xfrm rot="5400000">
              <a:off x="3997071" y="4206706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114" name="Conector reto 113">
              <a:extLst>
                <a:ext uri="{FF2B5EF4-FFF2-40B4-BE49-F238E27FC236}">
                  <a16:creationId xmlns:a16="http://schemas.microsoft.com/office/drawing/2014/main" id="{32D2D867-B54F-4088-9A8E-0624629CCCBB}"/>
                </a:ext>
              </a:extLst>
            </p:cNvPr>
            <p:cNvCxnSpPr/>
            <p:nvPr/>
          </p:nvCxnSpPr>
          <p:spPr>
            <a:xfrm>
              <a:off x="3769613" y="4353886"/>
              <a:ext cx="2308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Hexágono 114">
              <a:extLst>
                <a:ext uri="{FF2B5EF4-FFF2-40B4-BE49-F238E27FC236}">
                  <a16:creationId xmlns:a16="http://schemas.microsoft.com/office/drawing/2014/main" id="{759EE7E6-CF21-4256-A69D-960216A4DECD}"/>
                </a:ext>
              </a:extLst>
            </p:cNvPr>
            <p:cNvSpPr/>
            <p:nvPr/>
          </p:nvSpPr>
          <p:spPr>
            <a:xfrm rot="5400000">
              <a:off x="4543424" y="4213126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116" name="Conector reto 115">
              <a:extLst>
                <a:ext uri="{FF2B5EF4-FFF2-40B4-BE49-F238E27FC236}">
                  <a16:creationId xmlns:a16="http://schemas.microsoft.com/office/drawing/2014/main" id="{D39FC015-4637-4FAE-BA79-55D21E225EE4}"/>
                </a:ext>
              </a:extLst>
            </p:cNvPr>
            <p:cNvCxnSpPr/>
            <p:nvPr/>
          </p:nvCxnSpPr>
          <p:spPr>
            <a:xfrm>
              <a:off x="4315966" y="4360306"/>
              <a:ext cx="2308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7" name="Retângulo 116">
              <a:extLst>
                <a:ext uri="{FF2B5EF4-FFF2-40B4-BE49-F238E27FC236}">
                  <a16:creationId xmlns:a16="http://schemas.microsoft.com/office/drawing/2014/main" id="{B96B1ED1-772E-4746-BFFA-0BF1D792E14C}"/>
                </a:ext>
              </a:extLst>
            </p:cNvPr>
            <p:cNvSpPr/>
            <p:nvPr/>
          </p:nvSpPr>
          <p:spPr>
            <a:xfrm>
              <a:off x="5094733" y="4220544"/>
              <a:ext cx="309372" cy="309600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118" name="Conector reto 117">
              <a:extLst>
                <a:ext uri="{FF2B5EF4-FFF2-40B4-BE49-F238E27FC236}">
                  <a16:creationId xmlns:a16="http://schemas.microsoft.com/office/drawing/2014/main" id="{F04E2E12-BD8A-4794-9914-FFF18BB68228}"/>
                </a:ext>
              </a:extLst>
            </p:cNvPr>
            <p:cNvCxnSpPr/>
            <p:nvPr/>
          </p:nvCxnSpPr>
          <p:spPr>
            <a:xfrm>
              <a:off x="4852417" y="4358964"/>
              <a:ext cx="2308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9" name="Retângulo 118">
              <a:extLst>
                <a:ext uri="{FF2B5EF4-FFF2-40B4-BE49-F238E27FC236}">
                  <a16:creationId xmlns:a16="http://schemas.microsoft.com/office/drawing/2014/main" id="{A31D0688-11A8-4CE3-8BBA-9CECC0A4567F}"/>
                </a:ext>
              </a:extLst>
            </p:cNvPr>
            <p:cNvSpPr/>
            <p:nvPr/>
          </p:nvSpPr>
          <p:spPr>
            <a:xfrm>
              <a:off x="2358224" y="4202039"/>
              <a:ext cx="309372" cy="309600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</p:grpSp>
      <p:grpSp>
        <p:nvGrpSpPr>
          <p:cNvPr id="120" name="Agrupar 119">
            <a:extLst>
              <a:ext uri="{FF2B5EF4-FFF2-40B4-BE49-F238E27FC236}">
                <a16:creationId xmlns:a16="http://schemas.microsoft.com/office/drawing/2014/main" id="{464C1FE2-6458-4436-9A5E-687EC6C584CA}"/>
              </a:ext>
            </a:extLst>
          </p:cNvPr>
          <p:cNvGrpSpPr/>
          <p:nvPr/>
        </p:nvGrpSpPr>
        <p:grpSpPr>
          <a:xfrm>
            <a:off x="733986" y="2077416"/>
            <a:ext cx="237383" cy="1469681"/>
            <a:chOff x="5094733" y="2552065"/>
            <a:chExt cx="316511" cy="1959574"/>
          </a:xfrm>
        </p:grpSpPr>
        <p:sp>
          <p:nvSpPr>
            <p:cNvPr id="121" name="Hexágono 120">
              <a:extLst>
                <a:ext uri="{FF2B5EF4-FFF2-40B4-BE49-F238E27FC236}">
                  <a16:creationId xmlns:a16="http://schemas.microsoft.com/office/drawing/2014/main" id="{9F644742-158F-437D-ADAD-6403835B291C}"/>
                </a:ext>
              </a:extLst>
            </p:cNvPr>
            <p:cNvSpPr/>
            <p:nvPr/>
          </p:nvSpPr>
          <p:spPr>
            <a:xfrm rot="5400000">
              <a:off x="5079875" y="3674809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122" name="Conector reto 121">
              <a:extLst>
                <a:ext uri="{FF2B5EF4-FFF2-40B4-BE49-F238E27FC236}">
                  <a16:creationId xmlns:a16="http://schemas.microsoft.com/office/drawing/2014/main" id="{11DADC2A-2553-42A8-8B0E-4A655A0748D6}"/>
                </a:ext>
              </a:extLst>
            </p:cNvPr>
            <p:cNvCxnSpPr/>
            <p:nvPr/>
          </p:nvCxnSpPr>
          <p:spPr>
            <a:xfrm flipV="1">
              <a:off x="5245609" y="3999039"/>
              <a:ext cx="0" cy="21910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Hexágono 122">
              <a:extLst>
                <a:ext uri="{FF2B5EF4-FFF2-40B4-BE49-F238E27FC236}">
                  <a16:creationId xmlns:a16="http://schemas.microsoft.com/office/drawing/2014/main" id="{496B143A-27F7-49EA-97AC-06E0BF4F7550}"/>
                </a:ext>
              </a:extLst>
            </p:cNvPr>
            <p:cNvSpPr/>
            <p:nvPr/>
          </p:nvSpPr>
          <p:spPr>
            <a:xfrm rot="5400000">
              <a:off x="5079875" y="3114216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125" name="Conector reto 124">
              <a:extLst>
                <a:ext uri="{FF2B5EF4-FFF2-40B4-BE49-F238E27FC236}">
                  <a16:creationId xmlns:a16="http://schemas.microsoft.com/office/drawing/2014/main" id="{C5431329-98A1-447B-A942-20F6A2F38554}"/>
                </a:ext>
              </a:extLst>
            </p:cNvPr>
            <p:cNvCxnSpPr/>
            <p:nvPr/>
          </p:nvCxnSpPr>
          <p:spPr>
            <a:xfrm flipV="1">
              <a:off x="5245609" y="3438446"/>
              <a:ext cx="0" cy="21910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Conector reto 125">
              <a:extLst>
                <a:ext uri="{FF2B5EF4-FFF2-40B4-BE49-F238E27FC236}">
                  <a16:creationId xmlns:a16="http://schemas.microsoft.com/office/drawing/2014/main" id="{AEB93147-C2D5-4F83-B5A6-D05FC768D654}"/>
                </a:ext>
              </a:extLst>
            </p:cNvPr>
            <p:cNvCxnSpPr/>
            <p:nvPr/>
          </p:nvCxnSpPr>
          <p:spPr>
            <a:xfrm flipV="1">
              <a:off x="5245609" y="2880250"/>
              <a:ext cx="0" cy="21910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etângulo 128">
              <a:extLst>
                <a:ext uri="{FF2B5EF4-FFF2-40B4-BE49-F238E27FC236}">
                  <a16:creationId xmlns:a16="http://schemas.microsoft.com/office/drawing/2014/main" id="{94A42BD3-313C-4EBF-B275-CDD12B8FB93A}"/>
                </a:ext>
              </a:extLst>
            </p:cNvPr>
            <p:cNvSpPr/>
            <p:nvPr/>
          </p:nvSpPr>
          <p:spPr>
            <a:xfrm>
              <a:off x="5101872" y="2552065"/>
              <a:ext cx="309372" cy="309600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sp>
          <p:nvSpPr>
            <p:cNvPr id="130" name="Retângulo 129">
              <a:extLst>
                <a:ext uri="{FF2B5EF4-FFF2-40B4-BE49-F238E27FC236}">
                  <a16:creationId xmlns:a16="http://schemas.microsoft.com/office/drawing/2014/main" id="{A3962552-4C7E-4BCE-898D-A29FFE214934}"/>
                </a:ext>
              </a:extLst>
            </p:cNvPr>
            <p:cNvSpPr/>
            <p:nvPr/>
          </p:nvSpPr>
          <p:spPr>
            <a:xfrm>
              <a:off x="5101872" y="4202039"/>
              <a:ext cx="309372" cy="309600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</p:grpSp>
      <p:grpSp>
        <p:nvGrpSpPr>
          <p:cNvPr id="134" name="Agrupar 133">
            <a:extLst>
              <a:ext uri="{FF2B5EF4-FFF2-40B4-BE49-F238E27FC236}">
                <a16:creationId xmlns:a16="http://schemas.microsoft.com/office/drawing/2014/main" id="{4A71C253-8486-49CD-8B9C-D2E00920E03C}"/>
              </a:ext>
            </a:extLst>
          </p:cNvPr>
          <p:cNvGrpSpPr/>
          <p:nvPr/>
        </p:nvGrpSpPr>
        <p:grpSpPr>
          <a:xfrm>
            <a:off x="1197698" y="1917969"/>
            <a:ext cx="247825" cy="1855796"/>
            <a:chOff x="2348487" y="2027345"/>
            <a:chExt cx="330433" cy="2474395"/>
          </a:xfrm>
        </p:grpSpPr>
        <p:sp>
          <p:nvSpPr>
            <p:cNvPr id="136" name="Hexágono 135">
              <a:extLst>
                <a:ext uri="{FF2B5EF4-FFF2-40B4-BE49-F238E27FC236}">
                  <a16:creationId xmlns:a16="http://schemas.microsoft.com/office/drawing/2014/main" id="{B05D2324-DB9A-48FE-91E7-0A2E063E3768}"/>
                </a:ext>
              </a:extLst>
            </p:cNvPr>
            <p:cNvSpPr/>
            <p:nvPr/>
          </p:nvSpPr>
          <p:spPr>
            <a:xfrm rot="5400000">
              <a:off x="2348866" y="3665323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137" name="Conector reto 136">
              <a:extLst>
                <a:ext uri="{FF2B5EF4-FFF2-40B4-BE49-F238E27FC236}">
                  <a16:creationId xmlns:a16="http://schemas.microsoft.com/office/drawing/2014/main" id="{839A22AF-C251-4751-937C-F0DB8D57D300}"/>
                </a:ext>
              </a:extLst>
            </p:cNvPr>
            <p:cNvCxnSpPr/>
            <p:nvPr/>
          </p:nvCxnSpPr>
          <p:spPr>
            <a:xfrm flipV="1">
              <a:off x="2514600" y="3989553"/>
              <a:ext cx="0" cy="21910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8" name="Retângulo 137">
              <a:extLst>
                <a:ext uri="{FF2B5EF4-FFF2-40B4-BE49-F238E27FC236}">
                  <a16:creationId xmlns:a16="http://schemas.microsoft.com/office/drawing/2014/main" id="{ED70287D-1A51-4E0C-A2A4-F7A4599B11BA}"/>
                </a:ext>
              </a:extLst>
            </p:cNvPr>
            <p:cNvSpPr/>
            <p:nvPr/>
          </p:nvSpPr>
          <p:spPr>
            <a:xfrm>
              <a:off x="2348487" y="2027345"/>
              <a:ext cx="309372" cy="309600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sp>
          <p:nvSpPr>
            <p:cNvPr id="139" name="Hexágono 138">
              <a:extLst>
                <a:ext uri="{FF2B5EF4-FFF2-40B4-BE49-F238E27FC236}">
                  <a16:creationId xmlns:a16="http://schemas.microsoft.com/office/drawing/2014/main" id="{69924E02-3DB2-4ECB-9AAE-398755302E07}"/>
                </a:ext>
              </a:extLst>
            </p:cNvPr>
            <p:cNvSpPr/>
            <p:nvPr/>
          </p:nvSpPr>
          <p:spPr>
            <a:xfrm rot="5400000">
              <a:off x="2333629" y="2566923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140" name="Conector reto 139">
              <a:extLst>
                <a:ext uri="{FF2B5EF4-FFF2-40B4-BE49-F238E27FC236}">
                  <a16:creationId xmlns:a16="http://schemas.microsoft.com/office/drawing/2014/main" id="{9C5DB713-59B1-45AE-9C5B-B46BA0BD2FD5}"/>
                </a:ext>
              </a:extLst>
            </p:cNvPr>
            <p:cNvCxnSpPr/>
            <p:nvPr/>
          </p:nvCxnSpPr>
          <p:spPr>
            <a:xfrm flipV="1">
              <a:off x="2499363" y="2332957"/>
              <a:ext cx="0" cy="21910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Hexágono 140">
              <a:extLst>
                <a:ext uri="{FF2B5EF4-FFF2-40B4-BE49-F238E27FC236}">
                  <a16:creationId xmlns:a16="http://schemas.microsoft.com/office/drawing/2014/main" id="{D73D2FC1-F27A-4997-B98D-B931061C4160}"/>
                </a:ext>
              </a:extLst>
            </p:cNvPr>
            <p:cNvSpPr/>
            <p:nvPr/>
          </p:nvSpPr>
          <p:spPr>
            <a:xfrm rot="5400000">
              <a:off x="2338963" y="3106831"/>
              <a:ext cx="339088" cy="309372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142" name="Conector reto 141">
              <a:extLst>
                <a:ext uri="{FF2B5EF4-FFF2-40B4-BE49-F238E27FC236}">
                  <a16:creationId xmlns:a16="http://schemas.microsoft.com/office/drawing/2014/main" id="{14F7613A-6C4D-4A38-8551-97E2249809BC}"/>
                </a:ext>
              </a:extLst>
            </p:cNvPr>
            <p:cNvCxnSpPr/>
            <p:nvPr/>
          </p:nvCxnSpPr>
          <p:spPr>
            <a:xfrm flipV="1">
              <a:off x="2504697" y="2872865"/>
              <a:ext cx="0" cy="21910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ector reto 142">
              <a:extLst>
                <a:ext uri="{FF2B5EF4-FFF2-40B4-BE49-F238E27FC236}">
                  <a16:creationId xmlns:a16="http://schemas.microsoft.com/office/drawing/2014/main" id="{D147EF64-DF23-4584-9DA9-7FE2B7D16F86}"/>
                </a:ext>
              </a:extLst>
            </p:cNvPr>
            <p:cNvCxnSpPr/>
            <p:nvPr/>
          </p:nvCxnSpPr>
          <p:spPr>
            <a:xfrm flipV="1">
              <a:off x="2519936" y="3419297"/>
              <a:ext cx="0" cy="21910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Retângulo 143">
              <a:extLst>
                <a:ext uri="{FF2B5EF4-FFF2-40B4-BE49-F238E27FC236}">
                  <a16:creationId xmlns:a16="http://schemas.microsoft.com/office/drawing/2014/main" id="{820E9BB2-DE7C-4676-8033-1C19602248E4}"/>
                </a:ext>
              </a:extLst>
            </p:cNvPr>
            <p:cNvSpPr/>
            <p:nvPr/>
          </p:nvSpPr>
          <p:spPr>
            <a:xfrm>
              <a:off x="2369548" y="4192140"/>
              <a:ext cx="309372" cy="309600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</p:grpSp>
      <p:sp>
        <p:nvSpPr>
          <p:cNvPr id="145" name="CaixaDeTexto 144">
            <a:extLst>
              <a:ext uri="{FF2B5EF4-FFF2-40B4-BE49-F238E27FC236}">
                <a16:creationId xmlns:a16="http://schemas.microsoft.com/office/drawing/2014/main" id="{7E08A803-2D61-4FD4-8633-7C150794D611}"/>
              </a:ext>
            </a:extLst>
          </p:cNvPr>
          <p:cNvSpPr txBox="1"/>
          <p:nvPr/>
        </p:nvSpPr>
        <p:spPr>
          <a:xfrm>
            <a:off x="19669" y="4471623"/>
            <a:ext cx="3766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n= 1 	     2       3    4     5    . . .</a:t>
            </a:r>
          </a:p>
        </p:txBody>
      </p:sp>
      <p:sp>
        <p:nvSpPr>
          <p:cNvPr id="147" name="Retângulo 146">
            <a:extLst>
              <a:ext uri="{FF2B5EF4-FFF2-40B4-BE49-F238E27FC236}">
                <a16:creationId xmlns:a16="http://schemas.microsoft.com/office/drawing/2014/main" id="{FED899B2-D291-4168-A34D-579E9D3AC375}"/>
              </a:ext>
            </a:extLst>
          </p:cNvPr>
          <p:cNvSpPr/>
          <p:nvPr/>
        </p:nvSpPr>
        <p:spPr>
          <a:xfrm>
            <a:off x="3550070" y="1373747"/>
            <a:ext cx="127150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200" u="sng" dirty="0" err="1"/>
              <a:t>Modeling</a:t>
            </a:r>
            <a:endParaRPr lang="pt-BR" sz="2200" u="sng" dirty="0"/>
          </a:p>
        </p:txBody>
      </p:sp>
      <p:sp>
        <p:nvSpPr>
          <p:cNvPr id="58" name="CaixaDeTexto 57">
            <a:extLst>
              <a:ext uri="{FF2B5EF4-FFF2-40B4-BE49-F238E27FC236}">
                <a16:creationId xmlns:a16="http://schemas.microsoft.com/office/drawing/2014/main" id="{4873224E-522C-4162-8764-02F524B909C7}"/>
              </a:ext>
            </a:extLst>
          </p:cNvPr>
          <p:cNvSpPr txBox="1"/>
          <p:nvPr/>
        </p:nvSpPr>
        <p:spPr>
          <a:xfrm>
            <a:off x="3550070" y="2026815"/>
            <a:ext cx="309262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 err="1"/>
              <a:t>Copolymerization</a:t>
            </a:r>
            <a:r>
              <a:rPr lang="pt-BR" sz="1600" b="1" dirty="0"/>
              <a:t> model</a:t>
            </a:r>
          </a:p>
          <a:p>
            <a:endParaRPr lang="pt-BR" sz="1600" dirty="0"/>
          </a:p>
          <a:p>
            <a:r>
              <a:rPr lang="pt-BR" sz="1600" dirty="0" err="1"/>
              <a:t>Maximum</a:t>
            </a:r>
            <a:r>
              <a:rPr lang="pt-BR" sz="1600" dirty="0"/>
              <a:t> </a:t>
            </a:r>
            <a:r>
              <a:rPr lang="pt-BR" sz="1600" dirty="0" err="1"/>
              <a:t>length</a:t>
            </a:r>
            <a:r>
              <a:rPr lang="pt-BR" sz="1600" dirty="0"/>
              <a:t>: </a:t>
            </a:r>
            <a:r>
              <a:rPr lang="pt-BR" sz="1600" dirty="0" err="1"/>
              <a:t>n</a:t>
            </a:r>
            <a:r>
              <a:rPr lang="pt-BR" sz="1600" baseline="-25000" dirty="0" err="1"/>
              <a:t>max</a:t>
            </a:r>
            <a:r>
              <a:rPr lang="pt-BR" sz="1600" dirty="0"/>
              <a:t>= 100 </a:t>
            </a:r>
            <a:r>
              <a:rPr lang="pt-BR" sz="1600" dirty="0" err="1"/>
              <a:t>units</a:t>
            </a:r>
            <a:endParaRPr lang="pt-BR" sz="1600" dirty="0"/>
          </a:p>
          <a:p>
            <a:endParaRPr lang="pt-BR" sz="1600" dirty="0"/>
          </a:p>
          <a:p>
            <a:r>
              <a:rPr lang="pt-BR" sz="1600" dirty="0" err="1"/>
              <a:t>Equations</a:t>
            </a:r>
            <a:r>
              <a:rPr lang="pt-BR" sz="1600" dirty="0"/>
              <a:t>:</a:t>
            </a:r>
          </a:p>
          <a:p>
            <a:r>
              <a:rPr lang="pt-BR" sz="1600" dirty="0"/>
              <a:t>No. </a:t>
            </a:r>
            <a:r>
              <a:rPr lang="pt-BR" sz="1600" dirty="0" err="1"/>
              <a:t>ODEs</a:t>
            </a:r>
            <a:r>
              <a:rPr lang="pt-BR" sz="1600" dirty="0"/>
              <a:t> = 512</a:t>
            </a:r>
          </a:p>
          <a:p>
            <a:endParaRPr lang="pt-BR" sz="1600" dirty="0"/>
          </a:p>
          <a:p>
            <a:r>
              <a:rPr lang="pt-BR" sz="1600" dirty="0"/>
              <a:t>(</a:t>
            </a:r>
            <a:r>
              <a:rPr lang="pt-BR" sz="1600" dirty="0" err="1"/>
              <a:t>Numerically</a:t>
            </a:r>
            <a:r>
              <a:rPr lang="pt-BR" sz="1600" dirty="0"/>
              <a:t> </a:t>
            </a:r>
            <a:r>
              <a:rPr lang="pt-BR" sz="1600" dirty="0" err="1"/>
              <a:t>solved</a:t>
            </a:r>
            <a:r>
              <a:rPr lang="pt-BR" sz="1600" dirty="0"/>
              <a:t> in </a:t>
            </a:r>
            <a:r>
              <a:rPr lang="pt-BR" sz="1600" dirty="0" err="1"/>
              <a:t>Scilab</a:t>
            </a:r>
            <a:r>
              <a:rPr lang="pt-BR" sz="1600" dirty="0"/>
              <a:t>)</a:t>
            </a:r>
          </a:p>
        </p:txBody>
      </p:sp>
      <p:sp>
        <p:nvSpPr>
          <p:cNvPr id="2" name="Seta: para a Direita 1">
            <a:extLst>
              <a:ext uri="{FF2B5EF4-FFF2-40B4-BE49-F238E27FC236}">
                <a16:creationId xmlns:a16="http://schemas.microsoft.com/office/drawing/2014/main" id="{085E8801-9E04-4DC7-B268-4CDA6A15627D}"/>
              </a:ext>
            </a:extLst>
          </p:cNvPr>
          <p:cNvSpPr/>
          <p:nvPr/>
        </p:nvSpPr>
        <p:spPr>
          <a:xfrm>
            <a:off x="3233530" y="5724939"/>
            <a:ext cx="901148" cy="30772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0" name="CaixaDeTexto 59">
            <a:extLst>
              <a:ext uri="{FF2B5EF4-FFF2-40B4-BE49-F238E27FC236}">
                <a16:creationId xmlns:a16="http://schemas.microsoft.com/office/drawing/2014/main" id="{B6114831-C485-4DB6-B90D-5BB9297DA800}"/>
              </a:ext>
            </a:extLst>
          </p:cNvPr>
          <p:cNvSpPr txBox="1"/>
          <p:nvPr/>
        </p:nvSpPr>
        <p:spPr>
          <a:xfrm>
            <a:off x="4572000" y="5481298"/>
            <a:ext cx="3092623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 err="1"/>
              <a:t>Information</a:t>
            </a:r>
            <a:r>
              <a:rPr lang="pt-BR" sz="2000" b="1" dirty="0"/>
              <a:t> </a:t>
            </a:r>
            <a:r>
              <a:rPr lang="pt-BR" sz="2000" b="1" dirty="0" err="1"/>
              <a:t>used</a:t>
            </a:r>
            <a:r>
              <a:rPr lang="pt-BR" sz="2000" b="1" dirty="0"/>
              <a:t> </a:t>
            </a:r>
            <a:r>
              <a:rPr lang="pt-BR" sz="2000" b="1" dirty="0" err="1"/>
              <a:t>to</a:t>
            </a:r>
            <a:r>
              <a:rPr lang="pt-BR" sz="2000" b="1" dirty="0"/>
              <a:t> </a:t>
            </a:r>
            <a:r>
              <a:rPr lang="pt-BR" sz="2000" b="1" dirty="0" err="1"/>
              <a:t>estimate</a:t>
            </a:r>
            <a:r>
              <a:rPr lang="pt-BR" sz="2000" b="1" dirty="0"/>
              <a:t> </a:t>
            </a:r>
            <a:r>
              <a:rPr lang="pt-BR" sz="2000" b="1" dirty="0" err="1"/>
              <a:t>inaccessible</a:t>
            </a:r>
            <a:r>
              <a:rPr lang="pt-BR" sz="2000" b="1" dirty="0"/>
              <a:t> sites</a:t>
            </a:r>
            <a:endParaRPr lang="pt-BR" sz="2000" dirty="0"/>
          </a:p>
        </p:txBody>
      </p:sp>
      <p:sp>
        <p:nvSpPr>
          <p:cNvPr id="61" name="CaixaDeTexto 60">
            <a:extLst>
              <a:ext uri="{FF2B5EF4-FFF2-40B4-BE49-F238E27FC236}">
                <a16:creationId xmlns:a16="http://schemas.microsoft.com/office/drawing/2014/main" id="{BA5997A5-57BC-4486-B5F9-A5BB616B3B67}"/>
              </a:ext>
            </a:extLst>
          </p:cNvPr>
          <p:cNvSpPr txBox="1"/>
          <p:nvPr/>
        </p:nvSpPr>
        <p:spPr>
          <a:xfrm>
            <a:off x="2091662" y="196810"/>
            <a:ext cx="63224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Modeling the Synthesis and Application of Polymeric Catalysts</a:t>
            </a:r>
          </a:p>
        </p:txBody>
      </p:sp>
      <p:sp>
        <p:nvSpPr>
          <p:cNvPr id="62" name="Retângulo 61">
            <a:extLst>
              <a:ext uri="{FF2B5EF4-FFF2-40B4-BE49-F238E27FC236}">
                <a16:creationId xmlns:a16="http://schemas.microsoft.com/office/drawing/2014/main" id="{F2A964FA-47CB-4DC7-A9E5-058DD9141FCB}"/>
              </a:ext>
            </a:extLst>
          </p:cNvPr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63" name="Imagem 62">
            <a:extLst>
              <a:ext uri="{FF2B5EF4-FFF2-40B4-BE49-F238E27FC236}">
                <a16:creationId xmlns:a16="http://schemas.microsoft.com/office/drawing/2014/main" id="{172BA0B1-F1C5-4B80-91AD-8AA161BDF0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64" name="Imagem 63">
            <a:extLst>
              <a:ext uri="{FF2B5EF4-FFF2-40B4-BE49-F238E27FC236}">
                <a16:creationId xmlns:a16="http://schemas.microsoft.com/office/drawing/2014/main" id="{0C0986F5-FC49-4999-A6D9-183DDD571C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30176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799482" y="1920875"/>
            <a:ext cx="1833002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pt-BR" dirty="0" err="1"/>
              <a:t>Copolymerization</a:t>
            </a:r>
            <a:endParaRPr lang="pt-BR" dirty="0"/>
          </a:p>
          <a:p>
            <a:pPr algn="ctr"/>
            <a:r>
              <a:rPr lang="pt-BR" dirty="0" err="1"/>
              <a:t>Model</a:t>
            </a:r>
            <a:endParaRPr lang="pt-BR" dirty="0"/>
          </a:p>
        </p:txBody>
      </p:sp>
      <p:sp>
        <p:nvSpPr>
          <p:cNvPr id="25" name="Retângulo 24"/>
          <p:cNvSpPr/>
          <p:nvPr/>
        </p:nvSpPr>
        <p:spPr>
          <a:xfrm>
            <a:off x="3550070" y="1061606"/>
            <a:ext cx="127150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200" u="sng" dirty="0" err="1"/>
              <a:t>Modeling</a:t>
            </a:r>
            <a:endParaRPr lang="pt-BR" sz="2200" u="sng" dirty="0"/>
          </a:p>
        </p:txBody>
      </p:sp>
      <p:sp>
        <p:nvSpPr>
          <p:cNvPr id="26" name="Retângulo 25"/>
          <p:cNvSpPr/>
          <p:nvPr/>
        </p:nvSpPr>
        <p:spPr>
          <a:xfrm>
            <a:off x="5564960" y="1888609"/>
            <a:ext cx="2534284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pt-BR" dirty="0" err="1"/>
              <a:t>Heterogeneous</a:t>
            </a:r>
            <a:r>
              <a:rPr lang="pt-BR" dirty="0"/>
              <a:t> </a:t>
            </a:r>
            <a:r>
              <a:rPr lang="pt-BR" dirty="0" err="1"/>
              <a:t>Catalysis</a:t>
            </a:r>
            <a:r>
              <a:rPr lang="pt-BR" dirty="0"/>
              <a:t> </a:t>
            </a:r>
          </a:p>
          <a:p>
            <a:pPr algn="ctr"/>
            <a:r>
              <a:rPr lang="pt-BR" dirty="0" err="1"/>
              <a:t>Model</a:t>
            </a:r>
            <a:endParaRPr lang="pt-BR" dirty="0"/>
          </a:p>
        </p:txBody>
      </p:sp>
      <p:cxnSp>
        <p:nvCxnSpPr>
          <p:cNvPr id="7" name="Conector de Seta Reta 6"/>
          <p:cNvCxnSpPr>
            <a:stCxn id="4" idx="3"/>
            <a:endCxn id="26" idx="1"/>
          </p:cNvCxnSpPr>
          <p:nvPr/>
        </p:nvCxnSpPr>
        <p:spPr>
          <a:xfrm flipV="1">
            <a:off x="2632484" y="2211775"/>
            <a:ext cx="2932476" cy="322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aixaDeTexto 8"/>
          <p:cNvSpPr txBox="1"/>
          <p:nvPr/>
        </p:nvSpPr>
        <p:spPr>
          <a:xfrm>
            <a:off x="3240952" y="1665069"/>
            <a:ext cx="1965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dirty="0" err="1">
                <a:solidFill>
                  <a:schemeClr val="accent1"/>
                </a:solidFill>
              </a:rPr>
              <a:t>Information</a:t>
            </a:r>
            <a:r>
              <a:rPr lang="pt-BR" sz="1400" dirty="0">
                <a:solidFill>
                  <a:schemeClr val="accent1"/>
                </a:solidFill>
              </a:rPr>
              <a:t> </a:t>
            </a:r>
            <a:r>
              <a:rPr lang="pt-BR" sz="1400" dirty="0" err="1">
                <a:solidFill>
                  <a:schemeClr val="accent1"/>
                </a:solidFill>
              </a:rPr>
              <a:t>on</a:t>
            </a:r>
            <a:r>
              <a:rPr lang="pt-BR" sz="1400" dirty="0">
                <a:solidFill>
                  <a:schemeClr val="accent1"/>
                </a:solidFill>
              </a:rPr>
              <a:t> </a:t>
            </a:r>
            <a:r>
              <a:rPr lang="pt-BR" sz="1400" dirty="0" err="1">
                <a:solidFill>
                  <a:schemeClr val="accent1"/>
                </a:solidFill>
              </a:rPr>
              <a:t>chain</a:t>
            </a:r>
            <a:r>
              <a:rPr lang="pt-BR" sz="1400" dirty="0">
                <a:solidFill>
                  <a:schemeClr val="accent1"/>
                </a:solidFill>
              </a:rPr>
              <a:t> </a:t>
            </a:r>
            <a:r>
              <a:rPr lang="pt-BR" sz="1400" dirty="0" err="1">
                <a:solidFill>
                  <a:schemeClr val="accent1"/>
                </a:solidFill>
              </a:rPr>
              <a:t>density</a:t>
            </a:r>
            <a:r>
              <a:rPr lang="pt-BR" sz="1400" dirty="0">
                <a:solidFill>
                  <a:schemeClr val="accent1"/>
                </a:solidFill>
              </a:rPr>
              <a:t> </a:t>
            </a:r>
            <a:r>
              <a:rPr lang="pt-BR" sz="1400" dirty="0" err="1">
                <a:solidFill>
                  <a:schemeClr val="accent1"/>
                </a:solidFill>
              </a:rPr>
              <a:t>distribution</a:t>
            </a:r>
            <a:endParaRPr lang="pt-BR" sz="1400" dirty="0">
              <a:solidFill>
                <a:schemeClr val="accent1"/>
              </a:solidFill>
            </a:endParaRPr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23757"/>
            <a:ext cx="3636979" cy="3456035"/>
          </a:xfrm>
          <a:prstGeom prst="rect">
            <a:avLst/>
          </a:prstGeom>
        </p:spPr>
      </p:pic>
      <p:sp>
        <p:nvSpPr>
          <p:cNvPr id="11" name="CaixaDeTexto 10">
            <a:extLst>
              <a:ext uri="{FF2B5EF4-FFF2-40B4-BE49-F238E27FC236}">
                <a16:creationId xmlns:a16="http://schemas.microsoft.com/office/drawing/2014/main" id="{8483C7BE-E96B-44C2-9FAC-9E5A4DF6F35E}"/>
              </a:ext>
            </a:extLst>
          </p:cNvPr>
          <p:cNvSpPr txBox="1"/>
          <p:nvPr/>
        </p:nvSpPr>
        <p:spPr>
          <a:xfrm>
            <a:off x="2091662" y="196810"/>
            <a:ext cx="63224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Modeling the Synthesis and Application of Polymeric Catalysts</a:t>
            </a:r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57D00977-39E5-4564-ADC6-754E150D4EB1}"/>
              </a:ext>
            </a:extLst>
          </p:cNvPr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3" name="Imagem 12">
            <a:extLst>
              <a:ext uri="{FF2B5EF4-FFF2-40B4-BE49-F238E27FC236}">
                <a16:creationId xmlns:a16="http://schemas.microsoft.com/office/drawing/2014/main" id="{0BDAEAFC-4D3B-4389-93E6-BEFF4DD8AA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14" name="Imagem 13">
            <a:extLst>
              <a:ext uri="{FF2B5EF4-FFF2-40B4-BE49-F238E27FC236}">
                <a16:creationId xmlns:a16="http://schemas.microsoft.com/office/drawing/2014/main" id="{B5E049E7-881F-45A2-8236-C3A090B08D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3232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799482" y="1920875"/>
            <a:ext cx="1833002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pt-BR" dirty="0" err="1"/>
              <a:t>Copolymerization</a:t>
            </a:r>
            <a:endParaRPr lang="pt-BR" dirty="0"/>
          </a:p>
          <a:p>
            <a:pPr algn="ctr"/>
            <a:r>
              <a:rPr lang="pt-BR" dirty="0" err="1"/>
              <a:t>Model</a:t>
            </a:r>
            <a:endParaRPr lang="pt-BR" dirty="0"/>
          </a:p>
        </p:txBody>
      </p:sp>
      <p:sp>
        <p:nvSpPr>
          <p:cNvPr id="25" name="Retângulo 24"/>
          <p:cNvSpPr/>
          <p:nvPr/>
        </p:nvSpPr>
        <p:spPr>
          <a:xfrm>
            <a:off x="3550070" y="1061606"/>
            <a:ext cx="127150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200" u="sng" dirty="0" err="1"/>
              <a:t>Modeling</a:t>
            </a:r>
            <a:endParaRPr lang="pt-BR" sz="2200" u="sng" dirty="0"/>
          </a:p>
        </p:txBody>
      </p:sp>
      <p:sp>
        <p:nvSpPr>
          <p:cNvPr id="26" name="Retângulo 25"/>
          <p:cNvSpPr/>
          <p:nvPr/>
        </p:nvSpPr>
        <p:spPr>
          <a:xfrm>
            <a:off x="5564960" y="1888609"/>
            <a:ext cx="2534284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pt-BR" dirty="0" err="1"/>
              <a:t>Heterogeneous</a:t>
            </a:r>
            <a:r>
              <a:rPr lang="pt-BR" dirty="0"/>
              <a:t> </a:t>
            </a:r>
            <a:r>
              <a:rPr lang="pt-BR" dirty="0" err="1"/>
              <a:t>Catalysis</a:t>
            </a:r>
            <a:r>
              <a:rPr lang="pt-BR" dirty="0"/>
              <a:t> </a:t>
            </a:r>
          </a:p>
          <a:p>
            <a:pPr algn="ctr"/>
            <a:r>
              <a:rPr lang="pt-BR" dirty="0" err="1"/>
              <a:t>Model</a:t>
            </a:r>
            <a:endParaRPr lang="pt-BR" dirty="0"/>
          </a:p>
        </p:txBody>
      </p:sp>
      <p:cxnSp>
        <p:nvCxnSpPr>
          <p:cNvPr id="7" name="Conector de Seta Reta 6"/>
          <p:cNvCxnSpPr>
            <a:stCxn id="4" idx="3"/>
            <a:endCxn id="26" idx="1"/>
          </p:cNvCxnSpPr>
          <p:nvPr/>
        </p:nvCxnSpPr>
        <p:spPr>
          <a:xfrm flipV="1">
            <a:off x="2632484" y="2211775"/>
            <a:ext cx="2932476" cy="322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aixaDeTexto 8"/>
          <p:cNvSpPr txBox="1"/>
          <p:nvPr/>
        </p:nvSpPr>
        <p:spPr>
          <a:xfrm>
            <a:off x="3240952" y="1665069"/>
            <a:ext cx="1965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dirty="0" err="1">
                <a:solidFill>
                  <a:schemeClr val="accent1"/>
                </a:solidFill>
              </a:rPr>
              <a:t>Information</a:t>
            </a:r>
            <a:r>
              <a:rPr lang="pt-BR" sz="1400" dirty="0">
                <a:solidFill>
                  <a:schemeClr val="accent1"/>
                </a:solidFill>
              </a:rPr>
              <a:t> </a:t>
            </a:r>
            <a:r>
              <a:rPr lang="pt-BR" sz="1400" dirty="0" err="1">
                <a:solidFill>
                  <a:schemeClr val="accent1"/>
                </a:solidFill>
              </a:rPr>
              <a:t>on</a:t>
            </a:r>
            <a:r>
              <a:rPr lang="pt-BR" sz="1400" dirty="0">
                <a:solidFill>
                  <a:schemeClr val="accent1"/>
                </a:solidFill>
              </a:rPr>
              <a:t> </a:t>
            </a:r>
            <a:r>
              <a:rPr lang="pt-BR" sz="1400" dirty="0" err="1">
                <a:solidFill>
                  <a:schemeClr val="accent1"/>
                </a:solidFill>
              </a:rPr>
              <a:t>chain</a:t>
            </a:r>
            <a:r>
              <a:rPr lang="pt-BR" sz="1400" dirty="0">
                <a:solidFill>
                  <a:schemeClr val="accent1"/>
                </a:solidFill>
              </a:rPr>
              <a:t> </a:t>
            </a:r>
            <a:r>
              <a:rPr lang="pt-BR" sz="1400" dirty="0" err="1">
                <a:solidFill>
                  <a:schemeClr val="accent1"/>
                </a:solidFill>
              </a:rPr>
              <a:t>density</a:t>
            </a:r>
            <a:r>
              <a:rPr lang="pt-BR" sz="1400" dirty="0">
                <a:solidFill>
                  <a:schemeClr val="accent1"/>
                </a:solidFill>
              </a:rPr>
              <a:t> </a:t>
            </a:r>
            <a:r>
              <a:rPr lang="pt-BR" sz="1400" dirty="0" err="1">
                <a:solidFill>
                  <a:schemeClr val="accent1"/>
                </a:solidFill>
              </a:rPr>
              <a:t>distribution</a:t>
            </a:r>
            <a:endParaRPr lang="pt-BR" sz="1400" dirty="0">
              <a:solidFill>
                <a:schemeClr val="accent1"/>
              </a:solidFill>
            </a:endParaRPr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23757"/>
            <a:ext cx="3636979" cy="3456035"/>
          </a:xfrm>
          <a:prstGeom prst="rect">
            <a:avLst/>
          </a:prstGeom>
        </p:spPr>
      </p:pic>
      <p:sp>
        <p:nvSpPr>
          <p:cNvPr id="13" name="CaixaDeTexto 12"/>
          <p:cNvSpPr txBox="1"/>
          <p:nvPr/>
        </p:nvSpPr>
        <p:spPr>
          <a:xfrm>
            <a:off x="5468112" y="2552877"/>
            <a:ext cx="2916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A  +  ROH               E    +   W</a:t>
            </a:r>
          </a:p>
        </p:txBody>
      </p:sp>
      <p:cxnSp>
        <p:nvCxnSpPr>
          <p:cNvPr id="15" name="Conector de Seta Reta 14"/>
          <p:cNvCxnSpPr/>
          <p:nvPr/>
        </p:nvCxnSpPr>
        <p:spPr>
          <a:xfrm>
            <a:off x="6585214" y="2691738"/>
            <a:ext cx="41451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ector de Seta Reta 16"/>
          <p:cNvCxnSpPr/>
          <p:nvPr/>
        </p:nvCxnSpPr>
        <p:spPr>
          <a:xfrm flipH="1">
            <a:off x="6576070" y="2774119"/>
            <a:ext cx="41451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D70546F8-2D24-4D7B-9ABC-ECA4C0A863DC}"/>
              </a:ext>
            </a:extLst>
          </p:cNvPr>
          <p:cNvSpPr txBox="1"/>
          <p:nvPr/>
        </p:nvSpPr>
        <p:spPr>
          <a:xfrm>
            <a:off x="2091662" y="196810"/>
            <a:ext cx="63224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Modeling the Synthesis and Application of Polymeric Catalysts</a:t>
            </a:r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3E6BF422-55B8-462A-A998-F41F443C3E1C}"/>
              </a:ext>
            </a:extLst>
          </p:cNvPr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8" name="Imagem 17">
            <a:extLst>
              <a:ext uri="{FF2B5EF4-FFF2-40B4-BE49-F238E27FC236}">
                <a16:creationId xmlns:a16="http://schemas.microsoft.com/office/drawing/2014/main" id="{64668954-9BBD-4C01-99B7-D3F8F58441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22" name="Imagem 21">
            <a:extLst>
              <a:ext uri="{FF2B5EF4-FFF2-40B4-BE49-F238E27FC236}">
                <a16:creationId xmlns:a16="http://schemas.microsoft.com/office/drawing/2014/main" id="{6CA34E6B-B251-4DFA-B21E-5F1047783B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45056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m 23">
            <a:extLst>
              <a:ext uri="{FF2B5EF4-FFF2-40B4-BE49-F238E27FC236}">
                <a16:creationId xmlns:a16="http://schemas.microsoft.com/office/drawing/2014/main" id="{4FC3C611-12A2-4637-999F-7E2DF58E5C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3026" y="2691737"/>
            <a:ext cx="3717242" cy="2501193"/>
          </a:xfrm>
          <a:prstGeom prst="rect">
            <a:avLst/>
          </a:prstGeom>
        </p:spPr>
      </p:pic>
      <p:sp>
        <p:nvSpPr>
          <p:cNvPr id="4" name="Retângulo 3"/>
          <p:cNvSpPr/>
          <p:nvPr/>
        </p:nvSpPr>
        <p:spPr>
          <a:xfrm>
            <a:off x="799482" y="1920875"/>
            <a:ext cx="1833002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pt-BR" dirty="0" err="1"/>
              <a:t>Copolymerization</a:t>
            </a:r>
            <a:endParaRPr lang="pt-BR" dirty="0"/>
          </a:p>
          <a:p>
            <a:pPr algn="ctr"/>
            <a:r>
              <a:rPr lang="pt-BR" dirty="0" err="1"/>
              <a:t>Model</a:t>
            </a:r>
            <a:endParaRPr lang="pt-BR" dirty="0"/>
          </a:p>
        </p:txBody>
      </p:sp>
      <p:sp>
        <p:nvSpPr>
          <p:cNvPr id="25" name="Retângulo 24"/>
          <p:cNvSpPr/>
          <p:nvPr/>
        </p:nvSpPr>
        <p:spPr>
          <a:xfrm>
            <a:off x="3550070" y="1061606"/>
            <a:ext cx="127150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200" u="sng" dirty="0" err="1"/>
              <a:t>Modeling</a:t>
            </a:r>
            <a:endParaRPr lang="pt-BR" sz="2200" u="sng" dirty="0"/>
          </a:p>
        </p:txBody>
      </p:sp>
      <p:sp>
        <p:nvSpPr>
          <p:cNvPr id="26" name="Retângulo 25"/>
          <p:cNvSpPr/>
          <p:nvPr/>
        </p:nvSpPr>
        <p:spPr>
          <a:xfrm>
            <a:off x="5564960" y="1888609"/>
            <a:ext cx="2534284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pt-BR" dirty="0" err="1"/>
              <a:t>Heterogeneous</a:t>
            </a:r>
            <a:r>
              <a:rPr lang="pt-BR" dirty="0"/>
              <a:t> </a:t>
            </a:r>
            <a:r>
              <a:rPr lang="pt-BR" dirty="0" err="1"/>
              <a:t>Catalysis</a:t>
            </a:r>
            <a:r>
              <a:rPr lang="pt-BR" dirty="0"/>
              <a:t> </a:t>
            </a:r>
          </a:p>
          <a:p>
            <a:pPr algn="ctr"/>
            <a:r>
              <a:rPr lang="pt-BR" dirty="0" err="1"/>
              <a:t>Model</a:t>
            </a:r>
            <a:endParaRPr lang="pt-BR" dirty="0"/>
          </a:p>
        </p:txBody>
      </p:sp>
      <p:cxnSp>
        <p:nvCxnSpPr>
          <p:cNvPr id="7" name="Conector de Seta Reta 6"/>
          <p:cNvCxnSpPr>
            <a:stCxn id="4" idx="3"/>
            <a:endCxn id="26" idx="1"/>
          </p:cNvCxnSpPr>
          <p:nvPr/>
        </p:nvCxnSpPr>
        <p:spPr>
          <a:xfrm flipV="1">
            <a:off x="2632484" y="2211775"/>
            <a:ext cx="2932476" cy="322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aixaDeTexto 8"/>
          <p:cNvSpPr txBox="1"/>
          <p:nvPr/>
        </p:nvSpPr>
        <p:spPr>
          <a:xfrm>
            <a:off x="3240952" y="1665069"/>
            <a:ext cx="1965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dirty="0" err="1">
                <a:solidFill>
                  <a:schemeClr val="accent1"/>
                </a:solidFill>
              </a:rPr>
              <a:t>Information</a:t>
            </a:r>
            <a:r>
              <a:rPr lang="pt-BR" sz="1400" dirty="0">
                <a:solidFill>
                  <a:schemeClr val="accent1"/>
                </a:solidFill>
              </a:rPr>
              <a:t> </a:t>
            </a:r>
            <a:r>
              <a:rPr lang="pt-BR" sz="1400" dirty="0" err="1">
                <a:solidFill>
                  <a:schemeClr val="accent1"/>
                </a:solidFill>
              </a:rPr>
              <a:t>on</a:t>
            </a:r>
            <a:r>
              <a:rPr lang="pt-BR" sz="1400" dirty="0">
                <a:solidFill>
                  <a:schemeClr val="accent1"/>
                </a:solidFill>
              </a:rPr>
              <a:t> </a:t>
            </a:r>
            <a:r>
              <a:rPr lang="pt-BR" sz="1400" dirty="0" err="1">
                <a:solidFill>
                  <a:schemeClr val="accent1"/>
                </a:solidFill>
              </a:rPr>
              <a:t>chain</a:t>
            </a:r>
            <a:r>
              <a:rPr lang="pt-BR" sz="1400" dirty="0">
                <a:solidFill>
                  <a:schemeClr val="accent1"/>
                </a:solidFill>
              </a:rPr>
              <a:t> </a:t>
            </a:r>
            <a:r>
              <a:rPr lang="pt-BR" sz="1400" dirty="0" err="1">
                <a:solidFill>
                  <a:schemeClr val="accent1"/>
                </a:solidFill>
              </a:rPr>
              <a:t>density</a:t>
            </a:r>
            <a:r>
              <a:rPr lang="pt-BR" sz="1400" dirty="0">
                <a:solidFill>
                  <a:schemeClr val="accent1"/>
                </a:solidFill>
              </a:rPr>
              <a:t> </a:t>
            </a:r>
            <a:r>
              <a:rPr lang="pt-BR" sz="1400" dirty="0" err="1">
                <a:solidFill>
                  <a:schemeClr val="accent1"/>
                </a:solidFill>
              </a:rPr>
              <a:t>distribution</a:t>
            </a:r>
            <a:endParaRPr lang="pt-BR" sz="1400" dirty="0">
              <a:solidFill>
                <a:schemeClr val="accent1"/>
              </a:solidFill>
            </a:endParaRPr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923757"/>
            <a:ext cx="3636979" cy="3456035"/>
          </a:xfrm>
          <a:prstGeom prst="rect">
            <a:avLst/>
          </a:prstGeom>
        </p:spPr>
      </p:pic>
      <p:sp>
        <p:nvSpPr>
          <p:cNvPr id="13" name="CaixaDeTexto 12"/>
          <p:cNvSpPr txBox="1"/>
          <p:nvPr/>
        </p:nvSpPr>
        <p:spPr>
          <a:xfrm>
            <a:off x="5468112" y="2552877"/>
            <a:ext cx="2916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A  +  ROH               E    +   W</a:t>
            </a:r>
          </a:p>
        </p:txBody>
      </p:sp>
      <p:cxnSp>
        <p:nvCxnSpPr>
          <p:cNvPr id="15" name="Conector de Seta Reta 14"/>
          <p:cNvCxnSpPr/>
          <p:nvPr/>
        </p:nvCxnSpPr>
        <p:spPr>
          <a:xfrm>
            <a:off x="6585214" y="2691738"/>
            <a:ext cx="41451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ector de Seta Reta 16"/>
          <p:cNvCxnSpPr/>
          <p:nvPr/>
        </p:nvCxnSpPr>
        <p:spPr>
          <a:xfrm flipH="1">
            <a:off x="6576070" y="2774119"/>
            <a:ext cx="41451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CaixaDeTexto 17"/>
          <p:cNvSpPr txBox="1"/>
          <p:nvPr/>
        </p:nvSpPr>
        <p:spPr>
          <a:xfrm>
            <a:off x="6440033" y="6443704"/>
            <a:ext cx="2703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/>
              <a:t>IEC</a:t>
            </a:r>
            <a:r>
              <a:rPr lang="pt-BR" baseline="-25000" dirty="0" err="1"/>
              <a:t>eff</a:t>
            </a:r>
            <a:r>
              <a:rPr lang="pt-BR" dirty="0"/>
              <a:t>   ≤    IEC </a:t>
            </a:r>
            <a:r>
              <a:rPr lang="pt-BR" sz="1500" dirty="0"/>
              <a:t>(</a:t>
            </a:r>
            <a:r>
              <a:rPr lang="pt-BR" sz="1500" dirty="0" err="1"/>
              <a:t>Manufacturer</a:t>
            </a:r>
            <a:r>
              <a:rPr lang="pt-BR" sz="1500" dirty="0"/>
              <a:t>)</a:t>
            </a:r>
          </a:p>
        </p:txBody>
      </p:sp>
      <p:sp>
        <p:nvSpPr>
          <p:cNvPr id="22" name="CaixaDeTexto 21"/>
          <p:cNvSpPr txBox="1"/>
          <p:nvPr/>
        </p:nvSpPr>
        <p:spPr>
          <a:xfrm>
            <a:off x="3240952" y="6442246"/>
            <a:ext cx="2985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IEC: </a:t>
            </a:r>
            <a:r>
              <a:rPr lang="pt-BR" dirty="0" err="1"/>
              <a:t>Ion</a:t>
            </a:r>
            <a:r>
              <a:rPr lang="pt-BR" dirty="0"/>
              <a:t> Exchange </a:t>
            </a:r>
            <a:r>
              <a:rPr lang="pt-BR" dirty="0" err="1"/>
              <a:t>Capacity</a:t>
            </a:r>
            <a:endParaRPr lang="pt-BR" dirty="0"/>
          </a:p>
        </p:txBody>
      </p:sp>
      <p:cxnSp>
        <p:nvCxnSpPr>
          <p:cNvPr id="5" name="Conector reto 4"/>
          <p:cNvCxnSpPr/>
          <p:nvPr/>
        </p:nvCxnSpPr>
        <p:spPr>
          <a:xfrm flipV="1">
            <a:off x="3673025" y="5331805"/>
            <a:ext cx="3456432" cy="6400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Imagem 15">
            <a:extLst>
              <a:ext uri="{FF2B5EF4-FFF2-40B4-BE49-F238E27FC236}">
                <a16:creationId xmlns:a16="http://schemas.microsoft.com/office/drawing/2014/main" id="{C54ECFC9-59A2-44AA-9ACB-3E4E3451F1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7405" y="5653940"/>
            <a:ext cx="3133333" cy="780952"/>
          </a:xfrm>
          <a:prstGeom prst="rect">
            <a:avLst/>
          </a:prstGeom>
        </p:spPr>
      </p:pic>
      <p:cxnSp>
        <p:nvCxnSpPr>
          <p:cNvPr id="8" name="Conector de Seta Reta 7"/>
          <p:cNvCxnSpPr>
            <a:cxnSpLocks/>
          </p:cNvCxnSpPr>
          <p:nvPr/>
        </p:nvCxnSpPr>
        <p:spPr>
          <a:xfrm>
            <a:off x="7119002" y="5331805"/>
            <a:ext cx="0" cy="5717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7DEAAA60-FFC3-4FEB-B676-B1970A4CEB96}"/>
              </a:ext>
            </a:extLst>
          </p:cNvPr>
          <p:cNvSpPr txBox="1"/>
          <p:nvPr/>
        </p:nvSpPr>
        <p:spPr>
          <a:xfrm>
            <a:off x="2091662" y="196810"/>
            <a:ext cx="63224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Modeling the Synthesis and Application of Polymeric Catalysts</a:t>
            </a:r>
          </a:p>
        </p:txBody>
      </p:sp>
      <p:sp>
        <p:nvSpPr>
          <p:cNvPr id="27" name="Retângulo 26">
            <a:extLst>
              <a:ext uri="{FF2B5EF4-FFF2-40B4-BE49-F238E27FC236}">
                <a16:creationId xmlns:a16="http://schemas.microsoft.com/office/drawing/2014/main" id="{1B94E886-B066-4017-94AA-58153AE14D00}"/>
              </a:ext>
            </a:extLst>
          </p:cNvPr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8" name="Imagem 27">
            <a:extLst>
              <a:ext uri="{FF2B5EF4-FFF2-40B4-BE49-F238E27FC236}">
                <a16:creationId xmlns:a16="http://schemas.microsoft.com/office/drawing/2014/main" id="{7E6D2BBD-10A7-4024-B837-FE08FD6624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29" name="Imagem 28">
            <a:extLst>
              <a:ext uri="{FF2B5EF4-FFF2-40B4-BE49-F238E27FC236}">
                <a16:creationId xmlns:a16="http://schemas.microsoft.com/office/drawing/2014/main" id="{3B636C8D-72AC-42DA-83A3-9DA3ADCC470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1388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36042" y="1421881"/>
            <a:ext cx="4277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/>
              <a:t>Polymeric</a:t>
            </a:r>
            <a:r>
              <a:rPr lang="pt-BR" dirty="0"/>
              <a:t> </a:t>
            </a:r>
            <a:r>
              <a:rPr lang="pt-BR" dirty="0" err="1"/>
              <a:t>Catalysts</a:t>
            </a:r>
            <a:r>
              <a:rPr lang="pt-BR" dirty="0"/>
              <a:t> (</a:t>
            </a:r>
            <a:r>
              <a:rPr lang="pt-BR" dirty="0" err="1"/>
              <a:t>Ion</a:t>
            </a:r>
            <a:r>
              <a:rPr lang="pt-BR" dirty="0"/>
              <a:t> Exchange </a:t>
            </a:r>
            <a:r>
              <a:rPr lang="pt-BR" dirty="0" err="1"/>
              <a:t>Resins</a:t>
            </a:r>
            <a:r>
              <a:rPr lang="pt-BR" dirty="0"/>
              <a:t>)</a:t>
            </a:r>
          </a:p>
        </p:txBody>
      </p:sp>
      <p:pic>
        <p:nvPicPr>
          <p:cNvPr id="18" name="Picture 2" descr="Resultado de imagem para polystyrene bead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0085" y="1766867"/>
            <a:ext cx="2684304" cy="1133104"/>
          </a:xfrm>
          <a:prstGeom prst="rect">
            <a:avLst/>
          </a:prstGeom>
          <a:noFill/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3908" y="1629749"/>
            <a:ext cx="2793202" cy="1627412"/>
          </a:xfrm>
          <a:prstGeom prst="rect">
            <a:avLst/>
          </a:prstGeom>
        </p:spPr>
      </p:pic>
      <p:sp>
        <p:nvSpPr>
          <p:cNvPr id="5" name="Elipse 4"/>
          <p:cNvSpPr/>
          <p:nvPr/>
        </p:nvSpPr>
        <p:spPr>
          <a:xfrm>
            <a:off x="2391654" y="2438536"/>
            <a:ext cx="372209" cy="35661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8" name="Conector de Seta Reta 7"/>
          <p:cNvCxnSpPr>
            <a:stCxn id="5" idx="6"/>
          </p:cNvCxnSpPr>
          <p:nvPr/>
        </p:nvCxnSpPr>
        <p:spPr>
          <a:xfrm>
            <a:off x="2763863" y="2616844"/>
            <a:ext cx="1727294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ector de Seta Reta 9"/>
          <p:cNvCxnSpPr/>
          <p:nvPr/>
        </p:nvCxnSpPr>
        <p:spPr>
          <a:xfrm flipV="1">
            <a:off x="6676085" y="2847561"/>
            <a:ext cx="407287" cy="10481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CaixaDeTexto 21"/>
          <p:cNvSpPr txBox="1"/>
          <p:nvPr/>
        </p:nvSpPr>
        <p:spPr>
          <a:xfrm>
            <a:off x="7083372" y="2459336"/>
            <a:ext cx="8599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 err="1"/>
              <a:t>Acidic</a:t>
            </a:r>
            <a:r>
              <a:rPr lang="pt-BR" b="1" dirty="0"/>
              <a:t> sites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85DE17A6-92A5-4999-B951-14C3B26342E1}"/>
              </a:ext>
            </a:extLst>
          </p:cNvPr>
          <p:cNvSpPr txBox="1"/>
          <p:nvPr/>
        </p:nvSpPr>
        <p:spPr>
          <a:xfrm>
            <a:off x="2091662" y="196810"/>
            <a:ext cx="63224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Modeling the Synthesis and Application of Polymeric Catalysts</a:t>
            </a:r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912FDC4A-E5EA-4235-AC86-97487568FCE8}"/>
              </a:ext>
            </a:extLst>
          </p:cNvPr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>
            <a:extLst>
              <a:ext uri="{FF2B5EF4-FFF2-40B4-BE49-F238E27FC236}">
                <a16:creationId xmlns:a16="http://schemas.microsoft.com/office/drawing/2014/main" id="{05143549-6047-4901-A38D-51B6452992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15" name="Imagem 14">
            <a:extLst>
              <a:ext uri="{FF2B5EF4-FFF2-40B4-BE49-F238E27FC236}">
                <a16:creationId xmlns:a16="http://schemas.microsoft.com/office/drawing/2014/main" id="{B6FAC89F-1001-497D-9C91-D7A1940BA6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8038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m 12">
            <a:extLst>
              <a:ext uri="{FF2B5EF4-FFF2-40B4-BE49-F238E27FC236}">
                <a16:creationId xmlns:a16="http://schemas.microsoft.com/office/drawing/2014/main" id="{61C76BA0-7621-44EC-9F24-49E2F2B589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18" y="2266015"/>
            <a:ext cx="3335176" cy="2244115"/>
          </a:xfrm>
          <a:prstGeom prst="rect">
            <a:avLst/>
          </a:prstGeom>
        </p:spPr>
      </p:pic>
      <p:sp>
        <p:nvSpPr>
          <p:cNvPr id="25" name="Retângulo 24"/>
          <p:cNvSpPr/>
          <p:nvPr/>
        </p:nvSpPr>
        <p:spPr>
          <a:xfrm>
            <a:off x="3550070" y="1061606"/>
            <a:ext cx="127150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200" u="sng" dirty="0" err="1"/>
              <a:t>Modeling</a:t>
            </a:r>
            <a:endParaRPr lang="pt-BR" sz="2200" u="sng" dirty="0"/>
          </a:p>
        </p:txBody>
      </p:sp>
      <p:cxnSp>
        <p:nvCxnSpPr>
          <p:cNvPr id="8" name="Conector de Seta Reta 7"/>
          <p:cNvCxnSpPr/>
          <p:nvPr/>
        </p:nvCxnSpPr>
        <p:spPr>
          <a:xfrm>
            <a:off x="3506481" y="3931920"/>
            <a:ext cx="271357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CaixaDeTexto 15"/>
          <p:cNvSpPr txBox="1"/>
          <p:nvPr/>
        </p:nvSpPr>
        <p:spPr>
          <a:xfrm>
            <a:off x="3624878" y="3475841"/>
            <a:ext cx="2393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 err="1"/>
              <a:t>IEC</a:t>
            </a:r>
            <a:r>
              <a:rPr lang="pt-BR" baseline="-25000" dirty="0" err="1"/>
              <a:t>eff</a:t>
            </a:r>
            <a:r>
              <a:rPr lang="pt-BR" dirty="0"/>
              <a:t>   = IEC (1 – Y</a:t>
            </a:r>
            <a:r>
              <a:rPr lang="pt-BR" baseline="-25000" dirty="0"/>
              <a:t>ISU</a:t>
            </a:r>
            <a:r>
              <a:rPr lang="pt-BR" dirty="0"/>
              <a:t>)</a:t>
            </a:r>
          </a:p>
        </p:txBody>
      </p:sp>
      <p:sp>
        <p:nvSpPr>
          <p:cNvPr id="3" name="Retângulo 2"/>
          <p:cNvSpPr/>
          <p:nvPr/>
        </p:nvSpPr>
        <p:spPr>
          <a:xfrm>
            <a:off x="645908" y="2610678"/>
            <a:ext cx="551956" cy="14325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CaixaDeTexto 3"/>
          <p:cNvSpPr txBox="1"/>
          <p:nvPr/>
        </p:nvSpPr>
        <p:spPr>
          <a:xfrm>
            <a:off x="611978" y="2059964"/>
            <a:ext cx="10658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err="1">
                <a:solidFill>
                  <a:srgbClr val="FF0000"/>
                </a:solidFill>
              </a:rPr>
              <a:t>Inaccessible</a:t>
            </a:r>
            <a:r>
              <a:rPr lang="pt-BR" sz="1400" dirty="0">
                <a:solidFill>
                  <a:srgbClr val="FF0000"/>
                </a:solidFill>
              </a:rPr>
              <a:t> </a:t>
            </a:r>
            <a:r>
              <a:rPr lang="pt-BR" sz="1400" dirty="0" err="1">
                <a:solidFill>
                  <a:srgbClr val="FF0000"/>
                </a:solidFill>
              </a:rPr>
              <a:t>regions</a:t>
            </a:r>
            <a:endParaRPr lang="pt-BR" sz="1400" dirty="0">
              <a:solidFill>
                <a:srgbClr val="FF0000"/>
              </a:solidFill>
            </a:endParaRPr>
          </a:p>
        </p:txBody>
      </p:sp>
      <p:pic>
        <p:nvPicPr>
          <p:cNvPr id="15" name="Imagem 14">
            <a:extLst>
              <a:ext uri="{FF2B5EF4-FFF2-40B4-BE49-F238E27FC236}">
                <a16:creationId xmlns:a16="http://schemas.microsoft.com/office/drawing/2014/main" id="{3ADF7426-E896-4C0C-A0F3-3CC50DAF3B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5533" y="1423025"/>
            <a:ext cx="3133333" cy="780952"/>
          </a:xfrm>
          <a:prstGeom prst="rect">
            <a:avLst/>
          </a:prstGeom>
        </p:spPr>
      </p:pic>
      <p:sp>
        <p:nvSpPr>
          <p:cNvPr id="14" name="CaixaDeTexto 13">
            <a:extLst>
              <a:ext uri="{FF2B5EF4-FFF2-40B4-BE49-F238E27FC236}">
                <a16:creationId xmlns:a16="http://schemas.microsoft.com/office/drawing/2014/main" id="{A5390FB7-168A-49F7-ADC1-AE0B44C9AB77}"/>
              </a:ext>
            </a:extLst>
          </p:cNvPr>
          <p:cNvSpPr txBox="1"/>
          <p:nvPr/>
        </p:nvSpPr>
        <p:spPr>
          <a:xfrm>
            <a:off x="2091662" y="196810"/>
            <a:ext cx="63224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Modeling the Synthesis and Application of Polymeric Catalysts</a:t>
            </a:r>
          </a:p>
        </p:txBody>
      </p:sp>
      <p:sp>
        <p:nvSpPr>
          <p:cNvPr id="17" name="Retângulo 16">
            <a:extLst>
              <a:ext uri="{FF2B5EF4-FFF2-40B4-BE49-F238E27FC236}">
                <a16:creationId xmlns:a16="http://schemas.microsoft.com/office/drawing/2014/main" id="{3C7B71B2-6B7B-4A94-B3EB-2C33F1236D4F}"/>
              </a:ext>
            </a:extLst>
          </p:cNvPr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2" name="Imagem 21">
            <a:extLst>
              <a:ext uri="{FF2B5EF4-FFF2-40B4-BE49-F238E27FC236}">
                <a16:creationId xmlns:a16="http://schemas.microsoft.com/office/drawing/2014/main" id="{53659829-05B2-413D-AEDF-0619D68607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23" name="Imagem 22">
            <a:extLst>
              <a:ext uri="{FF2B5EF4-FFF2-40B4-BE49-F238E27FC236}">
                <a16:creationId xmlns:a16="http://schemas.microsoft.com/office/drawing/2014/main" id="{ED16FF6D-088D-4D87-90B3-216D3C7B9B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  <p:sp>
        <p:nvSpPr>
          <p:cNvPr id="19" name="CaixaDeTexto 17">
            <a:extLst>
              <a:ext uri="{FF2B5EF4-FFF2-40B4-BE49-F238E27FC236}">
                <a16:creationId xmlns:a16="http://schemas.microsoft.com/office/drawing/2014/main" id="{A236F6C3-5AB2-41CB-8AD0-121E6A3ADE71}"/>
              </a:ext>
            </a:extLst>
          </p:cNvPr>
          <p:cNvSpPr txBox="1"/>
          <p:nvPr/>
        </p:nvSpPr>
        <p:spPr>
          <a:xfrm>
            <a:off x="6373625" y="3384311"/>
            <a:ext cx="2393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/>
              <a:t>Fitting parameter</a:t>
            </a:r>
          </a:p>
          <a:p>
            <a:pPr algn="ctr"/>
            <a:r>
              <a:rPr lang="pt-BR" dirty="0"/>
              <a:t>Y</a:t>
            </a:r>
            <a:r>
              <a:rPr lang="pt-BR" baseline="-25000" dirty="0"/>
              <a:t>ISU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077554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m 12">
            <a:extLst>
              <a:ext uri="{FF2B5EF4-FFF2-40B4-BE49-F238E27FC236}">
                <a16:creationId xmlns:a16="http://schemas.microsoft.com/office/drawing/2014/main" id="{61C76BA0-7621-44EC-9F24-49E2F2B589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18" y="2266015"/>
            <a:ext cx="3335176" cy="2244115"/>
          </a:xfrm>
          <a:prstGeom prst="rect">
            <a:avLst/>
          </a:prstGeom>
        </p:spPr>
      </p:pic>
      <p:sp>
        <p:nvSpPr>
          <p:cNvPr id="25" name="Retângulo 24"/>
          <p:cNvSpPr/>
          <p:nvPr/>
        </p:nvSpPr>
        <p:spPr>
          <a:xfrm>
            <a:off x="3550070" y="1061606"/>
            <a:ext cx="127150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200" u="sng" dirty="0" err="1"/>
              <a:t>Modeling</a:t>
            </a:r>
            <a:endParaRPr lang="pt-BR" sz="2200" u="sng" dirty="0"/>
          </a:p>
        </p:txBody>
      </p:sp>
      <p:cxnSp>
        <p:nvCxnSpPr>
          <p:cNvPr id="8" name="Conector de Seta Reta 7"/>
          <p:cNvCxnSpPr/>
          <p:nvPr/>
        </p:nvCxnSpPr>
        <p:spPr>
          <a:xfrm>
            <a:off x="3506481" y="3931920"/>
            <a:ext cx="271357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CaixaDeTexto 17"/>
          <p:cNvSpPr txBox="1"/>
          <p:nvPr/>
        </p:nvSpPr>
        <p:spPr>
          <a:xfrm>
            <a:off x="6373625" y="3384311"/>
            <a:ext cx="2393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/>
              <a:t>Fitting parameter</a:t>
            </a:r>
          </a:p>
          <a:p>
            <a:pPr algn="ctr"/>
            <a:r>
              <a:rPr lang="pt-BR" dirty="0"/>
              <a:t>Y</a:t>
            </a:r>
            <a:r>
              <a:rPr lang="pt-BR" baseline="-25000" dirty="0"/>
              <a:t>ISU</a:t>
            </a:r>
            <a:endParaRPr lang="pt-BR" dirty="0"/>
          </a:p>
        </p:txBody>
      </p:sp>
      <p:sp>
        <p:nvSpPr>
          <p:cNvPr id="16" name="CaixaDeTexto 15"/>
          <p:cNvSpPr txBox="1"/>
          <p:nvPr/>
        </p:nvSpPr>
        <p:spPr>
          <a:xfrm>
            <a:off x="3624878" y="3475841"/>
            <a:ext cx="2393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 err="1"/>
              <a:t>IEC</a:t>
            </a:r>
            <a:r>
              <a:rPr lang="pt-BR" baseline="-25000" dirty="0" err="1"/>
              <a:t>eff</a:t>
            </a:r>
            <a:r>
              <a:rPr lang="pt-BR" dirty="0"/>
              <a:t>   = IEC (1 – Y</a:t>
            </a:r>
            <a:r>
              <a:rPr lang="pt-BR" baseline="-25000" dirty="0"/>
              <a:t>ISU</a:t>
            </a:r>
            <a:r>
              <a:rPr lang="pt-BR" dirty="0"/>
              <a:t>)</a:t>
            </a:r>
          </a:p>
        </p:txBody>
      </p:sp>
      <p:sp>
        <p:nvSpPr>
          <p:cNvPr id="3" name="Retângulo 2"/>
          <p:cNvSpPr/>
          <p:nvPr/>
        </p:nvSpPr>
        <p:spPr>
          <a:xfrm>
            <a:off x="645908" y="2610678"/>
            <a:ext cx="551956" cy="14325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CaixaDeTexto 3"/>
          <p:cNvSpPr txBox="1"/>
          <p:nvPr/>
        </p:nvSpPr>
        <p:spPr>
          <a:xfrm>
            <a:off x="611978" y="2059964"/>
            <a:ext cx="10658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err="1">
                <a:solidFill>
                  <a:srgbClr val="FF0000"/>
                </a:solidFill>
              </a:rPr>
              <a:t>Inaccessible</a:t>
            </a:r>
            <a:r>
              <a:rPr lang="pt-BR" sz="1400" dirty="0">
                <a:solidFill>
                  <a:srgbClr val="FF0000"/>
                </a:solidFill>
              </a:rPr>
              <a:t> </a:t>
            </a:r>
            <a:r>
              <a:rPr lang="pt-BR" sz="1400" dirty="0" err="1">
                <a:solidFill>
                  <a:srgbClr val="FF0000"/>
                </a:solidFill>
              </a:rPr>
              <a:t>regions</a:t>
            </a:r>
            <a:endParaRPr lang="pt-BR" sz="1400" dirty="0">
              <a:solidFill>
                <a:srgbClr val="FF0000"/>
              </a:solidFill>
            </a:endParaRPr>
          </a:p>
        </p:txBody>
      </p:sp>
      <p:pic>
        <p:nvPicPr>
          <p:cNvPr id="15" name="Imagem 14">
            <a:extLst>
              <a:ext uri="{FF2B5EF4-FFF2-40B4-BE49-F238E27FC236}">
                <a16:creationId xmlns:a16="http://schemas.microsoft.com/office/drawing/2014/main" id="{3ADF7426-E896-4C0C-A0F3-3CC50DAF3B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5533" y="1423025"/>
            <a:ext cx="3133333" cy="780952"/>
          </a:xfrm>
          <a:prstGeom prst="rect">
            <a:avLst/>
          </a:prstGeom>
        </p:spPr>
      </p:pic>
      <p:sp>
        <p:nvSpPr>
          <p:cNvPr id="14" name="CaixaDeTexto 13">
            <a:extLst>
              <a:ext uri="{FF2B5EF4-FFF2-40B4-BE49-F238E27FC236}">
                <a16:creationId xmlns:a16="http://schemas.microsoft.com/office/drawing/2014/main" id="{A5390FB7-168A-49F7-ADC1-AE0B44C9AB77}"/>
              </a:ext>
            </a:extLst>
          </p:cNvPr>
          <p:cNvSpPr txBox="1"/>
          <p:nvPr/>
        </p:nvSpPr>
        <p:spPr>
          <a:xfrm>
            <a:off x="2091662" y="196810"/>
            <a:ext cx="63224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Modeling the Synthesis and Application of Polymeric Catalysts</a:t>
            </a:r>
          </a:p>
        </p:txBody>
      </p:sp>
      <p:sp>
        <p:nvSpPr>
          <p:cNvPr id="17" name="Retângulo 16">
            <a:extLst>
              <a:ext uri="{FF2B5EF4-FFF2-40B4-BE49-F238E27FC236}">
                <a16:creationId xmlns:a16="http://schemas.microsoft.com/office/drawing/2014/main" id="{3C7B71B2-6B7B-4A94-B3EB-2C33F1236D4F}"/>
              </a:ext>
            </a:extLst>
          </p:cNvPr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2" name="Imagem 21">
            <a:extLst>
              <a:ext uri="{FF2B5EF4-FFF2-40B4-BE49-F238E27FC236}">
                <a16:creationId xmlns:a16="http://schemas.microsoft.com/office/drawing/2014/main" id="{53659829-05B2-413D-AEDF-0619D68607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23" name="Imagem 22">
            <a:extLst>
              <a:ext uri="{FF2B5EF4-FFF2-40B4-BE49-F238E27FC236}">
                <a16:creationId xmlns:a16="http://schemas.microsoft.com/office/drawing/2014/main" id="{ED16FF6D-088D-4D87-90B3-216D3C7B9B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CCCE5D5-F569-42DA-87EA-5BF829C8C784}"/>
              </a:ext>
            </a:extLst>
          </p:cNvPr>
          <p:cNvSpPr txBox="1"/>
          <p:nvPr/>
        </p:nvSpPr>
        <p:spPr>
          <a:xfrm>
            <a:off x="601007" y="5159013"/>
            <a:ext cx="641758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500" dirty="0">
                <a:solidFill>
                  <a:srgbClr val="FF0000"/>
                </a:solidFill>
              </a:rPr>
              <a:t>Y</a:t>
            </a:r>
            <a:r>
              <a:rPr lang="pt-BR" sz="2500" baseline="-25000" dirty="0">
                <a:solidFill>
                  <a:srgbClr val="FF0000"/>
                </a:solidFill>
              </a:rPr>
              <a:t>ISU</a:t>
            </a:r>
            <a:endParaRPr lang="pt-PT" sz="2500" dirty="0">
              <a:solidFill>
                <a:srgbClr val="FF0000"/>
              </a:solidFill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B3F91F1-C295-45F0-AB7A-1B1C43DAACE9}"/>
              </a:ext>
            </a:extLst>
          </p:cNvPr>
          <p:cNvCxnSpPr>
            <a:endCxn id="19" idx="0"/>
          </p:cNvCxnSpPr>
          <p:nvPr/>
        </p:nvCxnSpPr>
        <p:spPr>
          <a:xfrm>
            <a:off x="921886" y="3931920"/>
            <a:ext cx="0" cy="1227093"/>
          </a:xfrm>
          <a:prstGeom prst="straightConnector1">
            <a:avLst/>
          </a:prstGeom>
          <a:ln>
            <a:solidFill>
              <a:srgbClr val="0070C0"/>
            </a:solidFill>
            <a:prstDash val="dash"/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B332BD73-576D-428D-8AD6-08064AB1D9FE}"/>
              </a:ext>
            </a:extLst>
          </p:cNvPr>
          <p:cNvSpPr txBox="1"/>
          <p:nvPr/>
        </p:nvSpPr>
        <p:spPr>
          <a:xfrm>
            <a:off x="921886" y="4649905"/>
            <a:ext cx="983519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500" dirty="0">
                <a:solidFill>
                  <a:srgbClr val="0070C0"/>
                </a:solidFill>
              </a:rPr>
              <a:t>?</a:t>
            </a:r>
            <a:endParaRPr lang="pt-PT" sz="25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180984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ângulo 24"/>
          <p:cNvSpPr/>
          <p:nvPr/>
        </p:nvSpPr>
        <p:spPr>
          <a:xfrm>
            <a:off x="3760382" y="1196572"/>
            <a:ext cx="100206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200" u="sng" dirty="0" err="1"/>
              <a:t>Results</a:t>
            </a:r>
            <a:endParaRPr lang="pt-BR" sz="2200" u="sng" dirty="0"/>
          </a:p>
        </p:txBody>
      </p:sp>
      <p:sp>
        <p:nvSpPr>
          <p:cNvPr id="3" name="CaixaDeTexto 2"/>
          <p:cNvSpPr txBox="1"/>
          <p:nvPr/>
        </p:nvSpPr>
        <p:spPr>
          <a:xfrm>
            <a:off x="402526" y="1726886"/>
            <a:ext cx="2688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Reaction conditions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402526" y="2115905"/>
            <a:ext cx="8147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Ethyl acetate esterification: ROH/A = 10   C</a:t>
            </a:r>
            <a:r>
              <a:rPr lang="pt-BR" baseline="-25000" dirty="0"/>
              <a:t>cat</a:t>
            </a:r>
            <a:r>
              <a:rPr lang="pt-BR" dirty="0"/>
              <a:t>= 8.16 g/L   T= 333 K   IEC ≈ 5.0 mmol/g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2" y="2637697"/>
            <a:ext cx="5981700" cy="4048125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F7A44952-1A4A-4AD4-9FFB-395D3E171697}"/>
              </a:ext>
            </a:extLst>
          </p:cNvPr>
          <p:cNvSpPr txBox="1"/>
          <p:nvPr/>
        </p:nvSpPr>
        <p:spPr>
          <a:xfrm>
            <a:off x="2091662" y="196810"/>
            <a:ext cx="63224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Modeling the Synthesis and Application of Polymeric Catalysts</a:t>
            </a: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F2A5E9AD-F9FE-48CF-A095-8ED7B0046063}"/>
              </a:ext>
            </a:extLst>
          </p:cNvPr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DE1149D5-6149-4847-8248-14059A58D5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874D935D-EA7E-4E90-B85F-7D4F46ABE2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1877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ângulo 24"/>
          <p:cNvSpPr/>
          <p:nvPr/>
        </p:nvSpPr>
        <p:spPr>
          <a:xfrm>
            <a:off x="3760382" y="1196572"/>
            <a:ext cx="100206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200" u="sng" dirty="0" err="1"/>
              <a:t>Results</a:t>
            </a:r>
            <a:endParaRPr lang="pt-BR" sz="2200" u="sng" dirty="0"/>
          </a:p>
        </p:txBody>
      </p:sp>
      <p:sp>
        <p:nvSpPr>
          <p:cNvPr id="5" name="CaixaDeTexto 4"/>
          <p:cNvSpPr txBox="1"/>
          <p:nvPr/>
        </p:nvSpPr>
        <p:spPr>
          <a:xfrm>
            <a:off x="402526" y="2115905"/>
            <a:ext cx="8147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/>
              <a:t>Ethyl</a:t>
            </a:r>
            <a:r>
              <a:rPr lang="pt-BR" dirty="0"/>
              <a:t> </a:t>
            </a:r>
            <a:r>
              <a:rPr lang="pt-BR" dirty="0" err="1"/>
              <a:t>acetate</a:t>
            </a:r>
            <a:r>
              <a:rPr lang="pt-BR" dirty="0"/>
              <a:t> </a:t>
            </a:r>
            <a:r>
              <a:rPr lang="pt-BR" dirty="0" err="1"/>
              <a:t>esterification</a:t>
            </a:r>
            <a:r>
              <a:rPr lang="pt-BR" dirty="0"/>
              <a:t>: ROH/A = 10   </a:t>
            </a:r>
            <a:r>
              <a:rPr lang="pt-BR" dirty="0" err="1"/>
              <a:t>C</a:t>
            </a:r>
            <a:r>
              <a:rPr lang="pt-BR" baseline="-25000" dirty="0" err="1"/>
              <a:t>cat</a:t>
            </a:r>
            <a:r>
              <a:rPr lang="pt-BR" dirty="0"/>
              <a:t>= 8.16 g/L   T= 333 K   IEC ≈ 5.0 mmol/g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6803518" y="5705856"/>
            <a:ext cx="21758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DVB = </a:t>
            </a:r>
            <a:r>
              <a:rPr lang="pt-BR" sz="1600" dirty="0" err="1"/>
              <a:t>Divinylbenzene</a:t>
            </a:r>
            <a:endParaRPr lang="pt-BR" sz="1600" dirty="0"/>
          </a:p>
          <a:p>
            <a:r>
              <a:rPr lang="pt-BR" sz="1600" dirty="0"/>
              <a:t>              (</a:t>
            </a:r>
            <a:r>
              <a:rPr lang="pt-BR" sz="1600" dirty="0" err="1"/>
              <a:t>crosslinker</a:t>
            </a:r>
            <a:r>
              <a:rPr lang="pt-BR" sz="1600" dirty="0"/>
              <a:t>)</a:t>
            </a:r>
          </a:p>
        </p:txBody>
      </p:sp>
      <p:pic>
        <p:nvPicPr>
          <p:cNvPr id="14" name="Imagem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2" y="2637697"/>
            <a:ext cx="5981700" cy="4048125"/>
          </a:xfrm>
          <a:prstGeom prst="rect">
            <a:avLst/>
          </a:prstGeom>
        </p:spPr>
      </p:pic>
      <p:sp>
        <p:nvSpPr>
          <p:cNvPr id="7" name="Seta para a Direita 6"/>
          <p:cNvSpPr/>
          <p:nvPr/>
        </p:nvSpPr>
        <p:spPr>
          <a:xfrm>
            <a:off x="5934456" y="4449943"/>
            <a:ext cx="576072" cy="17373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CaixaDeTexto 8"/>
          <p:cNvSpPr txBox="1"/>
          <p:nvPr/>
        </p:nvSpPr>
        <p:spPr>
          <a:xfrm>
            <a:off x="6629591" y="4213644"/>
            <a:ext cx="1755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DVB = 18%</a:t>
            </a:r>
          </a:p>
          <a:p>
            <a:r>
              <a:rPr lang="pt-BR" dirty="0"/>
              <a:t>Y</a:t>
            </a:r>
            <a:r>
              <a:rPr lang="pt-BR" baseline="-25000" dirty="0"/>
              <a:t>ISU</a:t>
            </a:r>
            <a:r>
              <a:rPr lang="pt-BR" dirty="0"/>
              <a:t>= 0.71</a:t>
            </a:r>
          </a:p>
        </p:txBody>
      </p:sp>
      <p:sp>
        <p:nvSpPr>
          <p:cNvPr id="22" name="CaixaDeTexto 21"/>
          <p:cNvSpPr txBox="1"/>
          <p:nvPr/>
        </p:nvSpPr>
        <p:spPr>
          <a:xfrm>
            <a:off x="6638926" y="3162905"/>
            <a:ext cx="1755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DVB = 4%</a:t>
            </a:r>
          </a:p>
          <a:p>
            <a:r>
              <a:rPr lang="pt-BR" dirty="0"/>
              <a:t>Y</a:t>
            </a:r>
            <a:r>
              <a:rPr lang="pt-BR" baseline="-25000" dirty="0"/>
              <a:t>ISU</a:t>
            </a:r>
            <a:r>
              <a:rPr lang="pt-BR" dirty="0"/>
              <a:t>= 0.07</a:t>
            </a:r>
          </a:p>
        </p:txBody>
      </p:sp>
      <p:sp>
        <p:nvSpPr>
          <p:cNvPr id="24" name="Seta para a Direita 23"/>
          <p:cNvSpPr/>
          <p:nvPr/>
        </p:nvSpPr>
        <p:spPr>
          <a:xfrm>
            <a:off x="5934456" y="3416105"/>
            <a:ext cx="576072" cy="17373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3A5F062F-E5CC-438A-AA9D-B43B430291EF}"/>
              </a:ext>
            </a:extLst>
          </p:cNvPr>
          <p:cNvSpPr txBox="1"/>
          <p:nvPr/>
        </p:nvSpPr>
        <p:spPr>
          <a:xfrm>
            <a:off x="2091662" y="196810"/>
            <a:ext cx="63224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Modeling the Synthesis and Application of Polymeric Catalysts</a:t>
            </a:r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8342AE33-06A5-4943-B8D0-361C47F6B2A4}"/>
              </a:ext>
            </a:extLst>
          </p:cNvPr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7" name="Imagem 16">
            <a:extLst>
              <a:ext uri="{FF2B5EF4-FFF2-40B4-BE49-F238E27FC236}">
                <a16:creationId xmlns:a16="http://schemas.microsoft.com/office/drawing/2014/main" id="{60F2FC71-E246-4665-ACB9-C5D3D169D3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18" name="Imagem 17">
            <a:extLst>
              <a:ext uri="{FF2B5EF4-FFF2-40B4-BE49-F238E27FC236}">
                <a16:creationId xmlns:a16="http://schemas.microsoft.com/office/drawing/2014/main" id="{E85314FD-6735-4341-8CD8-5E0BD1DC24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  <p:sp>
        <p:nvSpPr>
          <p:cNvPr id="19" name="CaixaDeTexto 2">
            <a:extLst>
              <a:ext uri="{FF2B5EF4-FFF2-40B4-BE49-F238E27FC236}">
                <a16:creationId xmlns:a16="http://schemas.microsoft.com/office/drawing/2014/main" id="{8E0126F0-CE60-4794-BF75-3AEFD81F9213}"/>
              </a:ext>
            </a:extLst>
          </p:cNvPr>
          <p:cNvSpPr txBox="1"/>
          <p:nvPr/>
        </p:nvSpPr>
        <p:spPr>
          <a:xfrm>
            <a:off x="402526" y="1726886"/>
            <a:ext cx="2688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Reaction conditions</a:t>
            </a:r>
          </a:p>
        </p:txBody>
      </p:sp>
    </p:spTree>
    <p:extLst>
      <p:ext uri="{BB962C8B-B14F-4D97-AF65-F5344CB8AC3E}">
        <p14:creationId xmlns:p14="http://schemas.microsoft.com/office/powerpoint/2010/main" val="197789514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ângulo 24"/>
          <p:cNvSpPr/>
          <p:nvPr/>
        </p:nvSpPr>
        <p:spPr>
          <a:xfrm>
            <a:off x="3760382" y="1196572"/>
            <a:ext cx="100206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200" u="sng" dirty="0" err="1"/>
              <a:t>Results</a:t>
            </a:r>
            <a:endParaRPr lang="pt-BR" sz="2200" u="sng" dirty="0"/>
          </a:p>
        </p:txBody>
      </p:sp>
      <p:sp>
        <p:nvSpPr>
          <p:cNvPr id="3" name="CaixaDeTexto 2"/>
          <p:cNvSpPr txBox="1"/>
          <p:nvPr/>
        </p:nvSpPr>
        <p:spPr>
          <a:xfrm>
            <a:off x="402526" y="1726886"/>
            <a:ext cx="2688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Accessibility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206" y="3024977"/>
            <a:ext cx="4322441" cy="2829234"/>
          </a:xfrm>
          <a:prstGeom prst="rect">
            <a:avLst/>
          </a:prstGeom>
        </p:spPr>
      </p:pic>
      <p:sp>
        <p:nvSpPr>
          <p:cNvPr id="8" name="CaixaDeTexto 7"/>
          <p:cNvSpPr txBox="1"/>
          <p:nvPr/>
        </p:nvSpPr>
        <p:spPr>
          <a:xfrm>
            <a:off x="45910" y="2363100"/>
            <a:ext cx="4764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u="sng" dirty="0" err="1"/>
              <a:t>Distribution</a:t>
            </a:r>
            <a:r>
              <a:rPr lang="pt-BR" u="sng" dirty="0"/>
              <a:t> </a:t>
            </a:r>
            <a:r>
              <a:rPr lang="pt-BR" u="sng" dirty="0" err="1"/>
              <a:t>of</a:t>
            </a:r>
            <a:r>
              <a:rPr lang="pt-BR" u="sng" dirty="0"/>
              <a:t> </a:t>
            </a:r>
            <a:r>
              <a:rPr lang="pt-BR" u="sng" dirty="0" err="1"/>
              <a:t>sequences</a:t>
            </a:r>
            <a:r>
              <a:rPr lang="pt-BR" u="sng" dirty="0"/>
              <a:t> </a:t>
            </a:r>
            <a:r>
              <a:rPr lang="pt-BR" u="sng" dirty="0" err="1"/>
              <a:t>between</a:t>
            </a:r>
            <a:r>
              <a:rPr lang="pt-BR" u="sng" dirty="0"/>
              <a:t> </a:t>
            </a:r>
            <a:r>
              <a:rPr lang="pt-BR" u="sng" dirty="0" err="1"/>
              <a:t>crosslinks</a:t>
            </a:r>
            <a:endParaRPr lang="pt-BR" u="sng" dirty="0"/>
          </a:p>
        </p:txBody>
      </p:sp>
      <p:sp>
        <p:nvSpPr>
          <p:cNvPr id="10" name="CaixaDeTexto 9"/>
          <p:cNvSpPr txBox="1"/>
          <p:nvPr/>
        </p:nvSpPr>
        <p:spPr>
          <a:xfrm rot="16200000">
            <a:off x="-1029701" y="3818746"/>
            <a:ext cx="239572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BR" sz="1600" dirty="0" err="1"/>
              <a:t>Fraction</a:t>
            </a:r>
            <a:r>
              <a:rPr lang="pt-BR" sz="1600" dirty="0"/>
              <a:t> </a:t>
            </a:r>
            <a:r>
              <a:rPr lang="pt-BR" sz="1600" dirty="0" err="1"/>
              <a:t>of</a:t>
            </a:r>
            <a:r>
              <a:rPr lang="pt-BR" sz="1600" dirty="0"/>
              <a:t> </a:t>
            </a:r>
            <a:r>
              <a:rPr lang="pt-BR" sz="1600" dirty="0" err="1"/>
              <a:t>sequences</a:t>
            </a:r>
            <a:endParaRPr lang="pt-BR" sz="1600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1122117" y="5660892"/>
            <a:ext cx="2773227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BR" sz="1600" dirty="0" err="1"/>
              <a:t>Length</a:t>
            </a:r>
            <a:r>
              <a:rPr lang="pt-BR" sz="1600" dirty="0"/>
              <a:t> </a:t>
            </a:r>
            <a:r>
              <a:rPr lang="pt-BR" sz="1600" dirty="0" err="1"/>
              <a:t>of</a:t>
            </a:r>
            <a:r>
              <a:rPr lang="pt-BR" sz="1600" dirty="0"/>
              <a:t> </a:t>
            </a:r>
            <a:r>
              <a:rPr lang="pt-BR" sz="1600" dirty="0" err="1"/>
              <a:t>the</a:t>
            </a:r>
            <a:r>
              <a:rPr lang="pt-BR" sz="1600" dirty="0"/>
              <a:t> </a:t>
            </a:r>
            <a:r>
              <a:rPr lang="pt-BR" sz="1600" dirty="0" err="1"/>
              <a:t>sequences</a:t>
            </a:r>
            <a:r>
              <a:rPr lang="pt-BR" sz="1600" dirty="0"/>
              <a:t> (n)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65AD9C49-A95D-435F-AACA-1318FC3719D8}"/>
              </a:ext>
            </a:extLst>
          </p:cNvPr>
          <p:cNvSpPr txBox="1"/>
          <p:nvPr/>
        </p:nvSpPr>
        <p:spPr>
          <a:xfrm>
            <a:off x="2091662" y="196810"/>
            <a:ext cx="63224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Modeling the Synthesis and Application of Polymeric Catalysts</a:t>
            </a:r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9C655D8C-8A08-4096-BDBB-91CEFC4050FF}"/>
              </a:ext>
            </a:extLst>
          </p:cNvPr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>
            <a:extLst>
              <a:ext uri="{FF2B5EF4-FFF2-40B4-BE49-F238E27FC236}">
                <a16:creationId xmlns:a16="http://schemas.microsoft.com/office/drawing/2014/main" id="{466B7727-E072-4790-9EB3-9309EBBDF0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15" name="Imagem 14">
            <a:extLst>
              <a:ext uri="{FF2B5EF4-FFF2-40B4-BE49-F238E27FC236}">
                <a16:creationId xmlns:a16="http://schemas.microsoft.com/office/drawing/2014/main" id="{9EA7AA43-97FE-491C-A479-221F05BC79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38085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ângulo 24"/>
          <p:cNvSpPr/>
          <p:nvPr/>
        </p:nvSpPr>
        <p:spPr>
          <a:xfrm>
            <a:off x="3760382" y="1196572"/>
            <a:ext cx="100206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200" u="sng" dirty="0" err="1"/>
              <a:t>Results</a:t>
            </a:r>
            <a:endParaRPr lang="pt-BR" sz="2200" u="sng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206" y="3024977"/>
            <a:ext cx="4322441" cy="2829234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4655" y="2879742"/>
            <a:ext cx="4524166" cy="2919390"/>
          </a:xfrm>
          <a:prstGeom prst="rect">
            <a:avLst/>
          </a:prstGeom>
        </p:spPr>
      </p:pic>
      <p:sp>
        <p:nvSpPr>
          <p:cNvPr id="8" name="CaixaDeTexto 7"/>
          <p:cNvSpPr txBox="1"/>
          <p:nvPr/>
        </p:nvSpPr>
        <p:spPr>
          <a:xfrm>
            <a:off x="45910" y="2363100"/>
            <a:ext cx="4764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u="sng" dirty="0" err="1"/>
              <a:t>Distribution</a:t>
            </a:r>
            <a:r>
              <a:rPr lang="pt-BR" u="sng" dirty="0"/>
              <a:t> </a:t>
            </a:r>
            <a:r>
              <a:rPr lang="pt-BR" u="sng" dirty="0" err="1"/>
              <a:t>of</a:t>
            </a:r>
            <a:r>
              <a:rPr lang="pt-BR" u="sng" dirty="0"/>
              <a:t> </a:t>
            </a:r>
            <a:r>
              <a:rPr lang="pt-BR" u="sng" dirty="0" err="1"/>
              <a:t>sequences</a:t>
            </a:r>
            <a:r>
              <a:rPr lang="pt-BR" u="sng" dirty="0"/>
              <a:t> </a:t>
            </a:r>
            <a:r>
              <a:rPr lang="pt-BR" u="sng" dirty="0" err="1"/>
              <a:t>between</a:t>
            </a:r>
            <a:r>
              <a:rPr lang="pt-BR" u="sng" dirty="0"/>
              <a:t> </a:t>
            </a:r>
            <a:r>
              <a:rPr lang="pt-BR" u="sng" dirty="0" err="1"/>
              <a:t>crosslinks</a:t>
            </a:r>
            <a:endParaRPr lang="pt-BR" u="sng" dirty="0"/>
          </a:p>
        </p:txBody>
      </p:sp>
      <p:sp>
        <p:nvSpPr>
          <p:cNvPr id="17" name="Retângulo 16"/>
          <p:cNvSpPr/>
          <p:nvPr/>
        </p:nvSpPr>
        <p:spPr>
          <a:xfrm>
            <a:off x="799482" y="3182931"/>
            <a:ext cx="791574" cy="218541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CaixaDeTexto 9"/>
          <p:cNvSpPr txBox="1"/>
          <p:nvPr/>
        </p:nvSpPr>
        <p:spPr>
          <a:xfrm rot="16200000">
            <a:off x="-1029701" y="3818746"/>
            <a:ext cx="239572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BR" sz="1600" dirty="0" err="1"/>
              <a:t>Fraction</a:t>
            </a:r>
            <a:r>
              <a:rPr lang="pt-BR" sz="1600" dirty="0"/>
              <a:t> </a:t>
            </a:r>
            <a:r>
              <a:rPr lang="pt-BR" sz="1600" dirty="0" err="1"/>
              <a:t>of</a:t>
            </a:r>
            <a:r>
              <a:rPr lang="pt-BR" sz="1600" dirty="0"/>
              <a:t> </a:t>
            </a:r>
            <a:r>
              <a:rPr lang="pt-BR" sz="1600" dirty="0" err="1"/>
              <a:t>sequences</a:t>
            </a:r>
            <a:endParaRPr lang="pt-BR" sz="1600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1122117" y="5660892"/>
            <a:ext cx="2773227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BR" sz="1600" dirty="0" err="1"/>
              <a:t>Length</a:t>
            </a:r>
            <a:r>
              <a:rPr lang="pt-BR" sz="1600" dirty="0"/>
              <a:t> </a:t>
            </a:r>
            <a:r>
              <a:rPr lang="pt-BR" sz="1600" dirty="0" err="1"/>
              <a:t>of</a:t>
            </a:r>
            <a:r>
              <a:rPr lang="pt-BR" sz="1600" dirty="0"/>
              <a:t> </a:t>
            </a:r>
            <a:r>
              <a:rPr lang="pt-BR" sz="1600" dirty="0" err="1"/>
              <a:t>the</a:t>
            </a:r>
            <a:r>
              <a:rPr lang="pt-BR" sz="1600" dirty="0"/>
              <a:t> </a:t>
            </a:r>
            <a:r>
              <a:rPr lang="pt-BR" sz="1600" dirty="0" err="1"/>
              <a:t>sequences</a:t>
            </a:r>
            <a:r>
              <a:rPr lang="pt-BR" sz="1600" dirty="0"/>
              <a:t> (n)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FFA5C811-0E82-4EA9-852C-3F88D2EF0FE1}"/>
              </a:ext>
            </a:extLst>
          </p:cNvPr>
          <p:cNvSpPr txBox="1"/>
          <p:nvPr/>
        </p:nvSpPr>
        <p:spPr>
          <a:xfrm>
            <a:off x="2091662" y="196810"/>
            <a:ext cx="63224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Modeling the Synthesis and Application of Polymeric Catalysts</a:t>
            </a:r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D4209390-90C6-40A1-BE1A-1D2B23CF34EA}"/>
              </a:ext>
            </a:extLst>
          </p:cNvPr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5" name="Imagem 14">
            <a:extLst>
              <a:ext uri="{FF2B5EF4-FFF2-40B4-BE49-F238E27FC236}">
                <a16:creationId xmlns:a16="http://schemas.microsoft.com/office/drawing/2014/main" id="{8A67D4FA-CE46-413B-8849-840CE118AE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16" name="Imagem 15">
            <a:extLst>
              <a:ext uri="{FF2B5EF4-FFF2-40B4-BE49-F238E27FC236}">
                <a16:creationId xmlns:a16="http://schemas.microsoft.com/office/drawing/2014/main" id="{46BBD1F3-0C94-4D83-9C94-E05CAB6D40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  <p:sp>
        <p:nvSpPr>
          <p:cNvPr id="18" name="CaixaDeTexto 2">
            <a:extLst>
              <a:ext uri="{FF2B5EF4-FFF2-40B4-BE49-F238E27FC236}">
                <a16:creationId xmlns:a16="http://schemas.microsoft.com/office/drawing/2014/main" id="{10325BE1-5473-433F-A82E-AA8AA304C21A}"/>
              </a:ext>
            </a:extLst>
          </p:cNvPr>
          <p:cNvSpPr txBox="1"/>
          <p:nvPr/>
        </p:nvSpPr>
        <p:spPr>
          <a:xfrm>
            <a:off x="402526" y="1726886"/>
            <a:ext cx="2688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Accessibility</a:t>
            </a:r>
          </a:p>
        </p:txBody>
      </p:sp>
    </p:spTree>
    <p:extLst>
      <p:ext uri="{BB962C8B-B14F-4D97-AF65-F5344CB8AC3E}">
        <p14:creationId xmlns:p14="http://schemas.microsoft.com/office/powerpoint/2010/main" val="182601298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ângulo 24"/>
          <p:cNvSpPr/>
          <p:nvPr/>
        </p:nvSpPr>
        <p:spPr>
          <a:xfrm>
            <a:off x="3760382" y="1196572"/>
            <a:ext cx="100206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200" u="sng" dirty="0" err="1"/>
              <a:t>Results</a:t>
            </a:r>
            <a:endParaRPr lang="pt-BR" sz="2200" u="sng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206" y="3024977"/>
            <a:ext cx="4322441" cy="2829234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4655" y="2879742"/>
            <a:ext cx="4524166" cy="2919390"/>
          </a:xfrm>
          <a:prstGeom prst="rect">
            <a:avLst/>
          </a:prstGeom>
        </p:spPr>
      </p:pic>
      <p:sp>
        <p:nvSpPr>
          <p:cNvPr id="8" name="CaixaDeTexto 7"/>
          <p:cNvSpPr txBox="1"/>
          <p:nvPr/>
        </p:nvSpPr>
        <p:spPr>
          <a:xfrm>
            <a:off x="45910" y="2363100"/>
            <a:ext cx="4764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u="sng" dirty="0" err="1"/>
              <a:t>Distribution</a:t>
            </a:r>
            <a:r>
              <a:rPr lang="pt-BR" u="sng" dirty="0"/>
              <a:t> </a:t>
            </a:r>
            <a:r>
              <a:rPr lang="pt-BR" u="sng" dirty="0" err="1"/>
              <a:t>of</a:t>
            </a:r>
            <a:r>
              <a:rPr lang="pt-BR" u="sng" dirty="0"/>
              <a:t> </a:t>
            </a:r>
            <a:r>
              <a:rPr lang="pt-BR" u="sng" dirty="0" err="1"/>
              <a:t>sequences</a:t>
            </a:r>
            <a:r>
              <a:rPr lang="pt-BR" u="sng" dirty="0"/>
              <a:t> </a:t>
            </a:r>
            <a:r>
              <a:rPr lang="pt-BR" u="sng" dirty="0" err="1"/>
              <a:t>between</a:t>
            </a:r>
            <a:r>
              <a:rPr lang="pt-BR" u="sng" dirty="0"/>
              <a:t> </a:t>
            </a:r>
            <a:r>
              <a:rPr lang="pt-BR" u="sng" dirty="0" err="1"/>
              <a:t>crosslinks</a:t>
            </a:r>
            <a:endParaRPr lang="pt-BR" u="sng" dirty="0"/>
          </a:p>
        </p:txBody>
      </p:sp>
      <p:sp>
        <p:nvSpPr>
          <p:cNvPr id="17" name="Retângulo 16"/>
          <p:cNvSpPr/>
          <p:nvPr/>
        </p:nvSpPr>
        <p:spPr>
          <a:xfrm>
            <a:off x="799482" y="3182931"/>
            <a:ext cx="791574" cy="218541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CaixaDeTexto 9"/>
          <p:cNvSpPr txBox="1"/>
          <p:nvPr/>
        </p:nvSpPr>
        <p:spPr>
          <a:xfrm rot="16200000">
            <a:off x="-1029701" y="3818746"/>
            <a:ext cx="239572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BR" sz="1600" dirty="0" err="1"/>
              <a:t>Fraction</a:t>
            </a:r>
            <a:r>
              <a:rPr lang="pt-BR" sz="1600" dirty="0"/>
              <a:t> </a:t>
            </a:r>
            <a:r>
              <a:rPr lang="pt-BR" sz="1600" dirty="0" err="1"/>
              <a:t>of</a:t>
            </a:r>
            <a:r>
              <a:rPr lang="pt-BR" sz="1600" dirty="0"/>
              <a:t> </a:t>
            </a:r>
            <a:r>
              <a:rPr lang="pt-BR" sz="1600" dirty="0" err="1"/>
              <a:t>sequences</a:t>
            </a:r>
            <a:endParaRPr lang="pt-BR" sz="1600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1122117" y="5660892"/>
            <a:ext cx="2773227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BR" sz="1600" dirty="0" err="1"/>
              <a:t>Length</a:t>
            </a:r>
            <a:r>
              <a:rPr lang="pt-BR" sz="1600" dirty="0"/>
              <a:t> </a:t>
            </a:r>
            <a:r>
              <a:rPr lang="pt-BR" sz="1600" dirty="0" err="1"/>
              <a:t>of</a:t>
            </a:r>
            <a:r>
              <a:rPr lang="pt-BR" sz="1600" dirty="0"/>
              <a:t> </a:t>
            </a:r>
            <a:r>
              <a:rPr lang="pt-BR" sz="1600" dirty="0" err="1"/>
              <a:t>the</a:t>
            </a:r>
            <a:r>
              <a:rPr lang="pt-BR" sz="1600" dirty="0"/>
              <a:t> </a:t>
            </a:r>
            <a:r>
              <a:rPr lang="pt-BR" sz="1600" dirty="0" err="1"/>
              <a:t>sequences</a:t>
            </a:r>
            <a:r>
              <a:rPr lang="pt-BR" sz="1600" dirty="0"/>
              <a:t> (n)</a:t>
            </a:r>
          </a:p>
        </p:txBody>
      </p:sp>
      <p:sp>
        <p:nvSpPr>
          <p:cNvPr id="12" name="CaixaDeTexto 11"/>
          <p:cNvSpPr txBox="1"/>
          <p:nvPr/>
        </p:nvSpPr>
        <p:spPr>
          <a:xfrm>
            <a:off x="45911" y="6291991"/>
            <a:ext cx="89929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The correlation suggests that there is </a:t>
            </a:r>
            <a:r>
              <a:rPr lang="pt-BR" sz="1600" dirty="0">
                <a:solidFill>
                  <a:srgbClr val="FF0000"/>
                </a:solidFill>
              </a:rPr>
              <a:t>inaccessibility</a:t>
            </a:r>
            <a:r>
              <a:rPr lang="pt-BR" sz="1600" dirty="0"/>
              <a:t> on sites located in sequences having </a:t>
            </a:r>
            <a:r>
              <a:rPr lang="pt-BR" sz="1600" b="1" dirty="0">
                <a:solidFill>
                  <a:srgbClr val="FF0000"/>
                </a:solidFill>
              </a:rPr>
              <a:t>6 or fewer units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83BAF408-F10D-47C8-8AC6-9D908031365E}"/>
              </a:ext>
            </a:extLst>
          </p:cNvPr>
          <p:cNvSpPr txBox="1"/>
          <p:nvPr/>
        </p:nvSpPr>
        <p:spPr>
          <a:xfrm>
            <a:off x="2091662" y="196810"/>
            <a:ext cx="63224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Modeling the Synthesis and Application of Polymeric Catalysts</a:t>
            </a:r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id="{6BCADA24-A919-4E33-A55A-DB1547EF5937}"/>
              </a:ext>
            </a:extLst>
          </p:cNvPr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6" name="Imagem 15">
            <a:extLst>
              <a:ext uri="{FF2B5EF4-FFF2-40B4-BE49-F238E27FC236}">
                <a16:creationId xmlns:a16="http://schemas.microsoft.com/office/drawing/2014/main" id="{2A47FB0A-AAA5-47DE-8C1C-F6ECA2B264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18" name="Imagem 17">
            <a:extLst>
              <a:ext uri="{FF2B5EF4-FFF2-40B4-BE49-F238E27FC236}">
                <a16:creationId xmlns:a16="http://schemas.microsoft.com/office/drawing/2014/main" id="{3750717A-6748-4B16-98F6-7AC39BD2ED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  <p:sp>
        <p:nvSpPr>
          <p:cNvPr id="19" name="CaixaDeTexto 2">
            <a:extLst>
              <a:ext uri="{FF2B5EF4-FFF2-40B4-BE49-F238E27FC236}">
                <a16:creationId xmlns:a16="http://schemas.microsoft.com/office/drawing/2014/main" id="{619528B2-54E8-4482-B3F9-D8495476D475}"/>
              </a:ext>
            </a:extLst>
          </p:cNvPr>
          <p:cNvSpPr txBox="1"/>
          <p:nvPr/>
        </p:nvSpPr>
        <p:spPr>
          <a:xfrm>
            <a:off x="402526" y="1726886"/>
            <a:ext cx="2688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Accessibility</a:t>
            </a:r>
          </a:p>
        </p:txBody>
      </p:sp>
    </p:spTree>
    <p:extLst>
      <p:ext uri="{BB962C8B-B14F-4D97-AF65-F5344CB8AC3E}">
        <p14:creationId xmlns:p14="http://schemas.microsoft.com/office/powerpoint/2010/main" val="4832823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ângulo 24"/>
          <p:cNvSpPr/>
          <p:nvPr/>
        </p:nvSpPr>
        <p:spPr>
          <a:xfrm>
            <a:off x="3416433" y="1196572"/>
            <a:ext cx="230338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200" u="sng" dirty="0"/>
              <a:t>Partial conclusions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8965" y="1743364"/>
            <a:ext cx="3019235" cy="2120461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>
            <a:off x="0" y="1929547"/>
            <a:ext cx="51206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/>
              <a:t>The model provides an estimation of inaccessible sites in acidic resins</a:t>
            </a:r>
            <a:endParaRPr lang="pt-BR" dirty="0"/>
          </a:p>
        </p:txBody>
      </p:sp>
      <p:sp>
        <p:nvSpPr>
          <p:cNvPr id="10" name="CaixaDeTexto 9"/>
          <p:cNvSpPr txBox="1"/>
          <p:nvPr/>
        </p:nvSpPr>
        <p:spPr>
          <a:xfrm>
            <a:off x="64007" y="2590700"/>
            <a:ext cx="4992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pt-BR" dirty="0" err="1"/>
              <a:t>Independent</a:t>
            </a:r>
            <a:r>
              <a:rPr lang="pt-BR" dirty="0"/>
              <a:t> </a:t>
            </a:r>
            <a:r>
              <a:rPr lang="pt-BR" dirty="0" err="1"/>
              <a:t>of</a:t>
            </a:r>
            <a:r>
              <a:rPr lang="pt-BR" dirty="0"/>
              <a:t> </a:t>
            </a:r>
            <a:r>
              <a:rPr lang="pt-BR" dirty="0" err="1"/>
              <a:t>the</a:t>
            </a:r>
            <a:r>
              <a:rPr lang="pt-BR" dirty="0"/>
              <a:t> </a:t>
            </a:r>
            <a:r>
              <a:rPr lang="pt-BR" dirty="0" err="1"/>
              <a:t>reaction</a:t>
            </a:r>
            <a:r>
              <a:rPr lang="pt-BR" dirty="0"/>
              <a:t> system</a:t>
            </a:r>
          </a:p>
          <a:p>
            <a:pPr marL="285750" indent="-285750">
              <a:buFontTx/>
              <a:buChar char="-"/>
            </a:pPr>
            <a:r>
              <a:rPr lang="pt-BR" dirty="0"/>
              <a:t>Inaccessible sites for sequences with n ≤ 6</a:t>
            </a:r>
          </a:p>
          <a:p>
            <a:pPr marL="285750" indent="-285750">
              <a:buFontTx/>
              <a:buChar char="-"/>
            </a:pPr>
            <a:r>
              <a:rPr lang="pt-BR" dirty="0" err="1"/>
              <a:t>Validated</a:t>
            </a:r>
            <a:r>
              <a:rPr lang="pt-BR" dirty="0"/>
              <a:t> </a:t>
            </a:r>
            <a:r>
              <a:rPr lang="pt-BR" dirty="0" err="1"/>
              <a:t>with</a:t>
            </a:r>
            <a:r>
              <a:rPr lang="pt-BR" dirty="0"/>
              <a:t> 53 </a:t>
            </a:r>
            <a:r>
              <a:rPr lang="pt-BR" dirty="0" err="1"/>
              <a:t>experiments</a:t>
            </a:r>
            <a:r>
              <a:rPr lang="pt-BR" dirty="0"/>
              <a:t> (</a:t>
            </a:r>
            <a:r>
              <a:rPr lang="pt-BR" dirty="0" err="1"/>
              <a:t>average</a:t>
            </a:r>
            <a:r>
              <a:rPr lang="pt-BR" dirty="0"/>
              <a:t> R² &gt; 0.9)</a:t>
            </a:r>
          </a:p>
        </p:txBody>
      </p:sp>
      <p:sp>
        <p:nvSpPr>
          <p:cNvPr id="9" name="CaixaDeTexto 13">
            <a:extLst>
              <a:ext uri="{FF2B5EF4-FFF2-40B4-BE49-F238E27FC236}">
                <a16:creationId xmlns:a16="http://schemas.microsoft.com/office/drawing/2014/main" id="{F2047CA2-A1EF-4EDD-A67C-619D7A8C3B1E}"/>
              </a:ext>
            </a:extLst>
          </p:cNvPr>
          <p:cNvSpPr txBox="1"/>
          <p:nvPr/>
        </p:nvSpPr>
        <p:spPr>
          <a:xfrm>
            <a:off x="2091662" y="196810"/>
            <a:ext cx="63224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Modeling the Synthesis and Application of Polymeric Catalysts</a:t>
            </a:r>
          </a:p>
        </p:txBody>
      </p:sp>
      <p:sp>
        <p:nvSpPr>
          <p:cNvPr id="11" name="Retângulo 14">
            <a:extLst>
              <a:ext uri="{FF2B5EF4-FFF2-40B4-BE49-F238E27FC236}">
                <a16:creationId xmlns:a16="http://schemas.microsoft.com/office/drawing/2014/main" id="{AD951D20-8455-4DF8-8464-59F326F7FA6F}"/>
              </a:ext>
            </a:extLst>
          </p:cNvPr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2" name="Imagem 15">
            <a:extLst>
              <a:ext uri="{FF2B5EF4-FFF2-40B4-BE49-F238E27FC236}">
                <a16:creationId xmlns:a16="http://schemas.microsoft.com/office/drawing/2014/main" id="{F16D9DE8-7597-42C2-9819-E9033084C9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13" name="Imagem 17">
            <a:extLst>
              <a:ext uri="{FF2B5EF4-FFF2-40B4-BE49-F238E27FC236}">
                <a16:creationId xmlns:a16="http://schemas.microsoft.com/office/drawing/2014/main" id="{784E1330-043E-4538-83B2-CD1C4FDFE4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45485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ângulo 24"/>
          <p:cNvSpPr/>
          <p:nvPr/>
        </p:nvSpPr>
        <p:spPr>
          <a:xfrm>
            <a:off x="3416433" y="1196572"/>
            <a:ext cx="230338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200" u="sng" dirty="0"/>
              <a:t>Partial conclusions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8965" y="1743364"/>
            <a:ext cx="3019235" cy="2120461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>
            <a:off x="0" y="1929547"/>
            <a:ext cx="51206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/>
              <a:t>The model provides an estimation of inaccessible sites in acidic resins</a:t>
            </a:r>
            <a:endParaRPr lang="pt-BR" dirty="0"/>
          </a:p>
        </p:txBody>
      </p:sp>
      <p:sp>
        <p:nvSpPr>
          <p:cNvPr id="10" name="CaixaDeTexto 9"/>
          <p:cNvSpPr txBox="1"/>
          <p:nvPr/>
        </p:nvSpPr>
        <p:spPr>
          <a:xfrm>
            <a:off x="64007" y="2590700"/>
            <a:ext cx="4992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pt-BR" dirty="0" err="1"/>
              <a:t>Independent</a:t>
            </a:r>
            <a:r>
              <a:rPr lang="pt-BR" dirty="0"/>
              <a:t> </a:t>
            </a:r>
            <a:r>
              <a:rPr lang="pt-BR" dirty="0" err="1"/>
              <a:t>of</a:t>
            </a:r>
            <a:r>
              <a:rPr lang="pt-BR" dirty="0"/>
              <a:t> </a:t>
            </a:r>
            <a:r>
              <a:rPr lang="pt-BR" dirty="0" err="1"/>
              <a:t>the</a:t>
            </a:r>
            <a:r>
              <a:rPr lang="pt-BR" dirty="0"/>
              <a:t> </a:t>
            </a:r>
            <a:r>
              <a:rPr lang="pt-BR" dirty="0" err="1"/>
              <a:t>reaction</a:t>
            </a:r>
            <a:r>
              <a:rPr lang="pt-BR" dirty="0"/>
              <a:t> system</a:t>
            </a:r>
          </a:p>
          <a:p>
            <a:pPr marL="285750" indent="-285750">
              <a:buFontTx/>
              <a:buChar char="-"/>
            </a:pPr>
            <a:r>
              <a:rPr lang="pt-BR" dirty="0"/>
              <a:t>Inaccessible sites for sequences with n ≤ 6</a:t>
            </a:r>
          </a:p>
          <a:p>
            <a:pPr marL="285750" indent="-285750">
              <a:buFontTx/>
              <a:buChar char="-"/>
            </a:pPr>
            <a:r>
              <a:rPr lang="pt-BR" dirty="0" err="1"/>
              <a:t>Validated</a:t>
            </a:r>
            <a:r>
              <a:rPr lang="pt-BR" dirty="0"/>
              <a:t> </a:t>
            </a:r>
            <a:r>
              <a:rPr lang="pt-BR" dirty="0" err="1"/>
              <a:t>with</a:t>
            </a:r>
            <a:r>
              <a:rPr lang="pt-BR" dirty="0"/>
              <a:t> 53 </a:t>
            </a:r>
            <a:r>
              <a:rPr lang="pt-BR" dirty="0" err="1"/>
              <a:t>experiments</a:t>
            </a:r>
            <a:r>
              <a:rPr lang="pt-BR" dirty="0"/>
              <a:t> (</a:t>
            </a:r>
            <a:r>
              <a:rPr lang="pt-BR" dirty="0" err="1"/>
              <a:t>average</a:t>
            </a:r>
            <a:r>
              <a:rPr lang="pt-BR" dirty="0"/>
              <a:t> R² &gt; 0.9)</a:t>
            </a:r>
          </a:p>
        </p:txBody>
      </p:sp>
      <p:sp>
        <p:nvSpPr>
          <p:cNvPr id="9" name="CaixaDeTexto 13">
            <a:extLst>
              <a:ext uri="{FF2B5EF4-FFF2-40B4-BE49-F238E27FC236}">
                <a16:creationId xmlns:a16="http://schemas.microsoft.com/office/drawing/2014/main" id="{F2047CA2-A1EF-4EDD-A67C-619D7A8C3B1E}"/>
              </a:ext>
            </a:extLst>
          </p:cNvPr>
          <p:cNvSpPr txBox="1"/>
          <p:nvPr/>
        </p:nvSpPr>
        <p:spPr>
          <a:xfrm>
            <a:off x="2091662" y="196810"/>
            <a:ext cx="63224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Modeling the Synthesis and Application of Polymeric Catalysts</a:t>
            </a:r>
          </a:p>
        </p:txBody>
      </p:sp>
      <p:sp>
        <p:nvSpPr>
          <p:cNvPr id="11" name="Retângulo 14">
            <a:extLst>
              <a:ext uri="{FF2B5EF4-FFF2-40B4-BE49-F238E27FC236}">
                <a16:creationId xmlns:a16="http://schemas.microsoft.com/office/drawing/2014/main" id="{AD951D20-8455-4DF8-8464-59F326F7FA6F}"/>
              </a:ext>
            </a:extLst>
          </p:cNvPr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2" name="Imagem 15">
            <a:extLst>
              <a:ext uri="{FF2B5EF4-FFF2-40B4-BE49-F238E27FC236}">
                <a16:creationId xmlns:a16="http://schemas.microsoft.com/office/drawing/2014/main" id="{F16D9DE8-7597-42C2-9819-E9033084C9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13" name="Imagem 17">
            <a:extLst>
              <a:ext uri="{FF2B5EF4-FFF2-40B4-BE49-F238E27FC236}">
                <a16:creationId xmlns:a16="http://schemas.microsoft.com/office/drawing/2014/main" id="{784E1330-043E-4538-83B2-CD1C4FDFE4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  <p:sp>
        <p:nvSpPr>
          <p:cNvPr id="14" name="Retângulo 24">
            <a:extLst>
              <a:ext uri="{FF2B5EF4-FFF2-40B4-BE49-F238E27FC236}">
                <a16:creationId xmlns:a16="http://schemas.microsoft.com/office/drawing/2014/main" id="{109765EC-8F46-4F5B-B328-623E924888D4}"/>
              </a:ext>
            </a:extLst>
          </p:cNvPr>
          <p:cNvSpPr/>
          <p:nvPr/>
        </p:nvSpPr>
        <p:spPr>
          <a:xfrm>
            <a:off x="3773645" y="3735772"/>
            <a:ext cx="158896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200" u="sng" dirty="0"/>
              <a:t>Under study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4890A83-1A1B-4073-A641-53F0523BDB1D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71" y="4320330"/>
            <a:ext cx="4565219" cy="2400234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CaixaDeTexto 9">
            <a:extLst>
              <a:ext uri="{FF2B5EF4-FFF2-40B4-BE49-F238E27FC236}">
                <a16:creationId xmlns:a16="http://schemas.microsoft.com/office/drawing/2014/main" id="{2EEFB607-DB73-4427-9393-D5C4430A9472}"/>
              </a:ext>
            </a:extLst>
          </p:cNvPr>
          <p:cNvSpPr txBox="1"/>
          <p:nvPr/>
        </p:nvSpPr>
        <p:spPr>
          <a:xfrm>
            <a:off x="4596558" y="4537959"/>
            <a:ext cx="44567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- Accessibility study involving molecular sizes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57107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ângulo 24"/>
          <p:cNvSpPr/>
          <p:nvPr/>
        </p:nvSpPr>
        <p:spPr>
          <a:xfrm>
            <a:off x="3416433" y="1196572"/>
            <a:ext cx="230338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200" u="sng" dirty="0"/>
              <a:t>Partial conclusions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8965" y="1743364"/>
            <a:ext cx="3019235" cy="2120461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>
            <a:off x="0" y="1929547"/>
            <a:ext cx="51206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/>
              <a:t>The model provides an estimation of inaccessible sites in acidic resins</a:t>
            </a:r>
            <a:endParaRPr lang="pt-BR" dirty="0"/>
          </a:p>
        </p:txBody>
      </p:sp>
      <p:sp>
        <p:nvSpPr>
          <p:cNvPr id="10" name="CaixaDeTexto 9"/>
          <p:cNvSpPr txBox="1"/>
          <p:nvPr/>
        </p:nvSpPr>
        <p:spPr>
          <a:xfrm>
            <a:off x="64007" y="2590700"/>
            <a:ext cx="4992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pt-BR" dirty="0" err="1"/>
              <a:t>Independent</a:t>
            </a:r>
            <a:r>
              <a:rPr lang="pt-BR" dirty="0"/>
              <a:t> </a:t>
            </a:r>
            <a:r>
              <a:rPr lang="pt-BR" dirty="0" err="1"/>
              <a:t>of</a:t>
            </a:r>
            <a:r>
              <a:rPr lang="pt-BR" dirty="0"/>
              <a:t> </a:t>
            </a:r>
            <a:r>
              <a:rPr lang="pt-BR" dirty="0" err="1"/>
              <a:t>the</a:t>
            </a:r>
            <a:r>
              <a:rPr lang="pt-BR" dirty="0"/>
              <a:t> </a:t>
            </a:r>
            <a:r>
              <a:rPr lang="pt-BR" dirty="0" err="1"/>
              <a:t>reaction</a:t>
            </a:r>
            <a:r>
              <a:rPr lang="pt-BR" dirty="0"/>
              <a:t> system</a:t>
            </a:r>
          </a:p>
          <a:p>
            <a:pPr marL="285750" indent="-285750">
              <a:buFontTx/>
              <a:buChar char="-"/>
            </a:pPr>
            <a:r>
              <a:rPr lang="pt-BR" dirty="0"/>
              <a:t>Inaccessible sites for sequences with n ≤ 6</a:t>
            </a:r>
          </a:p>
          <a:p>
            <a:pPr marL="285750" indent="-285750">
              <a:buFontTx/>
              <a:buChar char="-"/>
            </a:pPr>
            <a:r>
              <a:rPr lang="pt-BR" dirty="0" err="1"/>
              <a:t>Validated</a:t>
            </a:r>
            <a:r>
              <a:rPr lang="pt-BR" dirty="0"/>
              <a:t> </a:t>
            </a:r>
            <a:r>
              <a:rPr lang="pt-BR" dirty="0" err="1"/>
              <a:t>with</a:t>
            </a:r>
            <a:r>
              <a:rPr lang="pt-BR" dirty="0"/>
              <a:t> 53 </a:t>
            </a:r>
            <a:r>
              <a:rPr lang="pt-BR" dirty="0" err="1"/>
              <a:t>experiments</a:t>
            </a:r>
            <a:r>
              <a:rPr lang="pt-BR" dirty="0"/>
              <a:t> (</a:t>
            </a:r>
            <a:r>
              <a:rPr lang="pt-BR" dirty="0" err="1"/>
              <a:t>average</a:t>
            </a:r>
            <a:r>
              <a:rPr lang="pt-BR" dirty="0"/>
              <a:t> R² &gt; 0.9)</a:t>
            </a:r>
          </a:p>
        </p:txBody>
      </p:sp>
      <p:sp>
        <p:nvSpPr>
          <p:cNvPr id="9" name="CaixaDeTexto 13">
            <a:extLst>
              <a:ext uri="{FF2B5EF4-FFF2-40B4-BE49-F238E27FC236}">
                <a16:creationId xmlns:a16="http://schemas.microsoft.com/office/drawing/2014/main" id="{F2047CA2-A1EF-4EDD-A67C-619D7A8C3B1E}"/>
              </a:ext>
            </a:extLst>
          </p:cNvPr>
          <p:cNvSpPr txBox="1"/>
          <p:nvPr/>
        </p:nvSpPr>
        <p:spPr>
          <a:xfrm>
            <a:off x="2091662" y="196810"/>
            <a:ext cx="63224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Modeling the Synthesis and Application of Polymeric Catalysts</a:t>
            </a:r>
          </a:p>
        </p:txBody>
      </p:sp>
      <p:sp>
        <p:nvSpPr>
          <p:cNvPr id="11" name="Retângulo 14">
            <a:extLst>
              <a:ext uri="{FF2B5EF4-FFF2-40B4-BE49-F238E27FC236}">
                <a16:creationId xmlns:a16="http://schemas.microsoft.com/office/drawing/2014/main" id="{AD951D20-8455-4DF8-8464-59F326F7FA6F}"/>
              </a:ext>
            </a:extLst>
          </p:cNvPr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2" name="Imagem 15">
            <a:extLst>
              <a:ext uri="{FF2B5EF4-FFF2-40B4-BE49-F238E27FC236}">
                <a16:creationId xmlns:a16="http://schemas.microsoft.com/office/drawing/2014/main" id="{F16D9DE8-7597-42C2-9819-E9033084C9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13" name="Imagem 17">
            <a:extLst>
              <a:ext uri="{FF2B5EF4-FFF2-40B4-BE49-F238E27FC236}">
                <a16:creationId xmlns:a16="http://schemas.microsoft.com/office/drawing/2014/main" id="{784E1330-043E-4538-83B2-CD1C4FDFE4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  <p:sp>
        <p:nvSpPr>
          <p:cNvPr id="14" name="Retângulo 24">
            <a:extLst>
              <a:ext uri="{FF2B5EF4-FFF2-40B4-BE49-F238E27FC236}">
                <a16:creationId xmlns:a16="http://schemas.microsoft.com/office/drawing/2014/main" id="{109765EC-8F46-4F5B-B328-623E924888D4}"/>
              </a:ext>
            </a:extLst>
          </p:cNvPr>
          <p:cNvSpPr/>
          <p:nvPr/>
        </p:nvSpPr>
        <p:spPr>
          <a:xfrm>
            <a:off x="3773645" y="3735772"/>
            <a:ext cx="158896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200" u="sng" dirty="0"/>
              <a:t>Under study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4890A83-1A1B-4073-A641-53F0523BDB1D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71" y="4320330"/>
            <a:ext cx="4565219" cy="2400234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CaixaDeTexto 9">
            <a:extLst>
              <a:ext uri="{FF2B5EF4-FFF2-40B4-BE49-F238E27FC236}">
                <a16:creationId xmlns:a16="http://schemas.microsoft.com/office/drawing/2014/main" id="{2EEFB607-DB73-4427-9393-D5C4430A9472}"/>
              </a:ext>
            </a:extLst>
          </p:cNvPr>
          <p:cNvSpPr txBox="1"/>
          <p:nvPr/>
        </p:nvSpPr>
        <p:spPr>
          <a:xfrm>
            <a:off x="4596557" y="4537959"/>
            <a:ext cx="467327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pt-BR" dirty="0"/>
              <a:t>Accessibility study involving molecular sizes</a:t>
            </a:r>
          </a:p>
          <a:p>
            <a:pPr marL="285750" indent="-285750">
              <a:buFontTx/>
              <a:buChar char="-"/>
            </a:pPr>
            <a:endParaRPr lang="pt-BR" dirty="0"/>
          </a:p>
          <a:p>
            <a:pPr marL="285750" indent="-285750">
              <a:buFontTx/>
              <a:buChar char="-"/>
            </a:pPr>
            <a:r>
              <a:rPr lang="pt-BR" dirty="0"/>
              <a:t>Variations in the swelling of the resin during the reaction</a:t>
            </a:r>
          </a:p>
          <a:p>
            <a:pPr marL="285750" indent="-285750">
              <a:buFontTx/>
              <a:buChar char="-"/>
            </a:pPr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88995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042" y="3935535"/>
            <a:ext cx="2536577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CaixaDeTexto 11"/>
          <p:cNvSpPr txBox="1"/>
          <p:nvPr/>
        </p:nvSpPr>
        <p:spPr>
          <a:xfrm>
            <a:off x="524961" y="6435865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Artificial </a:t>
            </a:r>
            <a:r>
              <a:rPr lang="pt-BR" dirty="0" err="1"/>
              <a:t>flavors</a:t>
            </a:r>
            <a:endParaRPr lang="pt-BR" dirty="0"/>
          </a:p>
        </p:txBody>
      </p:sp>
      <p:sp>
        <p:nvSpPr>
          <p:cNvPr id="17" name="CaixaDeTexto 16"/>
          <p:cNvSpPr txBox="1"/>
          <p:nvPr/>
        </p:nvSpPr>
        <p:spPr>
          <a:xfrm>
            <a:off x="236042" y="3499706"/>
            <a:ext cx="18127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 err="1"/>
              <a:t>Applications</a:t>
            </a:r>
            <a:r>
              <a:rPr lang="pt-BR" sz="2000" dirty="0"/>
              <a:t>: 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236042" y="1421881"/>
            <a:ext cx="4277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/>
              <a:t>Polymeric</a:t>
            </a:r>
            <a:r>
              <a:rPr lang="pt-BR" dirty="0"/>
              <a:t> </a:t>
            </a:r>
            <a:r>
              <a:rPr lang="pt-BR" dirty="0" err="1"/>
              <a:t>Catalysts</a:t>
            </a:r>
            <a:r>
              <a:rPr lang="pt-BR" dirty="0"/>
              <a:t> (</a:t>
            </a:r>
            <a:r>
              <a:rPr lang="pt-BR" dirty="0" err="1"/>
              <a:t>Ion</a:t>
            </a:r>
            <a:r>
              <a:rPr lang="pt-BR" dirty="0"/>
              <a:t> Exchange </a:t>
            </a:r>
            <a:r>
              <a:rPr lang="pt-BR" dirty="0" err="1"/>
              <a:t>Resins</a:t>
            </a:r>
            <a:r>
              <a:rPr lang="pt-BR" dirty="0"/>
              <a:t>)</a:t>
            </a:r>
          </a:p>
        </p:txBody>
      </p:sp>
      <p:pic>
        <p:nvPicPr>
          <p:cNvPr id="18" name="Picture 2" descr="Resultado de imagem para polystyrene bead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0085" y="1766867"/>
            <a:ext cx="2684304" cy="1133104"/>
          </a:xfrm>
          <a:prstGeom prst="rect">
            <a:avLst/>
          </a:prstGeom>
          <a:noFill/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3908" y="1629749"/>
            <a:ext cx="2793202" cy="1627412"/>
          </a:xfrm>
          <a:prstGeom prst="rect">
            <a:avLst/>
          </a:prstGeom>
        </p:spPr>
      </p:pic>
      <p:sp>
        <p:nvSpPr>
          <p:cNvPr id="5" name="Elipse 4"/>
          <p:cNvSpPr/>
          <p:nvPr/>
        </p:nvSpPr>
        <p:spPr>
          <a:xfrm>
            <a:off x="2391654" y="2438536"/>
            <a:ext cx="372209" cy="35661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8" name="Conector de Seta Reta 7"/>
          <p:cNvCxnSpPr>
            <a:stCxn id="5" idx="6"/>
          </p:cNvCxnSpPr>
          <p:nvPr/>
        </p:nvCxnSpPr>
        <p:spPr>
          <a:xfrm>
            <a:off x="2763863" y="2616844"/>
            <a:ext cx="1727294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ector de Seta Reta 9"/>
          <p:cNvCxnSpPr/>
          <p:nvPr/>
        </p:nvCxnSpPr>
        <p:spPr>
          <a:xfrm flipV="1">
            <a:off x="6676085" y="2847561"/>
            <a:ext cx="407287" cy="10481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CaixaDeTexto 21"/>
          <p:cNvSpPr txBox="1"/>
          <p:nvPr/>
        </p:nvSpPr>
        <p:spPr>
          <a:xfrm>
            <a:off x="7083372" y="2459336"/>
            <a:ext cx="8599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 err="1"/>
              <a:t>Acidic</a:t>
            </a:r>
            <a:r>
              <a:rPr lang="pt-BR" b="1" dirty="0"/>
              <a:t> sites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16394996-AABE-4F14-8954-C38B8969DFE2}"/>
              </a:ext>
            </a:extLst>
          </p:cNvPr>
          <p:cNvSpPr txBox="1"/>
          <p:nvPr/>
        </p:nvSpPr>
        <p:spPr>
          <a:xfrm>
            <a:off x="2091662" y="196810"/>
            <a:ext cx="63224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Modeling the Synthesis and Application of Polymeric Catalysts</a:t>
            </a:r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60F8182E-CB2A-4873-8840-C29A243A6C23}"/>
              </a:ext>
            </a:extLst>
          </p:cNvPr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3" name="Imagem 22">
            <a:extLst>
              <a:ext uri="{FF2B5EF4-FFF2-40B4-BE49-F238E27FC236}">
                <a16:creationId xmlns:a16="http://schemas.microsoft.com/office/drawing/2014/main" id="{A9AA43ED-D6E5-472A-86E0-C553D53118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24" name="Imagem 23">
            <a:extLst>
              <a:ext uri="{FF2B5EF4-FFF2-40B4-BE49-F238E27FC236}">
                <a16:creationId xmlns:a16="http://schemas.microsoft.com/office/drawing/2014/main" id="{6E016EFA-42D7-4349-9A0E-CBE43A63349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63764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ângulo 24"/>
          <p:cNvSpPr/>
          <p:nvPr/>
        </p:nvSpPr>
        <p:spPr>
          <a:xfrm>
            <a:off x="3416433" y="1196572"/>
            <a:ext cx="230338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200" u="sng" dirty="0"/>
              <a:t>Partial conclusions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8965" y="1743364"/>
            <a:ext cx="3019235" cy="2120461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>
            <a:off x="0" y="1929547"/>
            <a:ext cx="51206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/>
              <a:t>The model provides an estimation of inaccessible sites in acidic resins</a:t>
            </a:r>
            <a:endParaRPr lang="pt-BR" dirty="0"/>
          </a:p>
        </p:txBody>
      </p:sp>
      <p:sp>
        <p:nvSpPr>
          <p:cNvPr id="10" name="CaixaDeTexto 9"/>
          <p:cNvSpPr txBox="1"/>
          <p:nvPr/>
        </p:nvSpPr>
        <p:spPr>
          <a:xfrm>
            <a:off x="64007" y="2590700"/>
            <a:ext cx="4992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pt-BR" dirty="0" err="1"/>
              <a:t>Independent</a:t>
            </a:r>
            <a:r>
              <a:rPr lang="pt-BR" dirty="0"/>
              <a:t> </a:t>
            </a:r>
            <a:r>
              <a:rPr lang="pt-BR" dirty="0" err="1"/>
              <a:t>of</a:t>
            </a:r>
            <a:r>
              <a:rPr lang="pt-BR" dirty="0"/>
              <a:t> </a:t>
            </a:r>
            <a:r>
              <a:rPr lang="pt-BR" dirty="0" err="1"/>
              <a:t>the</a:t>
            </a:r>
            <a:r>
              <a:rPr lang="pt-BR" dirty="0"/>
              <a:t> </a:t>
            </a:r>
            <a:r>
              <a:rPr lang="pt-BR" dirty="0" err="1"/>
              <a:t>reaction</a:t>
            </a:r>
            <a:r>
              <a:rPr lang="pt-BR" dirty="0"/>
              <a:t> system</a:t>
            </a:r>
          </a:p>
          <a:p>
            <a:pPr marL="285750" indent="-285750">
              <a:buFontTx/>
              <a:buChar char="-"/>
            </a:pPr>
            <a:r>
              <a:rPr lang="pt-BR" dirty="0"/>
              <a:t>Inaccessible sites for sequences with n ≤ 6</a:t>
            </a:r>
          </a:p>
          <a:p>
            <a:pPr marL="285750" indent="-285750">
              <a:buFontTx/>
              <a:buChar char="-"/>
            </a:pPr>
            <a:r>
              <a:rPr lang="pt-BR" dirty="0" err="1"/>
              <a:t>Validated</a:t>
            </a:r>
            <a:r>
              <a:rPr lang="pt-BR" dirty="0"/>
              <a:t> </a:t>
            </a:r>
            <a:r>
              <a:rPr lang="pt-BR" dirty="0" err="1"/>
              <a:t>with</a:t>
            </a:r>
            <a:r>
              <a:rPr lang="pt-BR" dirty="0"/>
              <a:t> 53 </a:t>
            </a:r>
            <a:r>
              <a:rPr lang="pt-BR" dirty="0" err="1"/>
              <a:t>experiments</a:t>
            </a:r>
            <a:r>
              <a:rPr lang="pt-BR" dirty="0"/>
              <a:t> (</a:t>
            </a:r>
            <a:r>
              <a:rPr lang="pt-BR" dirty="0" err="1"/>
              <a:t>average</a:t>
            </a:r>
            <a:r>
              <a:rPr lang="pt-BR" dirty="0"/>
              <a:t> R² &gt; 0.9)</a:t>
            </a:r>
          </a:p>
        </p:txBody>
      </p:sp>
      <p:sp>
        <p:nvSpPr>
          <p:cNvPr id="9" name="CaixaDeTexto 13">
            <a:extLst>
              <a:ext uri="{FF2B5EF4-FFF2-40B4-BE49-F238E27FC236}">
                <a16:creationId xmlns:a16="http://schemas.microsoft.com/office/drawing/2014/main" id="{F2047CA2-A1EF-4EDD-A67C-619D7A8C3B1E}"/>
              </a:ext>
            </a:extLst>
          </p:cNvPr>
          <p:cNvSpPr txBox="1"/>
          <p:nvPr/>
        </p:nvSpPr>
        <p:spPr>
          <a:xfrm>
            <a:off x="2091662" y="196810"/>
            <a:ext cx="63224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Modeling the Synthesis and Application of Polymeric Catalysts</a:t>
            </a:r>
          </a:p>
        </p:txBody>
      </p:sp>
      <p:sp>
        <p:nvSpPr>
          <p:cNvPr id="11" name="Retângulo 14">
            <a:extLst>
              <a:ext uri="{FF2B5EF4-FFF2-40B4-BE49-F238E27FC236}">
                <a16:creationId xmlns:a16="http://schemas.microsoft.com/office/drawing/2014/main" id="{AD951D20-8455-4DF8-8464-59F326F7FA6F}"/>
              </a:ext>
            </a:extLst>
          </p:cNvPr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2" name="Imagem 15">
            <a:extLst>
              <a:ext uri="{FF2B5EF4-FFF2-40B4-BE49-F238E27FC236}">
                <a16:creationId xmlns:a16="http://schemas.microsoft.com/office/drawing/2014/main" id="{F16D9DE8-7597-42C2-9819-E9033084C9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13" name="Imagem 17">
            <a:extLst>
              <a:ext uri="{FF2B5EF4-FFF2-40B4-BE49-F238E27FC236}">
                <a16:creationId xmlns:a16="http://schemas.microsoft.com/office/drawing/2014/main" id="{784E1330-043E-4538-83B2-CD1C4FDFE4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  <p:sp>
        <p:nvSpPr>
          <p:cNvPr id="14" name="Retângulo 24">
            <a:extLst>
              <a:ext uri="{FF2B5EF4-FFF2-40B4-BE49-F238E27FC236}">
                <a16:creationId xmlns:a16="http://schemas.microsoft.com/office/drawing/2014/main" id="{109765EC-8F46-4F5B-B328-623E924888D4}"/>
              </a:ext>
            </a:extLst>
          </p:cNvPr>
          <p:cNvSpPr/>
          <p:nvPr/>
        </p:nvSpPr>
        <p:spPr>
          <a:xfrm>
            <a:off x="3773645" y="3735772"/>
            <a:ext cx="158896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200" u="sng" dirty="0"/>
              <a:t>Under study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4890A83-1A1B-4073-A641-53F0523BDB1D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71" y="4320330"/>
            <a:ext cx="4565219" cy="2400234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CaixaDeTexto 9">
            <a:extLst>
              <a:ext uri="{FF2B5EF4-FFF2-40B4-BE49-F238E27FC236}">
                <a16:creationId xmlns:a16="http://schemas.microsoft.com/office/drawing/2014/main" id="{2EEFB607-DB73-4427-9393-D5C4430A9472}"/>
              </a:ext>
            </a:extLst>
          </p:cNvPr>
          <p:cNvSpPr txBox="1"/>
          <p:nvPr/>
        </p:nvSpPr>
        <p:spPr>
          <a:xfrm>
            <a:off x="4596557" y="4537959"/>
            <a:ext cx="467327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pt-BR" dirty="0"/>
              <a:t>Accessibility study involving molecular sizes</a:t>
            </a:r>
          </a:p>
          <a:p>
            <a:pPr marL="285750" indent="-285750">
              <a:buFontTx/>
              <a:buChar char="-"/>
            </a:pPr>
            <a:endParaRPr lang="pt-BR" dirty="0"/>
          </a:p>
          <a:p>
            <a:pPr marL="285750" indent="-285750">
              <a:buFontTx/>
              <a:buChar char="-"/>
            </a:pPr>
            <a:r>
              <a:rPr lang="pt-BR" dirty="0"/>
              <a:t>Variations in the swelling of the resin during the reaction</a:t>
            </a:r>
          </a:p>
          <a:p>
            <a:pPr marL="285750" indent="-285750">
              <a:buFontTx/>
              <a:buChar char="-"/>
            </a:pPr>
            <a:endParaRPr lang="pt-BR" dirty="0"/>
          </a:p>
          <a:p>
            <a:pPr marL="285750" indent="-285750">
              <a:buFontTx/>
              <a:buChar char="-"/>
            </a:pPr>
            <a:r>
              <a:rPr lang="pt-BR" dirty="0"/>
              <a:t>Reaction rates in terms of activities</a:t>
            </a:r>
          </a:p>
          <a:p>
            <a:pPr marL="285750" indent="-285750">
              <a:buFontTx/>
              <a:buChar char="-"/>
            </a:pPr>
            <a:endParaRPr lang="pt-BR" dirty="0"/>
          </a:p>
          <a:p>
            <a:pPr marL="285750" indent="-285750">
              <a:buFontTx/>
              <a:buChar char="-"/>
            </a:pPr>
            <a:r>
              <a:rPr lang="pt-BR" dirty="0"/>
              <a:t>Resistance to mass transfer</a:t>
            </a:r>
          </a:p>
          <a:p>
            <a:pPr marL="285750" indent="-285750">
              <a:buFontTx/>
              <a:buChar char="-"/>
            </a:pPr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3462298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ângulo 24"/>
          <p:cNvSpPr/>
          <p:nvPr/>
        </p:nvSpPr>
        <p:spPr>
          <a:xfrm>
            <a:off x="3275580" y="1330788"/>
            <a:ext cx="227703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200" u="sng" dirty="0" err="1"/>
              <a:t>Ackowledgements</a:t>
            </a:r>
            <a:endParaRPr lang="pt-BR" sz="2200" u="sng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750" y="2094055"/>
            <a:ext cx="1091750" cy="1559643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5200" y="2094055"/>
            <a:ext cx="1098896" cy="1569851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69864" y="4565174"/>
            <a:ext cx="2865226" cy="916630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45796" y="2568312"/>
            <a:ext cx="2219325" cy="828675"/>
          </a:xfrm>
          <a:prstGeom prst="rect">
            <a:avLst/>
          </a:prstGeom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9900" y="4513975"/>
            <a:ext cx="761618" cy="1089114"/>
          </a:xfrm>
          <a:prstGeom prst="rect">
            <a:avLst/>
          </a:prstGeom>
        </p:spPr>
      </p:pic>
      <p:sp>
        <p:nvSpPr>
          <p:cNvPr id="8" name="CaixaDeTexto 7"/>
          <p:cNvSpPr txBox="1"/>
          <p:nvPr/>
        </p:nvSpPr>
        <p:spPr>
          <a:xfrm>
            <a:off x="241899" y="3594943"/>
            <a:ext cx="1325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/>
              <a:t>Prof. </a:t>
            </a:r>
            <a:r>
              <a:rPr lang="pt-BR" dirty="0" err="1"/>
              <a:t>Alírio</a:t>
            </a:r>
            <a:r>
              <a:rPr lang="pt-BR" dirty="0"/>
              <a:t> Rodrigues</a:t>
            </a:r>
          </a:p>
        </p:txBody>
      </p:sp>
      <p:sp>
        <p:nvSpPr>
          <p:cNvPr id="14" name="CaixaDeTexto 13"/>
          <p:cNvSpPr txBox="1"/>
          <p:nvPr/>
        </p:nvSpPr>
        <p:spPr>
          <a:xfrm>
            <a:off x="1886726" y="3663906"/>
            <a:ext cx="1325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Nuno Graça</a:t>
            </a:r>
          </a:p>
        </p:txBody>
      </p:sp>
      <p:sp>
        <p:nvSpPr>
          <p:cNvPr id="15" name="CaixaDeTexto 14"/>
          <p:cNvSpPr txBox="1"/>
          <p:nvPr/>
        </p:nvSpPr>
        <p:spPr>
          <a:xfrm>
            <a:off x="519882" y="5624398"/>
            <a:ext cx="896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/>
              <a:t>William Godoy</a:t>
            </a:r>
          </a:p>
        </p:txBody>
      </p:sp>
      <p:sp>
        <p:nvSpPr>
          <p:cNvPr id="16" name="CaixaDeTexto 15"/>
          <p:cNvSpPr txBox="1"/>
          <p:nvPr/>
        </p:nvSpPr>
        <p:spPr>
          <a:xfrm>
            <a:off x="2029273" y="5613045"/>
            <a:ext cx="10407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 err="1"/>
              <a:t>Nathália</a:t>
            </a:r>
            <a:r>
              <a:rPr lang="pt-BR" dirty="0"/>
              <a:t> Lotufo</a:t>
            </a:r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46563" y="2568312"/>
            <a:ext cx="2133600" cy="704850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81" y="4370832"/>
            <a:ext cx="1237488" cy="1237488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2998" y="4329754"/>
            <a:ext cx="1273335" cy="1273335"/>
          </a:xfrm>
          <a:prstGeom prst="rect">
            <a:avLst/>
          </a:prstGeom>
        </p:spPr>
      </p:pic>
      <p:sp>
        <p:nvSpPr>
          <p:cNvPr id="17" name="Retângulo 16"/>
          <p:cNvSpPr/>
          <p:nvPr/>
        </p:nvSpPr>
        <p:spPr>
          <a:xfrm>
            <a:off x="4414097" y="5947563"/>
            <a:ext cx="33928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54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Thank</a:t>
            </a:r>
            <a:r>
              <a:rPr lang="pt-BR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pt-BR" sz="54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you</a:t>
            </a:r>
            <a:r>
              <a:rPr lang="pt-BR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!</a:t>
            </a:r>
          </a:p>
        </p:txBody>
      </p:sp>
      <p:sp>
        <p:nvSpPr>
          <p:cNvPr id="22" name="CaixaDeTexto 13">
            <a:extLst>
              <a:ext uri="{FF2B5EF4-FFF2-40B4-BE49-F238E27FC236}">
                <a16:creationId xmlns:a16="http://schemas.microsoft.com/office/drawing/2014/main" id="{F3A86756-A450-4A44-A9E8-3863AB252126}"/>
              </a:ext>
            </a:extLst>
          </p:cNvPr>
          <p:cNvSpPr txBox="1"/>
          <p:nvPr/>
        </p:nvSpPr>
        <p:spPr>
          <a:xfrm>
            <a:off x="2091662" y="196810"/>
            <a:ext cx="63224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Modeling the Synthesis and Application of Polymeric Catalysts</a:t>
            </a:r>
          </a:p>
        </p:txBody>
      </p:sp>
      <p:sp>
        <p:nvSpPr>
          <p:cNvPr id="23" name="Retângulo 14">
            <a:extLst>
              <a:ext uri="{FF2B5EF4-FFF2-40B4-BE49-F238E27FC236}">
                <a16:creationId xmlns:a16="http://schemas.microsoft.com/office/drawing/2014/main" id="{FCC85BE1-3F59-493A-855A-077416A93E84}"/>
              </a:ext>
            </a:extLst>
          </p:cNvPr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4" name="Imagem 15">
            <a:extLst>
              <a:ext uri="{FF2B5EF4-FFF2-40B4-BE49-F238E27FC236}">
                <a16:creationId xmlns:a16="http://schemas.microsoft.com/office/drawing/2014/main" id="{DB6FEE98-88FA-4A19-83E7-630531C205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26" name="Imagem 17">
            <a:extLst>
              <a:ext uri="{FF2B5EF4-FFF2-40B4-BE49-F238E27FC236}">
                <a16:creationId xmlns:a16="http://schemas.microsoft.com/office/drawing/2014/main" id="{D837C4B1-D4B5-425E-8254-71082467F44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3530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ângulo 24"/>
          <p:cNvSpPr/>
          <p:nvPr/>
        </p:nvSpPr>
        <p:spPr>
          <a:xfrm>
            <a:off x="2937422" y="1404445"/>
            <a:ext cx="334206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200" u="sng" dirty="0" err="1"/>
              <a:t>Supplementary</a:t>
            </a:r>
            <a:r>
              <a:rPr lang="pt-BR" sz="2200" u="sng" dirty="0"/>
              <a:t> </a:t>
            </a:r>
            <a:r>
              <a:rPr lang="pt-BR" sz="2200" u="sng" dirty="0" err="1"/>
              <a:t>information</a:t>
            </a:r>
            <a:endParaRPr lang="pt-BR" sz="2200" u="sng" dirty="0"/>
          </a:p>
        </p:txBody>
      </p:sp>
      <p:sp>
        <p:nvSpPr>
          <p:cNvPr id="6" name="CaixaDeTexto 5"/>
          <p:cNvSpPr txBox="1"/>
          <p:nvPr/>
        </p:nvSpPr>
        <p:spPr>
          <a:xfrm>
            <a:off x="4023360" y="5184648"/>
            <a:ext cx="1844934" cy="6400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pic>
        <p:nvPicPr>
          <p:cNvPr id="9" name="Picture 6" descr="Gráfico, Gráfico de dispersão&#10;&#10;Descrição gerada automaticament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67" y="2337943"/>
            <a:ext cx="6936061" cy="385254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aixaDeTexto 13">
            <a:extLst>
              <a:ext uri="{FF2B5EF4-FFF2-40B4-BE49-F238E27FC236}">
                <a16:creationId xmlns:a16="http://schemas.microsoft.com/office/drawing/2014/main" id="{FA941B6B-3DEC-467D-8B5E-481525758C69}"/>
              </a:ext>
            </a:extLst>
          </p:cNvPr>
          <p:cNvSpPr txBox="1"/>
          <p:nvPr/>
        </p:nvSpPr>
        <p:spPr>
          <a:xfrm>
            <a:off x="2091662" y="196810"/>
            <a:ext cx="63224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Modeling the Synthesis and Application of Polymeric Catalysts</a:t>
            </a:r>
          </a:p>
        </p:txBody>
      </p:sp>
      <p:sp>
        <p:nvSpPr>
          <p:cNvPr id="10" name="Retângulo 14">
            <a:extLst>
              <a:ext uri="{FF2B5EF4-FFF2-40B4-BE49-F238E27FC236}">
                <a16:creationId xmlns:a16="http://schemas.microsoft.com/office/drawing/2014/main" id="{55198CFB-D3DF-4623-B784-5F84462D471A}"/>
              </a:ext>
            </a:extLst>
          </p:cNvPr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1" name="Imagem 15">
            <a:extLst>
              <a:ext uri="{FF2B5EF4-FFF2-40B4-BE49-F238E27FC236}">
                <a16:creationId xmlns:a16="http://schemas.microsoft.com/office/drawing/2014/main" id="{65B67101-297F-4789-A06D-E65884FAE0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12" name="Imagem 17">
            <a:extLst>
              <a:ext uri="{FF2B5EF4-FFF2-40B4-BE49-F238E27FC236}">
                <a16:creationId xmlns:a16="http://schemas.microsoft.com/office/drawing/2014/main" id="{669E35D6-61D4-4F2E-9E84-8CBEA0C622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98820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ângulo 24"/>
          <p:cNvSpPr/>
          <p:nvPr/>
        </p:nvSpPr>
        <p:spPr>
          <a:xfrm>
            <a:off x="2937422" y="1404445"/>
            <a:ext cx="334206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200" u="sng" dirty="0" err="1"/>
              <a:t>Supplementary</a:t>
            </a:r>
            <a:r>
              <a:rPr lang="pt-BR" sz="2200" u="sng" dirty="0"/>
              <a:t> </a:t>
            </a:r>
            <a:r>
              <a:rPr lang="pt-BR" sz="2200" u="sng" dirty="0" err="1"/>
              <a:t>information</a:t>
            </a:r>
            <a:endParaRPr lang="pt-BR" sz="2200" u="sng" dirty="0"/>
          </a:p>
        </p:txBody>
      </p:sp>
      <p:sp>
        <p:nvSpPr>
          <p:cNvPr id="6" name="CaixaDeTexto 5"/>
          <p:cNvSpPr txBox="1"/>
          <p:nvPr/>
        </p:nvSpPr>
        <p:spPr>
          <a:xfrm>
            <a:off x="4023360" y="5184648"/>
            <a:ext cx="1844934" cy="6400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pic>
        <p:nvPicPr>
          <p:cNvPr id="8" name="Picture 11" descr="Gráfico, Gráfico de dispersão&#10;&#10;Descrição gerada automaticament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84" y="2642617"/>
            <a:ext cx="8933688" cy="3182111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CaixaDeTexto 13">
            <a:extLst>
              <a:ext uri="{FF2B5EF4-FFF2-40B4-BE49-F238E27FC236}">
                <a16:creationId xmlns:a16="http://schemas.microsoft.com/office/drawing/2014/main" id="{DE0A0033-FB93-4C0D-8AA5-DD584FC7F395}"/>
              </a:ext>
            </a:extLst>
          </p:cNvPr>
          <p:cNvSpPr txBox="1"/>
          <p:nvPr/>
        </p:nvSpPr>
        <p:spPr>
          <a:xfrm>
            <a:off x="2091662" y="196810"/>
            <a:ext cx="63224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Modeling the Synthesis and Application of Polymeric Catalysts</a:t>
            </a:r>
          </a:p>
        </p:txBody>
      </p:sp>
      <p:sp>
        <p:nvSpPr>
          <p:cNvPr id="10" name="Retângulo 14">
            <a:extLst>
              <a:ext uri="{FF2B5EF4-FFF2-40B4-BE49-F238E27FC236}">
                <a16:creationId xmlns:a16="http://schemas.microsoft.com/office/drawing/2014/main" id="{2550EFE5-CB5E-4336-ABEA-067B31E919C3}"/>
              </a:ext>
            </a:extLst>
          </p:cNvPr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1" name="Imagem 15">
            <a:extLst>
              <a:ext uri="{FF2B5EF4-FFF2-40B4-BE49-F238E27FC236}">
                <a16:creationId xmlns:a16="http://schemas.microsoft.com/office/drawing/2014/main" id="{DAF810C4-7F36-490F-BB2A-CFE5853864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12" name="Imagem 17">
            <a:extLst>
              <a:ext uri="{FF2B5EF4-FFF2-40B4-BE49-F238E27FC236}">
                <a16:creationId xmlns:a16="http://schemas.microsoft.com/office/drawing/2014/main" id="{363B892A-5874-4BC9-97DA-CD866D07A4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22091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ângulo 24"/>
          <p:cNvSpPr/>
          <p:nvPr/>
        </p:nvSpPr>
        <p:spPr>
          <a:xfrm>
            <a:off x="3046487" y="1330224"/>
            <a:ext cx="334206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200" u="sng" dirty="0" err="1"/>
              <a:t>Supplementary</a:t>
            </a:r>
            <a:r>
              <a:rPr lang="pt-BR" sz="2200" u="sng" dirty="0"/>
              <a:t> </a:t>
            </a:r>
            <a:r>
              <a:rPr lang="pt-BR" sz="2200" u="sng" dirty="0" err="1"/>
              <a:t>information</a:t>
            </a:r>
            <a:endParaRPr lang="pt-BR" sz="2200" u="sng" dirty="0"/>
          </a:p>
        </p:txBody>
      </p:sp>
      <p:sp>
        <p:nvSpPr>
          <p:cNvPr id="37" name="Retângulo 36"/>
          <p:cNvSpPr/>
          <p:nvPr/>
        </p:nvSpPr>
        <p:spPr>
          <a:xfrm>
            <a:off x="108134" y="1843467"/>
            <a:ext cx="25392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b="1" dirty="0" err="1"/>
              <a:t>Copolymerization</a:t>
            </a:r>
            <a:r>
              <a:rPr lang="pt-BR" b="1" dirty="0"/>
              <a:t> </a:t>
            </a:r>
            <a:r>
              <a:rPr lang="pt-BR" b="1" dirty="0" err="1"/>
              <a:t>Model</a:t>
            </a:r>
            <a:endParaRPr lang="pt-BR" b="1" dirty="0"/>
          </a:p>
        </p:txBody>
      </p:sp>
      <p:sp>
        <p:nvSpPr>
          <p:cNvPr id="6" name="CaixaDeTexto 5"/>
          <p:cNvSpPr txBox="1"/>
          <p:nvPr/>
        </p:nvSpPr>
        <p:spPr>
          <a:xfrm>
            <a:off x="4023360" y="5184648"/>
            <a:ext cx="1844934" cy="6400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780" y="2972615"/>
            <a:ext cx="8862492" cy="3588855"/>
          </a:xfrm>
          <a:prstGeom prst="rect">
            <a:avLst/>
          </a:prstGeom>
        </p:spPr>
      </p:pic>
      <p:sp>
        <p:nvSpPr>
          <p:cNvPr id="11" name="Retângulo 10"/>
          <p:cNvSpPr/>
          <p:nvPr/>
        </p:nvSpPr>
        <p:spPr>
          <a:xfrm>
            <a:off x="2224774" y="2497853"/>
            <a:ext cx="44852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u="sng" dirty="0" err="1"/>
              <a:t>Copolymerization</a:t>
            </a:r>
            <a:r>
              <a:rPr lang="pt-BR" u="sng" dirty="0"/>
              <a:t> </a:t>
            </a:r>
            <a:r>
              <a:rPr lang="pt-BR" u="sng" dirty="0" err="1"/>
              <a:t>steps</a:t>
            </a:r>
            <a:r>
              <a:rPr lang="pt-BR" u="sng" dirty="0"/>
              <a:t> in </a:t>
            </a:r>
            <a:r>
              <a:rPr lang="pt-BR" u="sng" dirty="0" err="1"/>
              <a:t>terms</a:t>
            </a:r>
            <a:r>
              <a:rPr lang="pt-BR" u="sng" dirty="0"/>
              <a:t> </a:t>
            </a:r>
            <a:r>
              <a:rPr lang="pt-BR" u="sng" dirty="0" err="1"/>
              <a:t>of</a:t>
            </a:r>
            <a:r>
              <a:rPr lang="pt-BR" u="sng" dirty="0"/>
              <a:t> </a:t>
            </a:r>
            <a:r>
              <a:rPr lang="pt-BR" u="sng" dirty="0" err="1"/>
              <a:t>sequences</a:t>
            </a:r>
            <a:endParaRPr lang="pt-BR" u="sng" dirty="0"/>
          </a:p>
        </p:txBody>
      </p:sp>
      <p:sp>
        <p:nvSpPr>
          <p:cNvPr id="12" name="Retângulo 11"/>
          <p:cNvSpPr/>
          <p:nvPr/>
        </p:nvSpPr>
        <p:spPr>
          <a:xfrm>
            <a:off x="5891705" y="1843467"/>
            <a:ext cx="24625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b="1" dirty="0"/>
              <a:t>2. Balance </a:t>
            </a:r>
            <a:r>
              <a:rPr lang="pt-BR" b="1" dirty="0" err="1"/>
              <a:t>of</a:t>
            </a:r>
            <a:r>
              <a:rPr lang="pt-BR" b="1" dirty="0"/>
              <a:t> </a:t>
            </a:r>
            <a:r>
              <a:rPr lang="pt-BR" b="1" dirty="0" err="1"/>
              <a:t>sequences</a:t>
            </a:r>
            <a:endParaRPr lang="pt-BR" b="1" dirty="0"/>
          </a:p>
        </p:txBody>
      </p:sp>
      <p:sp>
        <p:nvSpPr>
          <p:cNvPr id="13" name="CaixaDeTexto 13">
            <a:extLst>
              <a:ext uri="{FF2B5EF4-FFF2-40B4-BE49-F238E27FC236}">
                <a16:creationId xmlns:a16="http://schemas.microsoft.com/office/drawing/2014/main" id="{E1F1A337-E755-4061-8BE8-C734E2101032}"/>
              </a:ext>
            </a:extLst>
          </p:cNvPr>
          <p:cNvSpPr txBox="1"/>
          <p:nvPr/>
        </p:nvSpPr>
        <p:spPr>
          <a:xfrm>
            <a:off x="2091662" y="196810"/>
            <a:ext cx="63224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Modeling the Synthesis and Application of Polymeric Catalysts</a:t>
            </a:r>
          </a:p>
        </p:txBody>
      </p:sp>
      <p:sp>
        <p:nvSpPr>
          <p:cNvPr id="14" name="Retângulo 14">
            <a:extLst>
              <a:ext uri="{FF2B5EF4-FFF2-40B4-BE49-F238E27FC236}">
                <a16:creationId xmlns:a16="http://schemas.microsoft.com/office/drawing/2014/main" id="{825AB00C-4172-49B6-92BF-DB81F3703386}"/>
              </a:ext>
            </a:extLst>
          </p:cNvPr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5" name="Imagem 15">
            <a:extLst>
              <a:ext uri="{FF2B5EF4-FFF2-40B4-BE49-F238E27FC236}">
                <a16:creationId xmlns:a16="http://schemas.microsoft.com/office/drawing/2014/main" id="{AA2DC990-4449-4899-B4F7-535642EAB9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16" name="Imagem 17">
            <a:extLst>
              <a:ext uri="{FF2B5EF4-FFF2-40B4-BE49-F238E27FC236}">
                <a16:creationId xmlns:a16="http://schemas.microsoft.com/office/drawing/2014/main" id="{75C6B6D4-3B4E-4696-9BDF-C5DA968129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3270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ângulo 24"/>
          <p:cNvSpPr/>
          <p:nvPr/>
        </p:nvSpPr>
        <p:spPr>
          <a:xfrm>
            <a:off x="2900965" y="1285306"/>
            <a:ext cx="334206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200" u="sng" dirty="0" err="1"/>
              <a:t>Supplementary</a:t>
            </a:r>
            <a:r>
              <a:rPr lang="pt-BR" sz="2200" u="sng" dirty="0"/>
              <a:t> </a:t>
            </a:r>
            <a:r>
              <a:rPr lang="pt-BR" sz="2200" u="sng" dirty="0" err="1"/>
              <a:t>information</a:t>
            </a:r>
            <a:endParaRPr lang="pt-BR" sz="2200" u="sng" dirty="0"/>
          </a:p>
        </p:txBody>
      </p:sp>
      <p:sp>
        <p:nvSpPr>
          <p:cNvPr id="37" name="Retângulo 36"/>
          <p:cNvSpPr/>
          <p:nvPr/>
        </p:nvSpPr>
        <p:spPr>
          <a:xfrm>
            <a:off x="108134" y="1843467"/>
            <a:ext cx="25392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b="1" dirty="0" err="1"/>
              <a:t>Copolymerization</a:t>
            </a:r>
            <a:r>
              <a:rPr lang="pt-BR" b="1" dirty="0"/>
              <a:t> </a:t>
            </a:r>
            <a:r>
              <a:rPr lang="pt-BR" b="1" dirty="0" err="1"/>
              <a:t>Model</a:t>
            </a:r>
            <a:endParaRPr lang="pt-BR" b="1" dirty="0"/>
          </a:p>
        </p:txBody>
      </p:sp>
      <p:sp>
        <p:nvSpPr>
          <p:cNvPr id="6" name="CaixaDeTexto 5"/>
          <p:cNvSpPr txBox="1"/>
          <p:nvPr/>
        </p:nvSpPr>
        <p:spPr>
          <a:xfrm>
            <a:off x="4023360" y="5184648"/>
            <a:ext cx="1844934" cy="6400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134" y="2335594"/>
            <a:ext cx="7368038" cy="4490149"/>
          </a:xfrm>
          <a:prstGeom prst="rect">
            <a:avLst/>
          </a:prstGeom>
        </p:spPr>
      </p:pic>
      <p:cxnSp>
        <p:nvCxnSpPr>
          <p:cNvPr id="9" name="Conector reto 8"/>
          <p:cNvCxnSpPr/>
          <p:nvPr/>
        </p:nvCxnSpPr>
        <p:spPr>
          <a:xfrm>
            <a:off x="2423160" y="2335594"/>
            <a:ext cx="0" cy="440353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to 21"/>
          <p:cNvCxnSpPr/>
          <p:nvPr/>
        </p:nvCxnSpPr>
        <p:spPr>
          <a:xfrm>
            <a:off x="4715256" y="2335594"/>
            <a:ext cx="0" cy="440353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to 22"/>
          <p:cNvCxnSpPr/>
          <p:nvPr/>
        </p:nvCxnSpPr>
        <p:spPr>
          <a:xfrm>
            <a:off x="7229856" y="2335594"/>
            <a:ext cx="0" cy="440353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tângulo 23"/>
          <p:cNvSpPr/>
          <p:nvPr/>
        </p:nvSpPr>
        <p:spPr>
          <a:xfrm>
            <a:off x="5891705" y="1843467"/>
            <a:ext cx="24625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b="1" dirty="0"/>
              <a:t>2. Balance </a:t>
            </a:r>
            <a:r>
              <a:rPr lang="pt-BR" b="1" dirty="0" err="1"/>
              <a:t>of</a:t>
            </a:r>
            <a:r>
              <a:rPr lang="pt-BR" b="1" dirty="0"/>
              <a:t> </a:t>
            </a:r>
            <a:r>
              <a:rPr lang="pt-BR" b="1" dirty="0" err="1"/>
              <a:t>sequences</a:t>
            </a:r>
            <a:endParaRPr lang="pt-BR" b="1" dirty="0"/>
          </a:p>
        </p:txBody>
      </p:sp>
      <p:sp>
        <p:nvSpPr>
          <p:cNvPr id="13" name="CaixaDeTexto 12"/>
          <p:cNvSpPr txBox="1"/>
          <p:nvPr/>
        </p:nvSpPr>
        <p:spPr>
          <a:xfrm>
            <a:off x="7351776" y="2551176"/>
            <a:ext cx="17007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err="1"/>
              <a:t>Maximum</a:t>
            </a:r>
            <a:r>
              <a:rPr lang="pt-BR" sz="1600" dirty="0"/>
              <a:t> </a:t>
            </a:r>
            <a:r>
              <a:rPr lang="pt-BR" sz="1600" dirty="0" err="1"/>
              <a:t>length</a:t>
            </a:r>
            <a:r>
              <a:rPr lang="pt-BR" sz="1600" dirty="0"/>
              <a:t>:</a:t>
            </a:r>
          </a:p>
          <a:p>
            <a:endParaRPr lang="pt-BR" sz="1600" dirty="0"/>
          </a:p>
          <a:p>
            <a:r>
              <a:rPr lang="pt-BR" sz="1600" dirty="0" err="1"/>
              <a:t>n</a:t>
            </a:r>
            <a:r>
              <a:rPr lang="pt-BR" sz="1600" baseline="-25000" dirty="0" err="1"/>
              <a:t>max</a:t>
            </a:r>
            <a:r>
              <a:rPr lang="pt-BR" sz="1600" dirty="0"/>
              <a:t>= 100</a:t>
            </a:r>
          </a:p>
          <a:p>
            <a:endParaRPr lang="pt-BR" sz="1600" dirty="0"/>
          </a:p>
          <a:p>
            <a:r>
              <a:rPr lang="pt-BR" sz="1600" dirty="0" err="1"/>
              <a:t>Equations</a:t>
            </a:r>
            <a:r>
              <a:rPr lang="pt-BR" sz="1600" dirty="0"/>
              <a:t>:</a:t>
            </a:r>
          </a:p>
          <a:p>
            <a:r>
              <a:rPr lang="pt-BR" sz="1600" dirty="0"/>
              <a:t>No. </a:t>
            </a:r>
            <a:r>
              <a:rPr lang="pt-BR" sz="1600" dirty="0" err="1"/>
              <a:t>EDOs</a:t>
            </a:r>
            <a:r>
              <a:rPr lang="pt-BR" sz="1600" dirty="0"/>
              <a:t> = 512</a:t>
            </a:r>
          </a:p>
          <a:p>
            <a:endParaRPr lang="pt-BR" sz="1600" dirty="0"/>
          </a:p>
          <a:p>
            <a:r>
              <a:rPr lang="pt-BR" sz="1600" dirty="0"/>
              <a:t>(</a:t>
            </a:r>
            <a:r>
              <a:rPr lang="pt-BR" sz="1600" dirty="0" err="1"/>
              <a:t>Numerically</a:t>
            </a:r>
            <a:r>
              <a:rPr lang="pt-BR" sz="1600" dirty="0"/>
              <a:t> </a:t>
            </a:r>
            <a:r>
              <a:rPr lang="pt-BR" sz="1600" dirty="0" err="1"/>
              <a:t>solved</a:t>
            </a:r>
            <a:r>
              <a:rPr lang="pt-BR" sz="1600" dirty="0"/>
              <a:t> in </a:t>
            </a:r>
            <a:r>
              <a:rPr lang="pt-BR" sz="1600" dirty="0" err="1"/>
              <a:t>Scilab</a:t>
            </a:r>
            <a:r>
              <a:rPr lang="pt-BR" sz="1600" dirty="0"/>
              <a:t>)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FD583A49-3066-4574-A495-373AB37D4ECF}"/>
              </a:ext>
            </a:extLst>
          </p:cNvPr>
          <p:cNvSpPr txBox="1"/>
          <p:nvPr/>
        </p:nvSpPr>
        <p:spPr>
          <a:xfrm>
            <a:off x="2091662" y="196810"/>
            <a:ext cx="63224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Modeling the Synthesis and Application of Polymeric Catalysts</a:t>
            </a:r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id="{9355D77A-DE30-47C5-AEF5-A2D4E1BD8D24}"/>
              </a:ext>
            </a:extLst>
          </p:cNvPr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6" name="Imagem 15">
            <a:extLst>
              <a:ext uri="{FF2B5EF4-FFF2-40B4-BE49-F238E27FC236}">
                <a16:creationId xmlns:a16="http://schemas.microsoft.com/office/drawing/2014/main" id="{9A59E109-3762-43B4-A3C4-3217762A8D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17" name="Imagem 17">
            <a:extLst>
              <a:ext uri="{FF2B5EF4-FFF2-40B4-BE49-F238E27FC236}">
                <a16:creationId xmlns:a16="http://schemas.microsoft.com/office/drawing/2014/main" id="{CED43431-5093-4329-B3BC-CE8B4DC6E4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2435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042" y="3935535"/>
            <a:ext cx="2536577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CaixaDeTexto 11"/>
          <p:cNvSpPr txBox="1"/>
          <p:nvPr/>
        </p:nvSpPr>
        <p:spPr>
          <a:xfrm>
            <a:off x="524961" y="6435865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Artificial </a:t>
            </a:r>
            <a:r>
              <a:rPr lang="pt-BR" dirty="0" err="1"/>
              <a:t>flavors</a:t>
            </a:r>
            <a:endParaRPr lang="pt-BR" dirty="0"/>
          </a:p>
        </p:txBody>
      </p:sp>
      <p:pic>
        <p:nvPicPr>
          <p:cNvPr id="13" name="Picture 2" descr="http://manualdaquimica.uol.com.br/upload/conteudo/images/o-conhecimento-constituicao-quimica-gasolina-permite-melhorar-qualidade-desse-combustivel-547f8188e7c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20187" y="4327240"/>
            <a:ext cx="2786082" cy="2071702"/>
          </a:xfrm>
          <a:prstGeom prst="rect">
            <a:avLst/>
          </a:prstGeom>
          <a:noFill/>
        </p:spPr>
      </p:pic>
      <p:sp>
        <p:nvSpPr>
          <p:cNvPr id="16" name="CaixaDeTexto 15"/>
          <p:cNvSpPr txBox="1"/>
          <p:nvPr/>
        </p:nvSpPr>
        <p:spPr>
          <a:xfrm>
            <a:off x="3963129" y="6470380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/>
              <a:t>Fuel</a:t>
            </a:r>
            <a:r>
              <a:rPr lang="pt-BR" dirty="0"/>
              <a:t> </a:t>
            </a:r>
            <a:r>
              <a:rPr lang="pt-BR" dirty="0" err="1"/>
              <a:t>additive</a:t>
            </a:r>
            <a:endParaRPr lang="pt-BR" dirty="0"/>
          </a:p>
        </p:txBody>
      </p:sp>
      <p:sp>
        <p:nvSpPr>
          <p:cNvPr id="17" name="CaixaDeTexto 16"/>
          <p:cNvSpPr txBox="1"/>
          <p:nvPr/>
        </p:nvSpPr>
        <p:spPr>
          <a:xfrm>
            <a:off x="236042" y="3499706"/>
            <a:ext cx="18127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 err="1"/>
              <a:t>Applications</a:t>
            </a:r>
            <a:r>
              <a:rPr lang="pt-BR" sz="2000" dirty="0"/>
              <a:t>: 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236042" y="1421881"/>
            <a:ext cx="4277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/>
              <a:t>Polymeric</a:t>
            </a:r>
            <a:r>
              <a:rPr lang="pt-BR" dirty="0"/>
              <a:t> </a:t>
            </a:r>
            <a:r>
              <a:rPr lang="pt-BR" dirty="0" err="1"/>
              <a:t>Catalysts</a:t>
            </a:r>
            <a:r>
              <a:rPr lang="pt-BR" dirty="0"/>
              <a:t> (</a:t>
            </a:r>
            <a:r>
              <a:rPr lang="pt-BR" dirty="0" err="1"/>
              <a:t>Ion</a:t>
            </a:r>
            <a:r>
              <a:rPr lang="pt-BR" dirty="0"/>
              <a:t> Exchange </a:t>
            </a:r>
            <a:r>
              <a:rPr lang="pt-BR" dirty="0" err="1"/>
              <a:t>Resins</a:t>
            </a:r>
            <a:r>
              <a:rPr lang="pt-BR" dirty="0"/>
              <a:t>)</a:t>
            </a:r>
          </a:p>
        </p:txBody>
      </p:sp>
      <p:pic>
        <p:nvPicPr>
          <p:cNvPr id="18" name="Picture 2" descr="Resultado de imagem para polystyrene bead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0085" y="1766867"/>
            <a:ext cx="2684304" cy="1133104"/>
          </a:xfrm>
          <a:prstGeom prst="rect">
            <a:avLst/>
          </a:prstGeom>
          <a:noFill/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13908" y="1629749"/>
            <a:ext cx="2793202" cy="1627412"/>
          </a:xfrm>
          <a:prstGeom prst="rect">
            <a:avLst/>
          </a:prstGeom>
        </p:spPr>
      </p:pic>
      <p:sp>
        <p:nvSpPr>
          <p:cNvPr id="5" name="Elipse 4"/>
          <p:cNvSpPr/>
          <p:nvPr/>
        </p:nvSpPr>
        <p:spPr>
          <a:xfrm>
            <a:off x="2391654" y="2438536"/>
            <a:ext cx="372209" cy="35661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8" name="Conector de Seta Reta 7"/>
          <p:cNvCxnSpPr>
            <a:stCxn id="5" idx="6"/>
          </p:cNvCxnSpPr>
          <p:nvPr/>
        </p:nvCxnSpPr>
        <p:spPr>
          <a:xfrm>
            <a:off x="2763863" y="2616844"/>
            <a:ext cx="1727294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ector de Seta Reta 9"/>
          <p:cNvCxnSpPr/>
          <p:nvPr/>
        </p:nvCxnSpPr>
        <p:spPr>
          <a:xfrm flipV="1">
            <a:off x="6676085" y="2847561"/>
            <a:ext cx="407287" cy="10481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CaixaDeTexto 21"/>
          <p:cNvSpPr txBox="1"/>
          <p:nvPr/>
        </p:nvSpPr>
        <p:spPr>
          <a:xfrm>
            <a:off x="7083372" y="2459336"/>
            <a:ext cx="8599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 err="1"/>
              <a:t>Acidic</a:t>
            </a:r>
            <a:r>
              <a:rPr lang="pt-BR" b="1" dirty="0"/>
              <a:t> sites</a:t>
            </a: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77ED38E6-80FF-46F1-8554-09021FD0217D}"/>
              </a:ext>
            </a:extLst>
          </p:cNvPr>
          <p:cNvSpPr txBox="1"/>
          <p:nvPr/>
        </p:nvSpPr>
        <p:spPr>
          <a:xfrm>
            <a:off x="2091662" y="196810"/>
            <a:ext cx="63224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Modeling the Synthesis and Application of Polymeric Catalysts</a:t>
            </a:r>
          </a:p>
        </p:txBody>
      </p:sp>
      <p:sp>
        <p:nvSpPr>
          <p:cNvPr id="24" name="Retângulo 23">
            <a:extLst>
              <a:ext uri="{FF2B5EF4-FFF2-40B4-BE49-F238E27FC236}">
                <a16:creationId xmlns:a16="http://schemas.microsoft.com/office/drawing/2014/main" id="{BA0E4218-0D4C-489A-AAE9-7F9461779966}"/>
              </a:ext>
            </a:extLst>
          </p:cNvPr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5" name="Imagem 24">
            <a:extLst>
              <a:ext uri="{FF2B5EF4-FFF2-40B4-BE49-F238E27FC236}">
                <a16:creationId xmlns:a16="http://schemas.microsoft.com/office/drawing/2014/main" id="{5A19C517-2460-4A87-8D93-DC5C368DBD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26" name="Imagem 25">
            <a:extLst>
              <a:ext uri="{FF2B5EF4-FFF2-40B4-BE49-F238E27FC236}">
                <a16:creationId xmlns:a16="http://schemas.microsoft.com/office/drawing/2014/main" id="{2C7966D2-049E-4BA2-8F13-51767AB6247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5720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042" y="3935535"/>
            <a:ext cx="2536577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CaixaDeTexto 11"/>
          <p:cNvSpPr txBox="1"/>
          <p:nvPr/>
        </p:nvSpPr>
        <p:spPr>
          <a:xfrm>
            <a:off x="524961" y="6435865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Artificial </a:t>
            </a:r>
            <a:r>
              <a:rPr lang="pt-BR" dirty="0" err="1"/>
              <a:t>flavors</a:t>
            </a:r>
            <a:endParaRPr lang="pt-BR" dirty="0"/>
          </a:p>
        </p:txBody>
      </p:sp>
      <p:pic>
        <p:nvPicPr>
          <p:cNvPr id="13" name="Picture 2" descr="http://manualdaquimica.uol.com.br/upload/conteudo/images/o-conhecimento-constituicao-quimica-gasolina-permite-melhorar-qualidade-desse-combustivel-547f8188e7c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20187" y="4327240"/>
            <a:ext cx="2786082" cy="2071702"/>
          </a:xfrm>
          <a:prstGeom prst="rect">
            <a:avLst/>
          </a:prstGeom>
          <a:noFill/>
        </p:spPr>
      </p:pic>
      <p:pic>
        <p:nvPicPr>
          <p:cNvPr id="14" name="Picture 7" descr="http://4.bp.blogspot.com/_M4WW7d3qKZA/SP8tlYVpS5I/AAAAAAAAAQ0/Px3yqkgaNNQ/s320/biocombust%C3%ADvel+-+bomba+na+arvore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53837" y="3469984"/>
            <a:ext cx="1924050" cy="3048001"/>
          </a:xfrm>
          <a:prstGeom prst="rect">
            <a:avLst/>
          </a:prstGeom>
          <a:noFill/>
        </p:spPr>
      </p:pic>
      <p:sp>
        <p:nvSpPr>
          <p:cNvPr id="15" name="CaixaDeTexto 14"/>
          <p:cNvSpPr txBox="1"/>
          <p:nvPr/>
        </p:nvSpPr>
        <p:spPr>
          <a:xfrm>
            <a:off x="6939589" y="6470380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Biodiesel</a:t>
            </a:r>
          </a:p>
        </p:txBody>
      </p:sp>
      <p:sp>
        <p:nvSpPr>
          <p:cNvPr id="16" name="CaixaDeTexto 15"/>
          <p:cNvSpPr txBox="1"/>
          <p:nvPr/>
        </p:nvSpPr>
        <p:spPr>
          <a:xfrm>
            <a:off x="3963129" y="6470380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/>
              <a:t>Fuel</a:t>
            </a:r>
            <a:r>
              <a:rPr lang="pt-BR" dirty="0"/>
              <a:t> </a:t>
            </a:r>
            <a:r>
              <a:rPr lang="pt-BR" dirty="0" err="1"/>
              <a:t>additive</a:t>
            </a:r>
            <a:endParaRPr lang="pt-BR" dirty="0"/>
          </a:p>
        </p:txBody>
      </p:sp>
      <p:sp>
        <p:nvSpPr>
          <p:cNvPr id="17" name="CaixaDeTexto 16"/>
          <p:cNvSpPr txBox="1"/>
          <p:nvPr/>
        </p:nvSpPr>
        <p:spPr>
          <a:xfrm>
            <a:off x="236042" y="3499706"/>
            <a:ext cx="18127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 err="1"/>
              <a:t>Applications</a:t>
            </a:r>
            <a:r>
              <a:rPr lang="pt-BR" sz="2000" dirty="0"/>
              <a:t>: 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236042" y="1421881"/>
            <a:ext cx="4277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/>
              <a:t>Polymeric</a:t>
            </a:r>
            <a:r>
              <a:rPr lang="pt-BR" dirty="0"/>
              <a:t> </a:t>
            </a:r>
            <a:r>
              <a:rPr lang="pt-BR" dirty="0" err="1"/>
              <a:t>Catalysts</a:t>
            </a:r>
            <a:r>
              <a:rPr lang="pt-BR" dirty="0"/>
              <a:t> (</a:t>
            </a:r>
            <a:r>
              <a:rPr lang="pt-BR" dirty="0" err="1"/>
              <a:t>Ion</a:t>
            </a:r>
            <a:r>
              <a:rPr lang="pt-BR" dirty="0"/>
              <a:t> Exchange </a:t>
            </a:r>
            <a:r>
              <a:rPr lang="pt-BR" dirty="0" err="1"/>
              <a:t>Resins</a:t>
            </a:r>
            <a:r>
              <a:rPr lang="pt-BR" dirty="0"/>
              <a:t>)</a:t>
            </a:r>
          </a:p>
        </p:txBody>
      </p:sp>
      <p:pic>
        <p:nvPicPr>
          <p:cNvPr id="18" name="Picture 2" descr="Resultado de imagem para polystyrene bead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0085" y="1766867"/>
            <a:ext cx="2684304" cy="1133104"/>
          </a:xfrm>
          <a:prstGeom prst="rect">
            <a:avLst/>
          </a:prstGeom>
          <a:noFill/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13908" y="1629749"/>
            <a:ext cx="2793202" cy="1627412"/>
          </a:xfrm>
          <a:prstGeom prst="rect">
            <a:avLst/>
          </a:prstGeom>
        </p:spPr>
      </p:pic>
      <p:sp>
        <p:nvSpPr>
          <p:cNvPr id="5" name="Elipse 4"/>
          <p:cNvSpPr/>
          <p:nvPr/>
        </p:nvSpPr>
        <p:spPr>
          <a:xfrm>
            <a:off x="2391654" y="2438536"/>
            <a:ext cx="372209" cy="35661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8" name="Conector de Seta Reta 7"/>
          <p:cNvCxnSpPr>
            <a:stCxn id="5" idx="6"/>
          </p:cNvCxnSpPr>
          <p:nvPr/>
        </p:nvCxnSpPr>
        <p:spPr>
          <a:xfrm>
            <a:off x="2763863" y="2616844"/>
            <a:ext cx="1727294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ector de Seta Reta 9"/>
          <p:cNvCxnSpPr/>
          <p:nvPr/>
        </p:nvCxnSpPr>
        <p:spPr>
          <a:xfrm flipV="1">
            <a:off x="6676085" y="2847561"/>
            <a:ext cx="407287" cy="10481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CaixaDeTexto 21"/>
          <p:cNvSpPr txBox="1"/>
          <p:nvPr/>
        </p:nvSpPr>
        <p:spPr>
          <a:xfrm>
            <a:off x="7083372" y="2459336"/>
            <a:ext cx="8599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 err="1"/>
              <a:t>Acidic</a:t>
            </a:r>
            <a:r>
              <a:rPr lang="pt-BR" b="1" dirty="0"/>
              <a:t> sites</a:t>
            </a: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014395B5-AA5D-4A98-AD01-C6B0BC8CFA82}"/>
              </a:ext>
            </a:extLst>
          </p:cNvPr>
          <p:cNvSpPr txBox="1"/>
          <p:nvPr/>
        </p:nvSpPr>
        <p:spPr>
          <a:xfrm>
            <a:off x="2091662" y="196810"/>
            <a:ext cx="63224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Modeling the Synthesis and Application of Polymeric Catalysts</a:t>
            </a:r>
          </a:p>
        </p:txBody>
      </p:sp>
      <p:sp>
        <p:nvSpPr>
          <p:cNvPr id="24" name="Retângulo 23">
            <a:extLst>
              <a:ext uri="{FF2B5EF4-FFF2-40B4-BE49-F238E27FC236}">
                <a16:creationId xmlns:a16="http://schemas.microsoft.com/office/drawing/2014/main" id="{03BD6E07-BE9B-481D-A13D-BAFB75A1C589}"/>
              </a:ext>
            </a:extLst>
          </p:cNvPr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5" name="Imagem 24">
            <a:extLst>
              <a:ext uri="{FF2B5EF4-FFF2-40B4-BE49-F238E27FC236}">
                <a16:creationId xmlns:a16="http://schemas.microsoft.com/office/drawing/2014/main" id="{1278E123-AFD6-477D-BF4E-2AF0EF84B11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26" name="Imagem 25">
            <a:extLst>
              <a:ext uri="{FF2B5EF4-FFF2-40B4-BE49-F238E27FC236}">
                <a16:creationId xmlns:a16="http://schemas.microsoft.com/office/drawing/2014/main" id="{53EEC2B9-B802-4978-BC9D-E794783FB27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1820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Resultado de imagem para polystyrene bead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1473" y="1704660"/>
            <a:ext cx="2684304" cy="1133104"/>
          </a:xfrm>
          <a:prstGeom prst="rect">
            <a:avLst/>
          </a:prstGeom>
          <a:noFill/>
        </p:spPr>
      </p:pic>
      <p:sp>
        <p:nvSpPr>
          <p:cNvPr id="4" name="Retângulo 3"/>
          <p:cNvSpPr/>
          <p:nvPr/>
        </p:nvSpPr>
        <p:spPr>
          <a:xfrm>
            <a:off x="289465" y="1344620"/>
            <a:ext cx="19590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 err="1"/>
              <a:t>Polymeric</a:t>
            </a:r>
            <a:r>
              <a:rPr lang="pt-BR" dirty="0"/>
              <a:t> </a:t>
            </a:r>
            <a:r>
              <a:rPr lang="pt-BR" dirty="0" err="1"/>
              <a:t>catalysts</a:t>
            </a:r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3264408" y="1368424"/>
            <a:ext cx="5477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u="sng" dirty="0" err="1"/>
              <a:t>Advantages</a:t>
            </a:r>
            <a:r>
              <a:rPr lang="pt-BR" dirty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pt-BR" dirty="0"/>
              <a:t> </a:t>
            </a:r>
            <a:r>
              <a:rPr lang="pt-BR" dirty="0" err="1"/>
              <a:t>Beads</a:t>
            </a:r>
            <a:r>
              <a:rPr lang="pt-BR" dirty="0"/>
              <a:t>          </a:t>
            </a:r>
            <a:r>
              <a:rPr lang="pt-BR" dirty="0" err="1"/>
              <a:t>Easy</a:t>
            </a:r>
            <a:r>
              <a:rPr lang="pt-BR" dirty="0"/>
              <a:t> </a:t>
            </a:r>
            <a:r>
              <a:rPr lang="pt-BR" dirty="0" err="1"/>
              <a:t>separation</a:t>
            </a:r>
            <a:r>
              <a:rPr lang="pt-BR" dirty="0"/>
              <a:t> (e.g., </a:t>
            </a:r>
            <a:r>
              <a:rPr lang="pt-BR" dirty="0" err="1"/>
              <a:t>filtration</a:t>
            </a:r>
            <a:r>
              <a:rPr lang="pt-BR" dirty="0"/>
              <a:t>)</a:t>
            </a:r>
          </a:p>
          <a:p>
            <a:endParaRPr lang="pt-BR" dirty="0"/>
          </a:p>
        </p:txBody>
      </p:sp>
      <p:sp>
        <p:nvSpPr>
          <p:cNvPr id="6" name="Seta para a direita 5"/>
          <p:cNvSpPr/>
          <p:nvPr/>
        </p:nvSpPr>
        <p:spPr>
          <a:xfrm>
            <a:off x="4198239" y="1757670"/>
            <a:ext cx="288032" cy="144016"/>
          </a:xfrm>
          <a:prstGeom prst="rightArrow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F957F5BA-D835-4F2D-B764-84C405FDD130}"/>
              </a:ext>
            </a:extLst>
          </p:cNvPr>
          <p:cNvSpPr txBox="1"/>
          <p:nvPr/>
        </p:nvSpPr>
        <p:spPr>
          <a:xfrm>
            <a:off x="2091662" y="196810"/>
            <a:ext cx="63224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Modeling the Synthesis and Application of Polymeric Catalysts</a:t>
            </a: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C8DCC18B-C053-45DE-B7BC-1D7C5C610327}"/>
              </a:ext>
            </a:extLst>
          </p:cNvPr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E6FBBF55-3680-4D1E-A1A9-181E5064A0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1A4F20CA-3C89-4201-B14A-797B8FD976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5903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Resultado de imagem para polystyrene bead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1473" y="1704660"/>
            <a:ext cx="2684304" cy="1133104"/>
          </a:xfrm>
          <a:prstGeom prst="rect">
            <a:avLst/>
          </a:prstGeom>
          <a:noFill/>
        </p:spPr>
      </p:pic>
      <p:sp>
        <p:nvSpPr>
          <p:cNvPr id="4" name="Retângulo 3"/>
          <p:cNvSpPr/>
          <p:nvPr/>
        </p:nvSpPr>
        <p:spPr>
          <a:xfrm>
            <a:off x="289465" y="1344620"/>
            <a:ext cx="19590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 err="1"/>
              <a:t>Polymeric</a:t>
            </a:r>
            <a:r>
              <a:rPr lang="pt-BR" dirty="0"/>
              <a:t> </a:t>
            </a:r>
            <a:r>
              <a:rPr lang="pt-BR" dirty="0" err="1"/>
              <a:t>catalysts</a:t>
            </a:r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3264408" y="1368424"/>
            <a:ext cx="54772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u="sng" dirty="0" err="1"/>
              <a:t>Advantages</a:t>
            </a:r>
            <a:r>
              <a:rPr lang="pt-BR" dirty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pt-BR" dirty="0"/>
              <a:t> </a:t>
            </a:r>
            <a:r>
              <a:rPr lang="pt-BR" dirty="0" err="1"/>
              <a:t>Beads</a:t>
            </a:r>
            <a:r>
              <a:rPr lang="pt-BR" dirty="0"/>
              <a:t>          </a:t>
            </a:r>
            <a:r>
              <a:rPr lang="pt-BR" dirty="0" err="1"/>
              <a:t>Easy</a:t>
            </a:r>
            <a:r>
              <a:rPr lang="pt-BR" dirty="0"/>
              <a:t> </a:t>
            </a:r>
            <a:r>
              <a:rPr lang="pt-BR" dirty="0" err="1"/>
              <a:t>separation</a:t>
            </a:r>
            <a:r>
              <a:rPr lang="pt-BR" dirty="0"/>
              <a:t> (e.g., </a:t>
            </a:r>
            <a:r>
              <a:rPr lang="pt-BR" dirty="0" err="1"/>
              <a:t>filtration</a:t>
            </a:r>
            <a:r>
              <a:rPr lang="pt-BR" dirty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pt-BR" dirty="0"/>
              <a:t> Non-</a:t>
            </a:r>
            <a:r>
              <a:rPr lang="pt-BR" dirty="0" err="1"/>
              <a:t>toxic</a:t>
            </a:r>
            <a:endParaRPr lang="pt-BR" dirty="0"/>
          </a:p>
          <a:p>
            <a:endParaRPr lang="pt-BR" dirty="0"/>
          </a:p>
        </p:txBody>
      </p:sp>
      <p:sp>
        <p:nvSpPr>
          <p:cNvPr id="6" name="Seta para a direita 5"/>
          <p:cNvSpPr/>
          <p:nvPr/>
        </p:nvSpPr>
        <p:spPr>
          <a:xfrm>
            <a:off x="4198239" y="1757670"/>
            <a:ext cx="288032" cy="144016"/>
          </a:xfrm>
          <a:prstGeom prst="rightArrow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4B4123C8-D2DF-431D-82A3-4AB9C817AFE6}"/>
              </a:ext>
            </a:extLst>
          </p:cNvPr>
          <p:cNvSpPr txBox="1"/>
          <p:nvPr/>
        </p:nvSpPr>
        <p:spPr>
          <a:xfrm>
            <a:off x="2091662" y="196810"/>
            <a:ext cx="63224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Modeling the Synthesis and Application of Polymeric Catalysts</a:t>
            </a: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98659C7C-0245-4649-8809-5FDF84A2345F}"/>
              </a:ext>
            </a:extLst>
          </p:cNvPr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FB0F628F-69F8-4186-A03A-E867AEDCB6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B01F6B40-29FB-4D34-BBFE-AE71933E0E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6719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Resultado de imagem para polystyrene bead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1473" y="1704660"/>
            <a:ext cx="2684304" cy="1133104"/>
          </a:xfrm>
          <a:prstGeom prst="rect">
            <a:avLst/>
          </a:prstGeom>
          <a:noFill/>
        </p:spPr>
      </p:pic>
      <p:sp>
        <p:nvSpPr>
          <p:cNvPr id="4" name="Retângulo 3"/>
          <p:cNvSpPr/>
          <p:nvPr/>
        </p:nvSpPr>
        <p:spPr>
          <a:xfrm>
            <a:off x="289465" y="1344620"/>
            <a:ext cx="19590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 err="1"/>
              <a:t>Polymeric</a:t>
            </a:r>
            <a:r>
              <a:rPr lang="pt-BR" dirty="0"/>
              <a:t> </a:t>
            </a:r>
            <a:r>
              <a:rPr lang="pt-BR" dirty="0" err="1"/>
              <a:t>catalysts</a:t>
            </a:r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3264408" y="1368424"/>
            <a:ext cx="547725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u="sng" dirty="0" err="1"/>
              <a:t>Advantages</a:t>
            </a:r>
            <a:r>
              <a:rPr lang="pt-BR" dirty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pt-BR" dirty="0"/>
              <a:t> </a:t>
            </a:r>
            <a:r>
              <a:rPr lang="pt-BR" dirty="0" err="1"/>
              <a:t>Beads</a:t>
            </a:r>
            <a:r>
              <a:rPr lang="pt-BR" dirty="0"/>
              <a:t>          </a:t>
            </a:r>
            <a:r>
              <a:rPr lang="pt-BR" dirty="0" err="1"/>
              <a:t>Easy</a:t>
            </a:r>
            <a:r>
              <a:rPr lang="pt-BR" dirty="0"/>
              <a:t> </a:t>
            </a:r>
            <a:r>
              <a:rPr lang="pt-BR" dirty="0" err="1"/>
              <a:t>separation</a:t>
            </a:r>
            <a:r>
              <a:rPr lang="pt-BR" dirty="0"/>
              <a:t> (e.g., </a:t>
            </a:r>
            <a:r>
              <a:rPr lang="pt-BR" dirty="0" err="1"/>
              <a:t>filtration</a:t>
            </a:r>
            <a:r>
              <a:rPr lang="pt-BR" dirty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pt-BR" dirty="0"/>
              <a:t> Non-</a:t>
            </a:r>
            <a:r>
              <a:rPr lang="pt-BR" dirty="0" err="1"/>
              <a:t>toxic</a:t>
            </a:r>
            <a:endParaRPr lang="pt-BR" dirty="0"/>
          </a:p>
          <a:p>
            <a:pPr>
              <a:buFont typeface="Arial" pitchFamily="34" charset="0"/>
              <a:buChar char="•"/>
            </a:pPr>
            <a:r>
              <a:rPr lang="pt-BR" dirty="0"/>
              <a:t> </a:t>
            </a:r>
            <a:r>
              <a:rPr lang="pt-BR" dirty="0" err="1"/>
              <a:t>Textural</a:t>
            </a:r>
            <a:r>
              <a:rPr lang="pt-BR" dirty="0"/>
              <a:t> </a:t>
            </a:r>
            <a:r>
              <a:rPr lang="pt-BR" dirty="0" err="1"/>
              <a:t>properties</a:t>
            </a:r>
            <a:r>
              <a:rPr lang="pt-BR" dirty="0"/>
              <a:t> </a:t>
            </a:r>
            <a:r>
              <a:rPr lang="pt-BR" dirty="0" err="1"/>
              <a:t>can</a:t>
            </a:r>
            <a:r>
              <a:rPr lang="pt-BR" dirty="0"/>
              <a:t> </a:t>
            </a:r>
            <a:r>
              <a:rPr lang="pt-BR" dirty="0" err="1"/>
              <a:t>be</a:t>
            </a:r>
            <a:r>
              <a:rPr lang="pt-BR" dirty="0"/>
              <a:t> </a:t>
            </a:r>
            <a:r>
              <a:rPr lang="pt-BR" dirty="0" err="1"/>
              <a:t>designed</a:t>
            </a:r>
            <a:endParaRPr lang="pt-BR" dirty="0"/>
          </a:p>
          <a:p>
            <a:endParaRPr lang="pt-BR" sz="1000" b="1" dirty="0"/>
          </a:p>
        </p:txBody>
      </p:sp>
      <p:sp>
        <p:nvSpPr>
          <p:cNvPr id="6" name="Seta para a direita 5"/>
          <p:cNvSpPr/>
          <p:nvPr/>
        </p:nvSpPr>
        <p:spPr>
          <a:xfrm>
            <a:off x="4198239" y="1757670"/>
            <a:ext cx="288032" cy="144016"/>
          </a:xfrm>
          <a:prstGeom prst="rightArrow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142C67D6-7630-48A7-A110-C97A31F9D169}"/>
              </a:ext>
            </a:extLst>
          </p:cNvPr>
          <p:cNvSpPr txBox="1"/>
          <p:nvPr/>
        </p:nvSpPr>
        <p:spPr>
          <a:xfrm>
            <a:off x="2091662" y="196810"/>
            <a:ext cx="63224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8A2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Modeling the Synthesis and Application of Polymeric Catalysts</a:t>
            </a: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3CED3525-DEF6-48AE-9910-EA939B7AD9C0}"/>
              </a:ext>
            </a:extLst>
          </p:cNvPr>
          <p:cNvSpPr/>
          <p:nvPr/>
        </p:nvSpPr>
        <p:spPr>
          <a:xfrm>
            <a:off x="1927859" y="137436"/>
            <a:ext cx="6650028" cy="949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EC06CBDB-B73E-49E2-8603-E46D3D7873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226" y="555433"/>
            <a:ext cx="1569125" cy="585896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84EDE406-B7E2-47F5-9FD6-C3288DEBFB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786" y="145276"/>
            <a:ext cx="1511565" cy="420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5735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3887</TotalTime>
  <Words>1372</Words>
  <Application>Microsoft Office PowerPoint</Application>
  <PresentationFormat>On-screen Show (4:3)</PresentationFormat>
  <Paragraphs>313</Paragraphs>
  <Slides>45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9" baseType="lpstr">
      <vt:lpstr>Arial</vt:lpstr>
      <vt:lpstr>Calibri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figosp</dc:creator>
  <cp:lastModifiedBy>Leandro Aguiar</cp:lastModifiedBy>
  <cp:revision>156</cp:revision>
  <dcterms:created xsi:type="dcterms:W3CDTF">2018-08-10T15:03:24Z</dcterms:created>
  <dcterms:modified xsi:type="dcterms:W3CDTF">2024-03-05T08:38:20Z</dcterms:modified>
</cp:coreProperties>
</file>