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464" r:id="rId3"/>
    <p:sldId id="466" r:id="rId4"/>
    <p:sldId id="467" r:id="rId5"/>
    <p:sldId id="465" r:id="rId6"/>
    <p:sldId id="468" r:id="rId7"/>
    <p:sldId id="469" r:id="rId8"/>
    <p:sldId id="470" r:id="rId9"/>
    <p:sldId id="471" r:id="rId10"/>
    <p:sldId id="472" r:id="rId11"/>
    <p:sldId id="473" r:id="rId12"/>
    <p:sldId id="474" r:id="rId13"/>
    <p:sldId id="476" r:id="rId14"/>
    <p:sldId id="477" r:id="rId15"/>
    <p:sldId id="475" r:id="rId16"/>
    <p:sldId id="478" r:id="rId17"/>
    <p:sldId id="479" r:id="rId18"/>
    <p:sldId id="480" r:id="rId19"/>
    <p:sldId id="481" r:id="rId20"/>
    <p:sldId id="482" r:id="rId21"/>
    <p:sldId id="483" r:id="rId22"/>
    <p:sldId id="484" r:id="rId23"/>
    <p:sldId id="485" r:id="rId24"/>
    <p:sldId id="486" r:id="rId25"/>
    <p:sldId id="487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A3A3A3"/>
    <a:srgbClr val="A5A5A5"/>
    <a:srgbClr val="ED7C2F"/>
    <a:srgbClr val="ED8137"/>
    <a:srgbClr val="5A9BD5"/>
    <a:srgbClr val="ED7E33"/>
    <a:srgbClr val="8A2A16"/>
    <a:srgbClr val="0B7C93"/>
    <a:srgbClr val="34B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59" autoAdjust="0"/>
    <p:restoredTop sz="95332" autoAdjust="0"/>
  </p:normalViewPr>
  <p:slideViewPr>
    <p:cSldViewPr snapToGrid="0" snapToObjects="1">
      <p:cViewPr varScale="1">
        <p:scale>
          <a:sx n="114" d="100"/>
          <a:sy n="114" d="100"/>
        </p:scale>
        <p:origin x="158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444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576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290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32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793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2/5/2024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352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2/5/2024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726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2/5/2024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224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2/5/2024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436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2/5/2024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40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2/5/2024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713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8915F-A526-5D4C-8078-2ACBA4E30939}" type="datetimeFigureOut">
              <a:rPr lang="en-US" smtClean="0"/>
              <a:pPr/>
              <a:t>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172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6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6.png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1" y="2332383"/>
            <a:ext cx="9143999" cy="4525617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0" y="0"/>
            <a:ext cx="9144000" cy="2332383"/>
          </a:xfrm>
          <a:prstGeom prst="rect">
            <a:avLst/>
          </a:prstGeom>
          <a:solidFill>
            <a:srgbClr val="0B7C9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28575" y="3395732"/>
            <a:ext cx="9115425" cy="2416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500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sz="3500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sz="3500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sz="3500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sz="3500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500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sz="3500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500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sz="3500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500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sz="3500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500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3500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500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sz="3500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3500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sz="3500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2793519" y="780043"/>
            <a:ext cx="3037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Resultados</a:t>
            </a:r>
            <a:r>
              <a:rPr lang="en-US" sz="30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US" sz="30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parciais</a:t>
            </a:r>
            <a:endParaRPr lang="en-US" sz="3000" b="1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en-US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endParaRPr lang="pt-B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9FCAB528-A7B9-4EE6-ACD4-B3E4D28F79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9417" y="430927"/>
            <a:ext cx="2439644" cy="91094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36664A38-7F4E-4798-858C-74B43058FD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979" y="430927"/>
            <a:ext cx="2645042" cy="735264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1F2DB3AA-87F8-448E-9398-A810A5B5C1D9}"/>
              </a:ext>
            </a:extLst>
          </p:cNvPr>
          <p:cNvSpPr txBox="1"/>
          <p:nvPr/>
        </p:nvSpPr>
        <p:spPr>
          <a:xfrm>
            <a:off x="5830959" y="1487640"/>
            <a:ext cx="31253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Nuno A. B. S.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Graça</a:t>
            </a:r>
            <a:endParaRPr lang="en-US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Prof. </a:t>
            </a:r>
            <a:r>
              <a:rPr lang="en-US" dirty="0" err="1">
                <a:solidFill>
                  <a:srgbClr val="000000"/>
                </a:solidFill>
                <a:latin typeface="Verdana" panose="020B0604030504040204" pitchFamily="34" charset="0"/>
              </a:rPr>
              <a:t>Alírio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 E. Rodrigues</a:t>
            </a:r>
            <a:endParaRPr lang="en-US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2FFBB18D-D6F6-4F1E-9D3D-BB5B18C38E6C}"/>
              </a:ext>
            </a:extLst>
          </p:cNvPr>
          <p:cNvSpPr txBox="1"/>
          <p:nvPr/>
        </p:nvSpPr>
        <p:spPr>
          <a:xfrm>
            <a:off x="187665" y="1381923"/>
            <a:ext cx="334278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William M. Godoy</a:t>
            </a:r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Prof. Leandro G. Aguiar</a:t>
            </a:r>
          </a:p>
        </p:txBody>
      </p:sp>
    </p:spTree>
    <p:extLst>
      <p:ext uri="{BB962C8B-B14F-4D97-AF65-F5344CB8AC3E}">
        <p14:creationId xmlns:p14="http://schemas.microsoft.com/office/powerpoint/2010/main" val="29979304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AD62F61C-482D-483E-9245-B72428999320}"/>
              </a:ext>
            </a:extLst>
          </p:cNvPr>
          <p:cNvSpPr/>
          <p:nvPr/>
        </p:nvSpPr>
        <p:spPr>
          <a:xfrm>
            <a:off x="1031846" y="4585770"/>
            <a:ext cx="1375794" cy="131707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308784" y="1994078"/>
            <a:ext cx="323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Modelo de catálise heterogênea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B5E64EF-5410-4126-A57C-9109472139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2328783"/>
            <a:ext cx="4240778" cy="141909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39813AD-4515-473A-87A8-DCEB078DA14C}"/>
              </a:ext>
            </a:extLst>
          </p:cNvPr>
          <p:cNvSpPr txBox="1"/>
          <p:nvPr/>
        </p:nvSpPr>
        <p:spPr>
          <a:xfrm>
            <a:off x="4021147" y="2438164"/>
            <a:ext cx="22901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/>
              <a:t>(Partícula)</a:t>
            </a:r>
          </a:p>
          <a:p>
            <a:pPr algn="ctr"/>
            <a:endParaRPr lang="pt-PT" dirty="0"/>
          </a:p>
          <a:p>
            <a:pPr algn="ctr"/>
            <a:endParaRPr lang="pt-PT" dirty="0"/>
          </a:p>
          <a:p>
            <a:pPr algn="ctr"/>
            <a:r>
              <a:rPr lang="pt-PT" dirty="0"/>
              <a:t>(Fase líquida)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263775-430C-45A8-9D06-14197E84A3B0}"/>
              </a:ext>
            </a:extLst>
          </p:cNvPr>
          <p:cNvSpPr txBox="1"/>
          <p:nvPr/>
        </p:nvSpPr>
        <p:spPr>
          <a:xfrm>
            <a:off x="216226" y="3963848"/>
            <a:ext cx="31647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/>
              <a:t>Discretização </a:t>
            </a:r>
          </a:p>
          <a:p>
            <a:pPr algn="ctr"/>
            <a:r>
              <a:rPr lang="pt-PT" sz="1600" dirty="0"/>
              <a:t>Diferenças finitas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055F938-FA8B-432D-80F3-DFE788EBEF37}"/>
              </a:ext>
            </a:extLst>
          </p:cNvPr>
          <p:cNvCxnSpPr/>
          <p:nvPr/>
        </p:nvCxnSpPr>
        <p:spPr>
          <a:xfrm flipV="1">
            <a:off x="1719743" y="4956369"/>
            <a:ext cx="453005" cy="2879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758202A-AEB5-4E6A-B366-EC8BA3C819B7}"/>
              </a:ext>
            </a:extLst>
          </p:cNvPr>
          <p:cNvSpPr txBox="1"/>
          <p:nvPr/>
        </p:nvSpPr>
        <p:spPr>
          <a:xfrm>
            <a:off x="1644242" y="4915671"/>
            <a:ext cx="458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r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733A8A3-0A69-4CB9-8248-268610EB1819}"/>
              </a:ext>
            </a:extLst>
          </p:cNvPr>
          <p:cNvSpPr/>
          <p:nvPr/>
        </p:nvSpPr>
        <p:spPr>
          <a:xfrm>
            <a:off x="1409350" y="4915671"/>
            <a:ext cx="617633" cy="58303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229B5F8-738F-49AA-A321-E6956C6AD831}"/>
              </a:ext>
            </a:extLst>
          </p:cNvPr>
          <p:cNvCxnSpPr/>
          <p:nvPr/>
        </p:nvCxnSpPr>
        <p:spPr>
          <a:xfrm>
            <a:off x="1719743" y="5244306"/>
            <a:ext cx="0" cy="1189990"/>
          </a:xfrm>
          <a:prstGeom prst="line">
            <a:avLst/>
          </a:prstGeom>
          <a:ln w="9525"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0A706C0-5987-48E5-A9C8-D985EFAF3CAD}"/>
              </a:ext>
            </a:extLst>
          </p:cNvPr>
          <p:cNvSpPr txBox="1"/>
          <p:nvPr/>
        </p:nvSpPr>
        <p:spPr>
          <a:xfrm>
            <a:off x="1529294" y="6407550"/>
            <a:ext cx="4582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j=1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F493EF8-A46D-464E-8B7D-37AB924C56A0}"/>
              </a:ext>
            </a:extLst>
          </p:cNvPr>
          <p:cNvCxnSpPr/>
          <p:nvPr/>
        </p:nvCxnSpPr>
        <p:spPr>
          <a:xfrm>
            <a:off x="2028381" y="5207188"/>
            <a:ext cx="0" cy="1189990"/>
          </a:xfrm>
          <a:prstGeom prst="line">
            <a:avLst/>
          </a:prstGeom>
          <a:ln w="9525"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41749E02-4569-478D-8C82-6FDFAE42B248}"/>
              </a:ext>
            </a:extLst>
          </p:cNvPr>
          <p:cNvSpPr txBox="1"/>
          <p:nvPr/>
        </p:nvSpPr>
        <p:spPr>
          <a:xfrm>
            <a:off x="1890556" y="6340220"/>
            <a:ext cx="902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j=2 …  N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4167F104-B783-4F42-9EB4-4D04A47F21E0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024" y="3747876"/>
            <a:ext cx="4850550" cy="3110124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4CA6BE0-F59B-416A-9581-BA64FAC11227}"/>
              </a:ext>
            </a:extLst>
          </p:cNvPr>
          <p:cNvSpPr txBox="1"/>
          <p:nvPr/>
        </p:nvSpPr>
        <p:spPr>
          <a:xfrm>
            <a:off x="7298422" y="5207188"/>
            <a:ext cx="8137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800" dirty="0">
                <a:solidFill>
                  <a:srgbClr val="0070C0"/>
                </a:solidFill>
              </a:rPr>
              <a:t>(0.42 min)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DBB6013-0832-4D1D-A659-54181D38DA5F}"/>
              </a:ext>
            </a:extLst>
          </p:cNvPr>
          <p:cNvSpPr txBox="1"/>
          <p:nvPr/>
        </p:nvSpPr>
        <p:spPr>
          <a:xfrm>
            <a:off x="7298422" y="4651695"/>
            <a:ext cx="8137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800" dirty="0">
                <a:solidFill>
                  <a:srgbClr val="0070C0"/>
                </a:solidFill>
              </a:rPr>
              <a:t>(1.52 min)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8409992-7FE3-43E9-98E1-6DAAFFA10EE3}"/>
              </a:ext>
            </a:extLst>
          </p:cNvPr>
          <p:cNvSpPr txBox="1"/>
          <p:nvPr/>
        </p:nvSpPr>
        <p:spPr>
          <a:xfrm>
            <a:off x="7528453" y="4272036"/>
            <a:ext cx="8137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800" dirty="0">
                <a:solidFill>
                  <a:srgbClr val="0070C0"/>
                </a:solidFill>
              </a:rPr>
              <a:t>(3.06 min</a:t>
            </a:r>
            <a:r>
              <a:rPr lang="pt-PT" sz="1000" dirty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B0E4433-D384-46BA-BA58-95AE8990465B}"/>
              </a:ext>
            </a:extLst>
          </p:cNvPr>
          <p:cNvSpPr txBox="1"/>
          <p:nvPr/>
        </p:nvSpPr>
        <p:spPr>
          <a:xfrm>
            <a:off x="7520064" y="4189141"/>
            <a:ext cx="8137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800" dirty="0">
                <a:solidFill>
                  <a:srgbClr val="0070C0"/>
                </a:solidFill>
              </a:rPr>
              <a:t>(5.9 min)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63EDBDC-6B1D-423E-9773-64A37714798E}"/>
              </a:ext>
            </a:extLst>
          </p:cNvPr>
          <p:cNvSpPr txBox="1"/>
          <p:nvPr/>
        </p:nvSpPr>
        <p:spPr>
          <a:xfrm>
            <a:off x="5896087" y="6533275"/>
            <a:ext cx="81373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1000" dirty="0"/>
              <a:t>(s)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552942C-D94E-4292-99FA-25BD87E68229}"/>
              </a:ext>
            </a:extLst>
          </p:cNvPr>
          <p:cNvSpPr txBox="1"/>
          <p:nvPr/>
        </p:nvSpPr>
        <p:spPr>
          <a:xfrm>
            <a:off x="3758268" y="4992615"/>
            <a:ext cx="8137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800" dirty="0">
                <a:solidFill>
                  <a:srgbClr val="0070C0"/>
                </a:solidFill>
              </a:rPr>
              <a:t>(10.95 min)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5D214E-9C1B-4302-84E1-E02DBF9B7FB1}"/>
              </a:ext>
            </a:extLst>
          </p:cNvPr>
          <p:cNvSpPr txBox="1"/>
          <p:nvPr/>
        </p:nvSpPr>
        <p:spPr>
          <a:xfrm>
            <a:off x="3854115" y="4605720"/>
            <a:ext cx="8137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800" dirty="0">
                <a:solidFill>
                  <a:srgbClr val="0070C0"/>
                </a:solidFill>
              </a:rPr>
              <a:t>(22.25 min)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1EE2BAC-FFC5-44D6-9848-60F0C2DAB77E}"/>
              </a:ext>
            </a:extLst>
          </p:cNvPr>
          <p:cNvSpPr txBox="1"/>
          <p:nvPr/>
        </p:nvSpPr>
        <p:spPr>
          <a:xfrm>
            <a:off x="4165134" y="4229287"/>
            <a:ext cx="8137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800" dirty="0">
                <a:solidFill>
                  <a:srgbClr val="0070C0"/>
                </a:solidFill>
              </a:rPr>
              <a:t>(31.7 min)</a:t>
            </a:r>
          </a:p>
        </p:txBody>
      </p:sp>
    </p:spTree>
    <p:extLst>
      <p:ext uri="{BB962C8B-B14F-4D97-AF65-F5344CB8AC3E}">
        <p14:creationId xmlns:p14="http://schemas.microsoft.com/office/powerpoint/2010/main" val="4251614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308784" y="1994078"/>
            <a:ext cx="323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Modelo de catálise heterogênea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B14F2C-F1F8-40D9-A0B2-697F4EE7D5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667" y="5651632"/>
            <a:ext cx="4838700" cy="6762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BAB1A9-3A92-445B-A72F-4BC8F5AFC6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9133" y="5612571"/>
            <a:ext cx="3352800" cy="7048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39813AD-4515-473A-87A8-DCEB078DA14C}"/>
              </a:ext>
            </a:extLst>
          </p:cNvPr>
          <p:cNvSpPr txBox="1"/>
          <p:nvPr/>
        </p:nvSpPr>
        <p:spPr>
          <a:xfrm>
            <a:off x="3186206" y="6158630"/>
            <a:ext cx="2290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solidFill>
                  <a:srgbClr val="0070C0"/>
                </a:solidFill>
              </a:rPr>
              <a:t>(Partícula)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97E3082-9B5F-4D0A-B56E-FFB60215CBE0}"/>
              </a:ext>
            </a:extLst>
          </p:cNvPr>
          <p:cNvSpPr txBox="1"/>
          <p:nvPr/>
        </p:nvSpPr>
        <p:spPr>
          <a:xfrm>
            <a:off x="7203383" y="6187890"/>
            <a:ext cx="2290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solidFill>
                  <a:srgbClr val="0070C0"/>
                </a:solidFill>
              </a:rPr>
              <a:t>(Fase líquida)</a:t>
            </a:r>
          </a:p>
        </p:txBody>
      </p:sp>
    </p:spTree>
    <p:extLst>
      <p:ext uri="{BB962C8B-B14F-4D97-AF65-F5344CB8AC3E}">
        <p14:creationId xmlns:p14="http://schemas.microsoft.com/office/powerpoint/2010/main" val="40690660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308784" y="1994078"/>
            <a:ext cx="323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Modelo de catálise heterogênea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B14F2C-F1F8-40D9-A0B2-697F4EE7D5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667" y="5651632"/>
            <a:ext cx="4838700" cy="6762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BAB1A9-3A92-445B-A72F-4BC8F5AFC6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9133" y="5612571"/>
            <a:ext cx="3352800" cy="7048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39813AD-4515-473A-87A8-DCEB078DA14C}"/>
              </a:ext>
            </a:extLst>
          </p:cNvPr>
          <p:cNvSpPr txBox="1"/>
          <p:nvPr/>
        </p:nvSpPr>
        <p:spPr>
          <a:xfrm>
            <a:off x="3186206" y="6158630"/>
            <a:ext cx="2290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solidFill>
                  <a:srgbClr val="0070C0"/>
                </a:solidFill>
              </a:rPr>
              <a:t>(Partícula)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97E3082-9B5F-4D0A-B56E-FFB60215CBE0}"/>
              </a:ext>
            </a:extLst>
          </p:cNvPr>
          <p:cNvSpPr txBox="1"/>
          <p:nvPr/>
        </p:nvSpPr>
        <p:spPr>
          <a:xfrm>
            <a:off x="7203383" y="6187890"/>
            <a:ext cx="2290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solidFill>
                  <a:srgbClr val="0070C0"/>
                </a:solidFill>
              </a:rPr>
              <a:t>(Fase líquida)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BDDF77-912B-4C79-83AB-7C21E76A21BE}"/>
              </a:ext>
            </a:extLst>
          </p:cNvPr>
          <p:cNvSpPr txBox="1"/>
          <p:nvPr/>
        </p:nvSpPr>
        <p:spPr>
          <a:xfrm>
            <a:off x="3261706" y="2474391"/>
            <a:ext cx="2139193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/>
              <a:t>Modelo de copolimerização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97C3AA6-6FA6-499F-B832-347829813284}"/>
              </a:ext>
            </a:extLst>
          </p:cNvPr>
          <p:cNvCxnSpPr>
            <a:cxnSpLocks/>
          </p:cNvCxnSpPr>
          <p:nvPr/>
        </p:nvCxnSpPr>
        <p:spPr>
          <a:xfrm flipH="1">
            <a:off x="285261" y="2726527"/>
            <a:ext cx="1" cy="11221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73A1954-F898-44EF-90B4-6B9A7019920F}"/>
              </a:ext>
            </a:extLst>
          </p:cNvPr>
          <p:cNvCxnSpPr>
            <a:cxnSpLocks/>
          </p:cNvCxnSpPr>
          <p:nvPr/>
        </p:nvCxnSpPr>
        <p:spPr>
          <a:xfrm flipH="1" flipV="1">
            <a:off x="2503082" y="2724896"/>
            <a:ext cx="753400" cy="127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AE9AA294-DD03-49DB-858C-2BB6571E861D}"/>
              </a:ext>
            </a:extLst>
          </p:cNvPr>
          <p:cNvSpPr txBox="1"/>
          <p:nvPr/>
        </p:nvSpPr>
        <p:spPr>
          <a:xfrm>
            <a:off x="51559" y="3848659"/>
            <a:ext cx="953471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dirty="0" err="1"/>
              <a:t>Swelling</a:t>
            </a:r>
            <a:r>
              <a:rPr lang="pt-PT" sz="1600" dirty="0"/>
              <a:t> </a:t>
            </a:r>
          </a:p>
          <a:p>
            <a:pPr algn="ctr"/>
            <a:r>
              <a:rPr lang="pt-PT" sz="1600" dirty="0"/>
              <a:t>Index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8ABBCB13-661E-4A20-8A3B-43F9BC03FD36}"/>
              </a:ext>
            </a:extLst>
          </p:cNvPr>
          <p:cNvCxnSpPr>
            <a:cxnSpLocks/>
          </p:cNvCxnSpPr>
          <p:nvPr/>
        </p:nvCxnSpPr>
        <p:spPr>
          <a:xfrm>
            <a:off x="273786" y="2724896"/>
            <a:ext cx="163516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E7DC80DC-FF3F-4D96-94FA-AD3499492F44}"/>
                  </a:ext>
                </a:extLst>
              </p:cNvPr>
              <p:cNvSpPr txBox="1"/>
              <p:nvPr/>
            </p:nvSpPr>
            <p:spPr>
              <a:xfrm>
                <a:off x="1911563" y="2412835"/>
                <a:ext cx="604007" cy="58477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pt-PT" sz="160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pt-PT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𝐶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pt-PT" sz="1600" i="1" dirty="0">
                  <a:solidFill>
                    <a:schemeClr val="tx1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sz="160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pt-BR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𝑃</m:t>
                          </m:r>
                        </m:sub>
                      </m:sSub>
                    </m:oMath>
                  </m:oMathPara>
                </a14:m>
                <a:endParaRPr lang="pt-PT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E7DC80DC-FF3F-4D96-94FA-AD3499492F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1563" y="2412835"/>
                <a:ext cx="604007" cy="5847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67653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308784" y="1994078"/>
            <a:ext cx="323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Modelo de catálise heterogênea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B14F2C-F1F8-40D9-A0B2-697F4EE7D5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667" y="5651632"/>
            <a:ext cx="4838700" cy="6762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BAB1A9-3A92-445B-A72F-4BC8F5AFC6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9133" y="5612571"/>
            <a:ext cx="3352800" cy="7048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39813AD-4515-473A-87A8-DCEB078DA14C}"/>
              </a:ext>
            </a:extLst>
          </p:cNvPr>
          <p:cNvSpPr txBox="1"/>
          <p:nvPr/>
        </p:nvSpPr>
        <p:spPr>
          <a:xfrm>
            <a:off x="3186206" y="6158630"/>
            <a:ext cx="2290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solidFill>
                  <a:srgbClr val="0070C0"/>
                </a:solidFill>
              </a:rPr>
              <a:t>(Partícula)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97E3082-9B5F-4D0A-B56E-FFB60215CBE0}"/>
              </a:ext>
            </a:extLst>
          </p:cNvPr>
          <p:cNvSpPr txBox="1"/>
          <p:nvPr/>
        </p:nvSpPr>
        <p:spPr>
          <a:xfrm>
            <a:off x="7203383" y="6187890"/>
            <a:ext cx="2290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solidFill>
                  <a:srgbClr val="0070C0"/>
                </a:solidFill>
              </a:rPr>
              <a:t>(Fase líquida)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BDDF77-912B-4C79-83AB-7C21E76A21BE}"/>
              </a:ext>
            </a:extLst>
          </p:cNvPr>
          <p:cNvSpPr txBox="1"/>
          <p:nvPr/>
        </p:nvSpPr>
        <p:spPr>
          <a:xfrm>
            <a:off x="3261706" y="2474391"/>
            <a:ext cx="2139193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/>
              <a:t>Modelo de copolimerização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97C3AA6-6FA6-499F-B832-347829813284}"/>
              </a:ext>
            </a:extLst>
          </p:cNvPr>
          <p:cNvCxnSpPr>
            <a:cxnSpLocks/>
          </p:cNvCxnSpPr>
          <p:nvPr/>
        </p:nvCxnSpPr>
        <p:spPr>
          <a:xfrm flipH="1">
            <a:off x="285261" y="2726527"/>
            <a:ext cx="1" cy="11221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73A1954-F898-44EF-90B4-6B9A7019920F}"/>
              </a:ext>
            </a:extLst>
          </p:cNvPr>
          <p:cNvCxnSpPr>
            <a:cxnSpLocks/>
          </p:cNvCxnSpPr>
          <p:nvPr/>
        </p:nvCxnSpPr>
        <p:spPr>
          <a:xfrm flipH="1" flipV="1">
            <a:off x="2503082" y="2724896"/>
            <a:ext cx="753400" cy="127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AE9AA294-DD03-49DB-858C-2BB6571E861D}"/>
              </a:ext>
            </a:extLst>
          </p:cNvPr>
          <p:cNvSpPr txBox="1"/>
          <p:nvPr/>
        </p:nvSpPr>
        <p:spPr>
          <a:xfrm>
            <a:off x="51559" y="3848659"/>
            <a:ext cx="953471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dirty="0" err="1"/>
              <a:t>Swelling</a:t>
            </a:r>
            <a:r>
              <a:rPr lang="pt-PT" sz="1600" dirty="0"/>
              <a:t> </a:t>
            </a:r>
          </a:p>
          <a:p>
            <a:pPr algn="ctr"/>
            <a:r>
              <a:rPr lang="pt-PT" sz="1600" dirty="0"/>
              <a:t>Index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8ABBCB13-661E-4A20-8A3B-43F9BC03FD36}"/>
              </a:ext>
            </a:extLst>
          </p:cNvPr>
          <p:cNvCxnSpPr>
            <a:cxnSpLocks/>
          </p:cNvCxnSpPr>
          <p:nvPr/>
        </p:nvCxnSpPr>
        <p:spPr>
          <a:xfrm>
            <a:off x="273786" y="2724896"/>
            <a:ext cx="163516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Rectangle 74">
            <a:extLst>
              <a:ext uri="{FF2B5EF4-FFF2-40B4-BE49-F238E27FC236}">
                <a16:creationId xmlns:a16="http://schemas.microsoft.com/office/drawing/2014/main" id="{DC3607F8-B7A5-4DCF-85D2-390894269301}"/>
              </a:ext>
            </a:extLst>
          </p:cNvPr>
          <p:cNvSpPr/>
          <p:nvPr/>
        </p:nvSpPr>
        <p:spPr>
          <a:xfrm>
            <a:off x="124275" y="5847127"/>
            <a:ext cx="285042" cy="283208"/>
          </a:xfrm>
          <a:custGeom>
            <a:avLst/>
            <a:gdLst>
              <a:gd name="connsiteX0" fmla="*/ 0 w 285042"/>
              <a:gd name="connsiteY0" fmla="*/ 0 h 283208"/>
              <a:gd name="connsiteX1" fmla="*/ 285042 w 285042"/>
              <a:gd name="connsiteY1" fmla="*/ 0 h 283208"/>
              <a:gd name="connsiteX2" fmla="*/ 285042 w 285042"/>
              <a:gd name="connsiteY2" fmla="*/ 283208 h 283208"/>
              <a:gd name="connsiteX3" fmla="*/ 0 w 285042"/>
              <a:gd name="connsiteY3" fmla="*/ 283208 h 283208"/>
              <a:gd name="connsiteX4" fmla="*/ 0 w 285042"/>
              <a:gd name="connsiteY4" fmla="*/ 0 h 283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042" h="283208" extrusionOk="0">
                <a:moveTo>
                  <a:pt x="0" y="0"/>
                </a:moveTo>
                <a:cubicBezTo>
                  <a:pt x="116286" y="-5685"/>
                  <a:pt x="176181" y="34049"/>
                  <a:pt x="285042" y="0"/>
                </a:cubicBezTo>
                <a:cubicBezTo>
                  <a:pt x="299158" y="66209"/>
                  <a:pt x="258635" y="200152"/>
                  <a:pt x="285042" y="283208"/>
                </a:cubicBezTo>
                <a:cubicBezTo>
                  <a:pt x="203569" y="288985"/>
                  <a:pt x="78907" y="277501"/>
                  <a:pt x="0" y="283208"/>
                </a:cubicBezTo>
                <a:cubicBezTo>
                  <a:pt x="-21963" y="195308"/>
                  <a:pt x="3628" y="91723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D2448398-8F25-40C1-9033-596A52A07DA4}"/>
              </a:ext>
            </a:extLst>
          </p:cNvPr>
          <p:cNvSpPr/>
          <p:nvPr/>
        </p:nvSpPr>
        <p:spPr>
          <a:xfrm>
            <a:off x="3847493" y="5857923"/>
            <a:ext cx="285042" cy="283208"/>
          </a:xfrm>
          <a:custGeom>
            <a:avLst/>
            <a:gdLst>
              <a:gd name="connsiteX0" fmla="*/ 0 w 285042"/>
              <a:gd name="connsiteY0" fmla="*/ 0 h 283208"/>
              <a:gd name="connsiteX1" fmla="*/ 285042 w 285042"/>
              <a:gd name="connsiteY1" fmla="*/ 0 h 283208"/>
              <a:gd name="connsiteX2" fmla="*/ 285042 w 285042"/>
              <a:gd name="connsiteY2" fmla="*/ 283208 h 283208"/>
              <a:gd name="connsiteX3" fmla="*/ 0 w 285042"/>
              <a:gd name="connsiteY3" fmla="*/ 283208 h 283208"/>
              <a:gd name="connsiteX4" fmla="*/ 0 w 285042"/>
              <a:gd name="connsiteY4" fmla="*/ 0 h 283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042" h="283208" extrusionOk="0">
                <a:moveTo>
                  <a:pt x="0" y="0"/>
                </a:moveTo>
                <a:cubicBezTo>
                  <a:pt x="116286" y="-5685"/>
                  <a:pt x="176181" y="34049"/>
                  <a:pt x="285042" y="0"/>
                </a:cubicBezTo>
                <a:cubicBezTo>
                  <a:pt x="299158" y="66209"/>
                  <a:pt x="258635" y="200152"/>
                  <a:pt x="285042" y="283208"/>
                </a:cubicBezTo>
                <a:cubicBezTo>
                  <a:pt x="203569" y="288985"/>
                  <a:pt x="78907" y="277501"/>
                  <a:pt x="0" y="283208"/>
                </a:cubicBezTo>
                <a:cubicBezTo>
                  <a:pt x="-21963" y="195308"/>
                  <a:pt x="3628" y="91723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EF0A45E-65C7-4FAA-B0CC-46CDBAE31984}"/>
              </a:ext>
            </a:extLst>
          </p:cNvPr>
          <p:cNvSpPr/>
          <p:nvPr/>
        </p:nvSpPr>
        <p:spPr>
          <a:xfrm>
            <a:off x="6937694" y="5722652"/>
            <a:ext cx="226061" cy="175198"/>
          </a:xfrm>
          <a:custGeom>
            <a:avLst/>
            <a:gdLst>
              <a:gd name="connsiteX0" fmla="*/ 0 w 226061"/>
              <a:gd name="connsiteY0" fmla="*/ 0 h 175198"/>
              <a:gd name="connsiteX1" fmla="*/ 226061 w 226061"/>
              <a:gd name="connsiteY1" fmla="*/ 0 h 175198"/>
              <a:gd name="connsiteX2" fmla="*/ 226061 w 226061"/>
              <a:gd name="connsiteY2" fmla="*/ 175198 h 175198"/>
              <a:gd name="connsiteX3" fmla="*/ 0 w 226061"/>
              <a:gd name="connsiteY3" fmla="*/ 175198 h 175198"/>
              <a:gd name="connsiteX4" fmla="*/ 0 w 226061"/>
              <a:gd name="connsiteY4" fmla="*/ 0 h 17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61" h="175198" extrusionOk="0">
                <a:moveTo>
                  <a:pt x="0" y="0"/>
                </a:moveTo>
                <a:cubicBezTo>
                  <a:pt x="81312" y="-9859"/>
                  <a:pt x="162879" y="14278"/>
                  <a:pt x="226061" y="0"/>
                </a:cubicBezTo>
                <a:cubicBezTo>
                  <a:pt x="238625" y="48289"/>
                  <a:pt x="211158" y="116975"/>
                  <a:pt x="226061" y="175198"/>
                </a:cubicBezTo>
                <a:cubicBezTo>
                  <a:pt x="142073" y="190312"/>
                  <a:pt x="88306" y="158593"/>
                  <a:pt x="0" y="175198"/>
                </a:cubicBezTo>
                <a:cubicBezTo>
                  <a:pt x="-5239" y="119583"/>
                  <a:pt x="11265" y="73049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1AC151-8562-4004-800E-BAD4C5E2DF32}"/>
              </a:ext>
            </a:extLst>
          </p:cNvPr>
          <p:cNvSpPr/>
          <p:nvPr/>
        </p:nvSpPr>
        <p:spPr>
          <a:xfrm>
            <a:off x="6810718" y="5980861"/>
            <a:ext cx="226062" cy="207029"/>
          </a:xfrm>
          <a:custGeom>
            <a:avLst/>
            <a:gdLst>
              <a:gd name="connsiteX0" fmla="*/ 0 w 226062"/>
              <a:gd name="connsiteY0" fmla="*/ 0 h 207029"/>
              <a:gd name="connsiteX1" fmla="*/ 226062 w 226062"/>
              <a:gd name="connsiteY1" fmla="*/ 0 h 207029"/>
              <a:gd name="connsiteX2" fmla="*/ 226062 w 226062"/>
              <a:gd name="connsiteY2" fmla="*/ 207029 h 207029"/>
              <a:gd name="connsiteX3" fmla="*/ 0 w 226062"/>
              <a:gd name="connsiteY3" fmla="*/ 207029 h 207029"/>
              <a:gd name="connsiteX4" fmla="*/ 0 w 226062"/>
              <a:gd name="connsiteY4" fmla="*/ 0 h 20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62" h="207029" extrusionOk="0">
                <a:moveTo>
                  <a:pt x="0" y="0"/>
                </a:moveTo>
                <a:cubicBezTo>
                  <a:pt x="74481" y="-18621"/>
                  <a:pt x="145734" y="520"/>
                  <a:pt x="226062" y="0"/>
                </a:cubicBezTo>
                <a:cubicBezTo>
                  <a:pt x="233572" y="46763"/>
                  <a:pt x="219602" y="111289"/>
                  <a:pt x="226062" y="207029"/>
                </a:cubicBezTo>
                <a:cubicBezTo>
                  <a:pt x="155048" y="209442"/>
                  <a:pt x="104159" y="200015"/>
                  <a:pt x="0" y="207029"/>
                </a:cubicBezTo>
                <a:cubicBezTo>
                  <a:pt x="-7395" y="110332"/>
                  <a:pt x="10744" y="85412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BFFC8467-38FA-440C-9F3A-6E6979600134}"/>
              </a:ext>
            </a:extLst>
          </p:cNvPr>
          <p:cNvSpPr/>
          <p:nvPr/>
        </p:nvSpPr>
        <p:spPr>
          <a:xfrm>
            <a:off x="7285669" y="6017026"/>
            <a:ext cx="226062" cy="207029"/>
          </a:xfrm>
          <a:custGeom>
            <a:avLst/>
            <a:gdLst>
              <a:gd name="connsiteX0" fmla="*/ 0 w 226062"/>
              <a:gd name="connsiteY0" fmla="*/ 0 h 207029"/>
              <a:gd name="connsiteX1" fmla="*/ 226062 w 226062"/>
              <a:gd name="connsiteY1" fmla="*/ 0 h 207029"/>
              <a:gd name="connsiteX2" fmla="*/ 226062 w 226062"/>
              <a:gd name="connsiteY2" fmla="*/ 207029 h 207029"/>
              <a:gd name="connsiteX3" fmla="*/ 0 w 226062"/>
              <a:gd name="connsiteY3" fmla="*/ 207029 h 207029"/>
              <a:gd name="connsiteX4" fmla="*/ 0 w 226062"/>
              <a:gd name="connsiteY4" fmla="*/ 0 h 20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62" h="207029" extrusionOk="0">
                <a:moveTo>
                  <a:pt x="0" y="0"/>
                </a:moveTo>
                <a:cubicBezTo>
                  <a:pt x="74481" y="-18621"/>
                  <a:pt x="145734" y="520"/>
                  <a:pt x="226062" y="0"/>
                </a:cubicBezTo>
                <a:cubicBezTo>
                  <a:pt x="233572" y="46763"/>
                  <a:pt x="219602" y="111289"/>
                  <a:pt x="226062" y="207029"/>
                </a:cubicBezTo>
                <a:cubicBezTo>
                  <a:pt x="155048" y="209442"/>
                  <a:pt x="104159" y="200015"/>
                  <a:pt x="0" y="207029"/>
                </a:cubicBezTo>
                <a:cubicBezTo>
                  <a:pt x="-7395" y="110332"/>
                  <a:pt x="10744" y="85412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E7DC80DC-FF3F-4D96-94FA-AD3499492F44}"/>
                  </a:ext>
                </a:extLst>
              </p:cNvPr>
              <p:cNvSpPr txBox="1"/>
              <p:nvPr/>
            </p:nvSpPr>
            <p:spPr>
              <a:xfrm>
                <a:off x="1911563" y="2412835"/>
                <a:ext cx="604007" cy="58477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pt-PT" sz="160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pt-PT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𝐶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pt-PT" sz="1600" i="1" dirty="0">
                  <a:solidFill>
                    <a:schemeClr val="tx1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sz="160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pt-BR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𝑃</m:t>
                          </m:r>
                        </m:sub>
                      </m:sSub>
                    </m:oMath>
                  </m:oMathPara>
                </a14:m>
                <a:endParaRPr lang="pt-PT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E7DC80DC-FF3F-4D96-94FA-AD3499492F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1563" y="2412835"/>
                <a:ext cx="604007" cy="5847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A13BB204-A08B-4C47-9900-26395A2DA046}"/>
              </a:ext>
            </a:extLst>
          </p:cNvPr>
          <p:cNvCxnSpPr>
            <a:cxnSpLocks/>
          </p:cNvCxnSpPr>
          <p:nvPr/>
        </p:nvCxnSpPr>
        <p:spPr>
          <a:xfrm flipH="1">
            <a:off x="278305" y="4420959"/>
            <a:ext cx="2" cy="13352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20058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308784" y="1994078"/>
            <a:ext cx="323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Modelo de catálise heterogênea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B14F2C-F1F8-40D9-A0B2-697F4EE7D5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667" y="5651632"/>
            <a:ext cx="4838700" cy="6762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BAB1A9-3A92-445B-A72F-4BC8F5AFC6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9133" y="5612571"/>
            <a:ext cx="3352800" cy="7048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39813AD-4515-473A-87A8-DCEB078DA14C}"/>
              </a:ext>
            </a:extLst>
          </p:cNvPr>
          <p:cNvSpPr txBox="1"/>
          <p:nvPr/>
        </p:nvSpPr>
        <p:spPr>
          <a:xfrm>
            <a:off x="3186206" y="6158630"/>
            <a:ext cx="2290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solidFill>
                  <a:srgbClr val="0070C0"/>
                </a:solidFill>
              </a:rPr>
              <a:t>(Partícula)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97E3082-9B5F-4D0A-B56E-FFB60215CBE0}"/>
              </a:ext>
            </a:extLst>
          </p:cNvPr>
          <p:cNvSpPr txBox="1"/>
          <p:nvPr/>
        </p:nvSpPr>
        <p:spPr>
          <a:xfrm>
            <a:off x="7203383" y="6187890"/>
            <a:ext cx="2290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solidFill>
                  <a:srgbClr val="0070C0"/>
                </a:solidFill>
              </a:rPr>
              <a:t>(Fase líquida)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BDDF77-912B-4C79-83AB-7C21E76A21BE}"/>
              </a:ext>
            </a:extLst>
          </p:cNvPr>
          <p:cNvSpPr txBox="1"/>
          <p:nvPr/>
        </p:nvSpPr>
        <p:spPr>
          <a:xfrm>
            <a:off x="3261706" y="2474391"/>
            <a:ext cx="2139193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/>
              <a:t>Modelo de copolimerização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1D60373-8338-4194-A2EE-CC55FB5988C1}"/>
              </a:ext>
            </a:extLst>
          </p:cNvPr>
          <p:cNvCxnSpPr/>
          <p:nvPr/>
        </p:nvCxnSpPr>
        <p:spPr>
          <a:xfrm flipV="1">
            <a:off x="4739780" y="5360565"/>
            <a:ext cx="0" cy="4865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97C3AA6-6FA6-499F-B832-347829813284}"/>
              </a:ext>
            </a:extLst>
          </p:cNvPr>
          <p:cNvCxnSpPr>
            <a:cxnSpLocks/>
          </p:cNvCxnSpPr>
          <p:nvPr/>
        </p:nvCxnSpPr>
        <p:spPr>
          <a:xfrm flipH="1">
            <a:off x="285261" y="2726527"/>
            <a:ext cx="1" cy="11221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1DA722F-0CFF-4E09-82D5-75B4B41EF54D}"/>
              </a:ext>
            </a:extLst>
          </p:cNvPr>
          <p:cNvCxnSpPr/>
          <p:nvPr/>
        </p:nvCxnSpPr>
        <p:spPr>
          <a:xfrm flipV="1">
            <a:off x="7771001" y="5269684"/>
            <a:ext cx="0" cy="4865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58C5D2C8-2362-4EE5-92C6-23015F91C5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72952" y="4754436"/>
            <a:ext cx="1975626" cy="614981"/>
          </a:xfrm>
          <a:prstGeom prst="rect">
            <a:avLst/>
          </a:prstGeom>
        </p:spPr>
      </p:pic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73A1954-F898-44EF-90B4-6B9A7019920F}"/>
              </a:ext>
            </a:extLst>
          </p:cNvPr>
          <p:cNvCxnSpPr>
            <a:cxnSpLocks/>
          </p:cNvCxnSpPr>
          <p:nvPr/>
        </p:nvCxnSpPr>
        <p:spPr>
          <a:xfrm flipH="1" flipV="1">
            <a:off x="2503082" y="2724896"/>
            <a:ext cx="753400" cy="127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" name="Picture 46">
            <a:extLst>
              <a:ext uri="{FF2B5EF4-FFF2-40B4-BE49-F238E27FC236}">
                <a16:creationId xmlns:a16="http://schemas.microsoft.com/office/drawing/2014/main" id="{33D1F74D-EF22-4782-BD5D-0FCE35FAD1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26307" y="4738744"/>
            <a:ext cx="1289388" cy="486562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AE9AA294-DD03-49DB-858C-2BB6571E861D}"/>
              </a:ext>
            </a:extLst>
          </p:cNvPr>
          <p:cNvSpPr txBox="1"/>
          <p:nvPr/>
        </p:nvSpPr>
        <p:spPr>
          <a:xfrm>
            <a:off x="51559" y="3848659"/>
            <a:ext cx="953471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dirty="0" err="1"/>
              <a:t>Swelling</a:t>
            </a:r>
            <a:r>
              <a:rPr lang="pt-PT" sz="1600" dirty="0"/>
              <a:t> </a:t>
            </a:r>
          </a:p>
          <a:p>
            <a:pPr algn="ctr"/>
            <a:r>
              <a:rPr lang="pt-PT" sz="1600" dirty="0"/>
              <a:t>Index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8ABBCB13-661E-4A20-8A3B-43F9BC03FD36}"/>
              </a:ext>
            </a:extLst>
          </p:cNvPr>
          <p:cNvCxnSpPr>
            <a:cxnSpLocks/>
          </p:cNvCxnSpPr>
          <p:nvPr/>
        </p:nvCxnSpPr>
        <p:spPr>
          <a:xfrm>
            <a:off x="273786" y="2724896"/>
            <a:ext cx="163516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Rectangle 74">
            <a:extLst>
              <a:ext uri="{FF2B5EF4-FFF2-40B4-BE49-F238E27FC236}">
                <a16:creationId xmlns:a16="http://schemas.microsoft.com/office/drawing/2014/main" id="{DC3607F8-B7A5-4DCF-85D2-390894269301}"/>
              </a:ext>
            </a:extLst>
          </p:cNvPr>
          <p:cNvSpPr/>
          <p:nvPr/>
        </p:nvSpPr>
        <p:spPr>
          <a:xfrm>
            <a:off x="124275" y="5847127"/>
            <a:ext cx="285042" cy="283208"/>
          </a:xfrm>
          <a:custGeom>
            <a:avLst/>
            <a:gdLst>
              <a:gd name="connsiteX0" fmla="*/ 0 w 285042"/>
              <a:gd name="connsiteY0" fmla="*/ 0 h 283208"/>
              <a:gd name="connsiteX1" fmla="*/ 285042 w 285042"/>
              <a:gd name="connsiteY1" fmla="*/ 0 h 283208"/>
              <a:gd name="connsiteX2" fmla="*/ 285042 w 285042"/>
              <a:gd name="connsiteY2" fmla="*/ 283208 h 283208"/>
              <a:gd name="connsiteX3" fmla="*/ 0 w 285042"/>
              <a:gd name="connsiteY3" fmla="*/ 283208 h 283208"/>
              <a:gd name="connsiteX4" fmla="*/ 0 w 285042"/>
              <a:gd name="connsiteY4" fmla="*/ 0 h 283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042" h="283208" extrusionOk="0">
                <a:moveTo>
                  <a:pt x="0" y="0"/>
                </a:moveTo>
                <a:cubicBezTo>
                  <a:pt x="116286" y="-5685"/>
                  <a:pt x="176181" y="34049"/>
                  <a:pt x="285042" y="0"/>
                </a:cubicBezTo>
                <a:cubicBezTo>
                  <a:pt x="299158" y="66209"/>
                  <a:pt x="258635" y="200152"/>
                  <a:pt x="285042" y="283208"/>
                </a:cubicBezTo>
                <a:cubicBezTo>
                  <a:pt x="203569" y="288985"/>
                  <a:pt x="78907" y="277501"/>
                  <a:pt x="0" y="283208"/>
                </a:cubicBezTo>
                <a:cubicBezTo>
                  <a:pt x="-21963" y="195308"/>
                  <a:pt x="3628" y="91723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D2448398-8F25-40C1-9033-596A52A07DA4}"/>
              </a:ext>
            </a:extLst>
          </p:cNvPr>
          <p:cNvSpPr/>
          <p:nvPr/>
        </p:nvSpPr>
        <p:spPr>
          <a:xfrm>
            <a:off x="3847493" y="5857923"/>
            <a:ext cx="285042" cy="283208"/>
          </a:xfrm>
          <a:custGeom>
            <a:avLst/>
            <a:gdLst>
              <a:gd name="connsiteX0" fmla="*/ 0 w 285042"/>
              <a:gd name="connsiteY0" fmla="*/ 0 h 283208"/>
              <a:gd name="connsiteX1" fmla="*/ 285042 w 285042"/>
              <a:gd name="connsiteY1" fmla="*/ 0 h 283208"/>
              <a:gd name="connsiteX2" fmla="*/ 285042 w 285042"/>
              <a:gd name="connsiteY2" fmla="*/ 283208 h 283208"/>
              <a:gd name="connsiteX3" fmla="*/ 0 w 285042"/>
              <a:gd name="connsiteY3" fmla="*/ 283208 h 283208"/>
              <a:gd name="connsiteX4" fmla="*/ 0 w 285042"/>
              <a:gd name="connsiteY4" fmla="*/ 0 h 283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042" h="283208" extrusionOk="0">
                <a:moveTo>
                  <a:pt x="0" y="0"/>
                </a:moveTo>
                <a:cubicBezTo>
                  <a:pt x="116286" y="-5685"/>
                  <a:pt x="176181" y="34049"/>
                  <a:pt x="285042" y="0"/>
                </a:cubicBezTo>
                <a:cubicBezTo>
                  <a:pt x="299158" y="66209"/>
                  <a:pt x="258635" y="200152"/>
                  <a:pt x="285042" y="283208"/>
                </a:cubicBezTo>
                <a:cubicBezTo>
                  <a:pt x="203569" y="288985"/>
                  <a:pt x="78907" y="277501"/>
                  <a:pt x="0" y="283208"/>
                </a:cubicBezTo>
                <a:cubicBezTo>
                  <a:pt x="-21963" y="195308"/>
                  <a:pt x="3628" y="91723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EF0A45E-65C7-4FAA-B0CC-46CDBAE31984}"/>
              </a:ext>
            </a:extLst>
          </p:cNvPr>
          <p:cNvSpPr/>
          <p:nvPr/>
        </p:nvSpPr>
        <p:spPr>
          <a:xfrm>
            <a:off x="6937694" y="5722652"/>
            <a:ext cx="226061" cy="175198"/>
          </a:xfrm>
          <a:custGeom>
            <a:avLst/>
            <a:gdLst>
              <a:gd name="connsiteX0" fmla="*/ 0 w 226061"/>
              <a:gd name="connsiteY0" fmla="*/ 0 h 175198"/>
              <a:gd name="connsiteX1" fmla="*/ 226061 w 226061"/>
              <a:gd name="connsiteY1" fmla="*/ 0 h 175198"/>
              <a:gd name="connsiteX2" fmla="*/ 226061 w 226061"/>
              <a:gd name="connsiteY2" fmla="*/ 175198 h 175198"/>
              <a:gd name="connsiteX3" fmla="*/ 0 w 226061"/>
              <a:gd name="connsiteY3" fmla="*/ 175198 h 175198"/>
              <a:gd name="connsiteX4" fmla="*/ 0 w 226061"/>
              <a:gd name="connsiteY4" fmla="*/ 0 h 17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61" h="175198" extrusionOk="0">
                <a:moveTo>
                  <a:pt x="0" y="0"/>
                </a:moveTo>
                <a:cubicBezTo>
                  <a:pt x="81312" y="-9859"/>
                  <a:pt x="162879" y="14278"/>
                  <a:pt x="226061" y="0"/>
                </a:cubicBezTo>
                <a:cubicBezTo>
                  <a:pt x="238625" y="48289"/>
                  <a:pt x="211158" y="116975"/>
                  <a:pt x="226061" y="175198"/>
                </a:cubicBezTo>
                <a:cubicBezTo>
                  <a:pt x="142073" y="190312"/>
                  <a:pt x="88306" y="158593"/>
                  <a:pt x="0" y="175198"/>
                </a:cubicBezTo>
                <a:cubicBezTo>
                  <a:pt x="-5239" y="119583"/>
                  <a:pt x="11265" y="73049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1AC151-8562-4004-800E-BAD4C5E2DF32}"/>
              </a:ext>
            </a:extLst>
          </p:cNvPr>
          <p:cNvSpPr/>
          <p:nvPr/>
        </p:nvSpPr>
        <p:spPr>
          <a:xfrm>
            <a:off x="6810718" y="5980861"/>
            <a:ext cx="226062" cy="207029"/>
          </a:xfrm>
          <a:custGeom>
            <a:avLst/>
            <a:gdLst>
              <a:gd name="connsiteX0" fmla="*/ 0 w 226062"/>
              <a:gd name="connsiteY0" fmla="*/ 0 h 207029"/>
              <a:gd name="connsiteX1" fmla="*/ 226062 w 226062"/>
              <a:gd name="connsiteY1" fmla="*/ 0 h 207029"/>
              <a:gd name="connsiteX2" fmla="*/ 226062 w 226062"/>
              <a:gd name="connsiteY2" fmla="*/ 207029 h 207029"/>
              <a:gd name="connsiteX3" fmla="*/ 0 w 226062"/>
              <a:gd name="connsiteY3" fmla="*/ 207029 h 207029"/>
              <a:gd name="connsiteX4" fmla="*/ 0 w 226062"/>
              <a:gd name="connsiteY4" fmla="*/ 0 h 20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62" h="207029" extrusionOk="0">
                <a:moveTo>
                  <a:pt x="0" y="0"/>
                </a:moveTo>
                <a:cubicBezTo>
                  <a:pt x="74481" y="-18621"/>
                  <a:pt x="145734" y="520"/>
                  <a:pt x="226062" y="0"/>
                </a:cubicBezTo>
                <a:cubicBezTo>
                  <a:pt x="233572" y="46763"/>
                  <a:pt x="219602" y="111289"/>
                  <a:pt x="226062" y="207029"/>
                </a:cubicBezTo>
                <a:cubicBezTo>
                  <a:pt x="155048" y="209442"/>
                  <a:pt x="104159" y="200015"/>
                  <a:pt x="0" y="207029"/>
                </a:cubicBezTo>
                <a:cubicBezTo>
                  <a:pt x="-7395" y="110332"/>
                  <a:pt x="10744" y="85412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BFFC8467-38FA-440C-9F3A-6E6979600134}"/>
              </a:ext>
            </a:extLst>
          </p:cNvPr>
          <p:cNvSpPr/>
          <p:nvPr/>
        </p:nvSpPr>
        <p:spPr>
          <a:xfrm>
            <a:off x="7285669" y="6017026"/>
            <a:ext cx="226062" cy="207029"/>
          </a:xfrm>
          <a:custGeom>
            <a:avLst/>
            <a:gdLst>
              <a:gd name="connsiteX0" fmla="*/ 0 w 226062"/>
              <a:gd name="connsiteY0" fmla="*/ 0 h 207029"/>
              <a:gd name="connsiteX1" fmla="*/ 226062 w 226062"/>
              <a:gd name="connsiteY1" fmla="*/ 0 h 207029"/>
              <a:gd name="connsiteX2" fmla="*/ 226062 w 226062"/>
              <a:gd name="connsiteY2" fmla="*/ 207029 h 207029"/>
              <a:gd name="connsiteX3" fmla="*/ 0 w 226062"/>
              <a:gd name="connsiteY3" fmla="*/ 207029 h 207029"/>
              <a:gd name="connsiteX4" fmla="*/ 0 w 226062"/>
              <a:gd name="connsiteY4" fmla="*/ 0 h 20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62" h="207029" extrusionOk="0">
                <a:moveTo>
                  <a:pt x="0" y="0"/>
                </a:moveTo>
                <a:cubicBezTo>
                  <a:pt x="74481" y="-18621"/>
                  <a:pt x="145734" y="520"/>
                  <a:pt x="226062" y="0"/>
                </a:cubicBezTo>
                <a:cubicBezTo>
                  <a:pt x="233572" y="46763"/>
                  <a:pt x="219602" y="111289"/>
                  <a:pt x="226062" y="207029"/>
                </a:cubicBezTo>
                <a:cubicBezTo>
                  <a:pt x="155048" y="209442"/>
                  <a:pt x="104159" y="200015"/>
                  <a:pt x="0" y="207029"/>
                </a:cubicBezTo>
                <a:cubicBezTo>
                  <a:pt x="-7395" y="110332"/>
                  <a:pt x="10744" y="85412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E7DC80DC-FF3F-4D96-94FA-AD3499492F44}"/>
                  </a:ext>
                </a:extLst>
              </p:cNvPr>
              <p:cNvSpPr txBox="1"/>
              <p:nvPr/>
            </p:nvSpPr>
            <p:spPr>
              <a:xfrm>
                <a:off x="1911563" y="2412835"/>
                <a:ext cx="604007" cy="58477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pt-PT" sz="160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pt-PT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𝐶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pt-PT" sz="1600" i="1" dirty="0">
                  <a:solidFill>
                    <a:schemeClr val="tx1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sz="160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pt-BR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𝑃</m:t>
                          </m:r>
                        </m:sub>
                      </m:sSub>
                    </m:oMath>
                  </m:oMathPara>
                </a14:m>
                <a:endParaRPr lang="pt-PT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E7DC80DC-FF3F-4D96-94FA-AD3499492F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1563" y="2412835"/>
                <a:ext cx="604007" cy="58477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A13BB204-A08B-4C47-9900-26395A2DA046}"/>
              </a:ext>
            </a:extLst>
          </p:cNvPr>
          <p:cNvCxnSpPr>
            <a:cxnSpLocks/>
          </p:cNvCxnSpPr>
          <p:nvPr/>
        </p:nvCxnSpPr>
        <p:spPr>
          <a:xfrm flipH="1">
            <a:off x="278305" y="4420959"/>
            <a:ext cx="2" cy="13352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7705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308784" y="1994078"/>
            <a:ext cx="323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Modelo de catálise heterogênea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B14F2C-F1F8-40D9-A0B2-697F4EE7D5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667" y="5651632"/>
            <a:ext cx="4838700" cy="6762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BAB1A9-3A92-445B-A72F-4BC8F5AFC6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9133" y="5612571"/>
            <a:ext cx="3352800" cy="7048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39813AD-4515-473A-87A8-DCEB078DA14C}"/>
              </a:ext>
            </a:extLst>
          </p:cNvPr>
          <p:cNvSpPr txBox="1"/>
          <p:nvPr/>
        </p:nvSpPr>
        <p:spPr>
          <a:xfrm>
            <a:off x="3186206" y="6158630"/>
            <a:ext cx="2290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solidFill>
                  <a:srgbClr val="0070C0"/>
                </a:solidFill>
              </a:rPr>
              <a:t>(Partícula)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97E3082-9B5F-4D0A-B56E-FFB60215CBE0}"/>
              </a:ext>
            </a:extLst>
          </p:cNvPr>
          <p:cNvSpPr txBox="1"/>
          <p:nvPr/>
        </p:nvSpPr>
        <p:spPr>
          <a:xfrm>
            <a:off x="7203383" y="6187890"/>
            <a:ext cx="2290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solidFill>
                  <a:srgbClr val="0070C0"/>
                </a:solidFill>
              </a:rPr>
              <a:t>(Fase líquida)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BDDF77-912B-4C79-83AB-7C21E76A21BE}"/>
              </a:ext>
            </a:extLst>
          </p:cNvPr>
          <p:cNvSpPr txBox="1"/>
          <p:nvPr/>
        </p:nvSpPr>
        <p:spPr>
          <a:xfrm>
            <a:off x="3261706" y="2474391"/>
            <a:ext cx="2139193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/>
              <a:t>Modelo de copolimerização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1D60373-8338-4194-A2EE-CC55FB5988C1}"/>
              </a:ext>
            </a:extLst>
          </p:cNvPr>
          <p:cNvCxnSpPr/>
          <p:nvPr/>
        </p:nvCxnSpPr>
        <p:spPr>
          <a:xfrm flipV="1">
            <a:off x="4739780" y="5360565"/>
            <a:ext cx="0" cy="4865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97C3AA6-6FA6-499F-B832-347829813284}"/>
              </a:ext>
            </a:extLst>
          </p:cNvPr>
          <p:cNvCxnSpPr>
            <a:cxnSpLocks/>
          </p:cNvCxnSpPr>
          <p:nvPr/>
        </p:nvCxnSpPr>
        <p:spPr>
          <a:xfrm flipH="1">
            <a:off x="285261" y="2726527"/>
            <a:ext cx="1" cy="11221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1DA722F-0CFF-4E09-82D5-75B4B41EF54D}"/>
              </a:ext>
            </a:extLst>
          </p:cNvPr>
          <p:cNvCxnSpPr/>
          <p:nvPr/>
        </p:nvCxnSpPr>
        <p:spPr>
          <a:xfrm flipV="1">
            <a:off x="7771001" y="5269684"/>
            <a:ext cx="0" cy="4865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58C5D2C8-2362-4EE5-92C6-23015F91C5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72952" y="4754436"/>
            <a:ext cx="1975626" cy="614981"/>
          </a:xfrm>
          <a:prstGeom prst="rect">
            <a:avLst/>
          </a:prstGeom>
        </p:spPr>
      </p:pic>
      <p:pic>
        <p:nvPicPr>
          <p:cNvPr id="42" name="Imagem 12">
            <a:extLst>
              <a:ext uri="{FF2B5EF4-FFF2-40B4-BE49-F238E27FC236}">
                <a16:creationId xmlns:a16="http://schemas.microsoft.com/office/drawing/2014/main" id="{3702A208-3001-44C1-83E5-13247FCC12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02716" y="2188973"/>
            <a:ext cx="2030886" cy="1366507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247B156-9B83-43AC-B3D2-0103E01CBA67}"/>
              </a:ext>
            </a:extLst>
          </p:cNvPr>
          <p:cNvCxnSpPr>
            <a:cxnSpLocks/>
          </p:cNvCxnSpPr>
          <p:nvPr/>
        </p:nvCxnSpPr>
        <p:spPr>
          <a:xfrm flipV="1">
            <a:off x="5400899" y="2756104"/>
            <a:ext cx="1697527" cy="106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73A1954-F898-44EF-90B4-6B9A7019920F}"/>
              </a:ext>
            </a:extLst>
          </p:cNvPr>
          <p:cNvCxnSpPr>
            <a:cxnSpLocks/>
          </p:cNvCxnSpPr>
          <p:nvPr/>
        </p:nvCxnSpPr>
        <p:spPr>
          <a:xfrm flipH="1" flipV="1">
            <a:off x="2503082" y="2724896"/>
            <a:ext cx="753400" cy="127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" name="Picture 46">
            <a:extLst>
              <a:ext uri="{FF2B5EF4-FFF2-40B4-BE49-F238E27FC236}">
                <a16:creationId xmlns:a16="http://schemas.microsoft.com/office/drawing/2014/main" id="{33D1F74D-EF22-4782-BD5D-0FCE35FAD1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26307" y="4738744"/>
            <a:ext cx="1289388" cy="486562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B74EC6F-902A-45D6-928D-569FEDF4CC76}"/>
              </a:ext>
            </a:extLst>
          </p:cNvPr>
          <p:cNvCxnSpPr>
            <a:cxnSpLocks/>
          </p:cNvCxnSpPr>
          <p:nvPr/>
        </p:nvCxnSpPr>
        <p:spPr>
          <a:xfrm flipH="1">
            <a:off x="8272979" y="5112260"/>
            <a:ext cx="418014" cy="29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E5D8D88E-BFC4-48A0-B326-C1A4F24C8E1A}"/>
              </a:ext>
            </a:extLst>
          </p:cNvPr>
          <p:cNvCxnSpPr/>
          <p:nvPr/>
        </p:nvCxnSpPr>
        <p:spPr>
          <a:xfrm flipV="1">
            <a:off x="8690993" y="3555480"/>
            <a:ext cx="0" cy="15567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4386448B-A6C1-4BEB-A4D5-3F5840DF29FF}"/>
              </a:ext>
            </a:extLst>
          </p:cNvPr>
          <p:cNvCxnSpPr>
            <a:cxnSpLocks/>
          </p:cNvCxnSpPr>
          <p:nvPr/>
        </p:nvCxnSpPr>
        <p:spPr>
          <a:xfrm>
            <a:off x="4212709" y="3239322"/>
            <a:ext cx="0" cy="15156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4BBC0C31-F25B-49F3-B747-7983DED8C580}"/>
              </a:ext>
            </a:extLst>
          </p:cNvPr>
          <p:cNvCxnSpPr>
            <a:cxnSpLocks/>
          </p:cNvCxnSpPr>
          <p:nvPr/>
        </p:nvCxnSpPr>
        <p:spPr>
          <a:xfrm>
            <a:off x="4212709" y="3247711"/>
            <a:ext cx="288571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8DB6CA5A-7948-47D2-8B87-FA2B490005A3}"/>
              </a:ext>
            </a:extLst>
          </p:cNvPr>
          <p:cNvSpPr txBox="1"/>
          <p:nvPr/>
        </p:nvSpPr>
        <p:spPr>
          <a:xfrm>
            <a:off x="4212709" y="3255800"/>
            <a:ext cx="1188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>
                <a:solidFill>
                  <a:srgbClr val="FF0000"/>
                </a:solidFill>
              </a:rPr>
              <a:t>Ajustável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A2C301D-526B-4808-8DF1-0B4945D32D43}"/>
              </a:ext>
            </a:extLst>
          </p:cNvPr>
          <p:cNvSpPr txBox="1"/>
          <p:nvPr/>
        </p:nvSpPr>
        <p:spPr>
          <a:xfrm>
            <a:off x="7853743" y="3957812"/>
            <a:ext cx="1188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>
                <a:solidFill>
                  <a:srgbClr val="FF0000"/>
                </a:solidFill>
              </a:rPr>
              <a:t>Ajustável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E9AA294-DD03-49DB-858C-2BB6571E861D}"/>
              </a:ext>
            </a:extLst>
          </p:cNvPr>
          <p:cNvSpPr txBox="1"/>
          <p:nvPr/>
        </p:nvSpPr>
        <p:spPr>
          <a:xfrm>
            <a:off x="51559" y="3848659"/>
            <a:ext cx="953471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dirty="0" err="1"/>
              <a:t>Swelling</a:t>
            </a:r>
            <a:r>
              <a:rPr lang="pt-PT" sz="1600" dirty="0"/>
              <a:t> </a:t>
            </a:r>
          </a:p>
          <a:p>
            <a:pPr algn="ctr"/>
            <a:r>
              <a:rPr lang="pt-PT" sz="1600" dirty="0"/>
              <a:t>Index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8ABBCB13-661E-4A20-8A3B-43F9BC03FD36}"/>
              </a:ext>
            </a:extLst>
          </p:cNvPr>
          <p:cNvCxnSpPr>
            <a:cxnSpLocks/>
          </p:cNvCxnSpPr>
          <p:nvPr/>
        </p:nvCxnSpPr>
        <p:spPr>
          <a:xfrm>
            <a:off x="273786" y="2724896"/>
            <a:ext cx="163516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Rectangle 74">
            <a:extLst>
              <a:ext uri="{FF2B5EF4-FFF2-40B4-BE49-F238E27FC236}">
                <a16:creationId xmlns:a16="http://schemas.microsoft.com/office/drawing/2014/main" id="{DC3607F8-B7A5-4DCF-85D2-390894269301}"/>
              </a:ext>
            </a:extLst>
          </p:cNvPr>
          <p:cNvSpPr/>
          <p:nvPr/>
        </p:nvSpPr>
        <p:spPr>
          <a:xfrm>
            <a:off x="124275" y="5847127"/>
            <a:ext cx="285042" cy="283208"/>
          </a:xfrm>
          <a:custGeom>
            <a:avLst/>
            <a:gdLst>
              <a:gd name="connsiteX0" fmla="*/ 0 w 285042"/>
              <a:gd name="connsiteY0" fmla="*/ 0 h 283208"/>
              <a:gd name="connsiteX1" fmla="*/ 285042 w 285042"/>
              <a:gd name="connsiteY1" fmla="*/ 0 h 283208"/>
              <a:gd name="connsiteX2" fmla="*/ 285042 w 285042"/>
              <a:gd name="connsiteY2" fmla="*/ 283208 h 283208"/>
              <a:gd name="connsiteX3" fmla="*/ 0 w 285042"/>
              <a:gd name="connsiteY3" fmla="*/ 283208 h 283208"/>
              <a:gd name="connsiteX4" fmla="*/ 0 w 285042"/>
              <a:gd name="connsiteY4" fmla="*/ 0 h 283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042" h="283208" extrusionOk="0">
                <a:moveTo>
                  <a:pt x="0" y="0"/>
                </a:moveTo>
                <a:cubicBezTo>
                  <a:pt x="116286" y="-5685"/>
                  <a:pt x="176181" y="34049"/>
                  <a:pt x="285042" y="0"/>
                </a:cubicBezTo>
                <a:cubicBezTo>
                  <a:pt x="299158" y="66209"/>
                  <a:pt x="258635" y="200152"/>
                  <a:pt x="285042" y="283208"/>
                </a:cubicBezTo>
                <a:cubicBezTo>
                  <a:pt x="203569" y="288985"/>
                  <a:pt x="78907" y="277501"/>
                  <a:pt x="0" y="283208"/>
                </a:cubicBezTo>
                <a:cubicBezTo>
                  <a:pt x="-21963" y="195308"/>
                  <a:pt x="3628" y="91723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D2448398-8F25-40C1-9033-596A52A07DA4}"/>
              </a:ext>
            </a:extLst>
          </p:cNvPr>
          <p:cNvSpPr/>
          <p:nvPr/>
        </p:nvSpPr>
        <p:spPr>
          <a:xfrm>
            <a:off x="3847493" y="5857923"/>
            <a:ext cx="285042" cy="283208"/>
          </a:xfrm>
          <a:custGeom>
            <a:avLst/>
            <a:gdLst>
              <a:gd name="connsiteX0" fmla="*/ 0 w 285042"/>
              <a:gd name="connsiteY0" fmla="*/ 0 h 283208"/>
              <a:gd name="connsiteX1" fmla="*/ 285042 w 285042"/>
              <a:gd name="connsiteY1" fmla="*/ 0 h 283208"/>
              <a:gd name="connsiteX2" fmla="*/ 285042 w 285042"/>
              <a:gd name="connsiteY2" fmla="*/ 283208 h 283208"/>
              <a:gd name="connsiteX3" fmla="*/ 0 w 285042"/>
              <a:gd name="connsiteY3" fmla="*/ 283208 h 283208"/>
              <a:gd name="connsiteX4" fmla="*/ 0 w 285042"/>
              <a:gd name="connsiteY4" fmla="*/ 0 h 283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042" h="283208" extrusionOk="0">
                <a:moveTo>
                  <a:pt x="0" y="0"/>
                </a:moveTo>
                <a:cubicBezTo>
                  <a:pt x="116286" y="-5685"/>
                  <a:pt x="176181" y="34049"/>
                  <a:pt x="285042" y="0"/>
                </a:cubicBezTo>
                <a:cubicBezTo>
                  <a:pt x="299158" y="66209"/>
                  <a:pt x="258635" y="200152"/>
                  <a:pt x="285042" y="283208"/>
                </a:cubicBezTo>
                <a:cubicBezTo>
                  <a:pt x="203569" y="288985"/>
                  <a:pt x="78907" y="277501"/>
                  <a:pt x="0" y="283208"/>
                </a:cubicBezTo>
                <a:cubicBezTo>
                  <a:pt x="-21963" y="195308"/>
                  <a:pt x="3628" y="91723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EF0A45E-65C7-4FAA-B0CC-46CDBAE31984}"/>
              </a:ext>
            </a:extLst>
          </p:cNvPr>
          <p:cNvSpPr/>
          <p:nvPr/>
        </p:nvSpPr>
        <p:spPr>
          <a:xfrm>
            <a:off x="6937694" y="5722652"/>
            <a:ext cx="226061" cy="175198"/>
          </a:xfrm>
          <a:custGeom>
            <a:avLst/>
            <a:gdLst>
              <a:gd name="connsiteX0" fmla="*/ 0 w 226061"/>
              <a:gd name="connsiteY0" fmla="*/ 0 h 175198"/>
              <a:gd name="connsiteX1" fmla="*/ 226061 w 226061"/>
              <a:gd name="connsiteY1" fmla="*/ 0 h 175198"/>
              <a:gd name="connsiteX2" fmla="*/ 226061 w 226061"/>
              <a:gd name="connsiteY2" fmla="*/ 175198 h 175198"/>
              <a:gd name="connsiteX3" fmla="*/ 0 w 226061"/>
              <a:gd name="connsiteY3" fmla="*/ 175198 h 175198"/>
              <a:gd name="connsiteX4" fmla="*/ 0 w 226061"/>
              <a:gd name="connsiteY4" fmla="*/ 0 h 17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61" h="175198" extrusionOk="0">
                <a:moveTo>
                  <a:pt x="0" y="0"/>
                </a:moveTo>
                <a:cubicBezTo>
                  <a:pt x="81312" y="-9859"/>
                  <a:pt x="162879" y="14278"/>
                  <a:pt x="226061" y="0"/>
                </a:cubicBezTo>
                <a:cubicBezTo>
                  <a:pt x="238625" y="48289"/>
                  <a:pt x="211158" y="116975"/>
                  <a:pt x="226061" y="175198"/>
                </a:cubicBezTo>
                <a:cubicBezTo>
                  <a:pt x="142073" y="190312"/>
                  <a:pt x="88306" y="158593"/>
                  <a:pt x="0" y="175198"/>
                </a:cubicBezTo>
                <a:cubicBezTo>
                  <a:pt x="-5239" y="119583"/>
                  <a:pt x="11265" y="73049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1AC151-8562-4004-800E-BAD4C5E2DF32}"/>
              </a:ext>
            </a:extLst>
          </p:cNvPr>
          <p:cNvSpPr/>
          <p:nvPr/>
        </p:nvSpPr>
        <p:spPr>
          <a:xfrm>
            <a:off x="6810718" y="5980861"/>
            <a:ext cx="226062" cy="207029"/>
          </a:xfrm>
          <a:custGeom>
            <a:avLst/>
            <a:gdLst>
              <a:gd name="connsiteX0" fmla="*/ 0 w 226062"/>
              <a:gd name="connsiteY0" fmla="*/ 0 h 207029"/>
              <a:gd name="connsiteX1" fmla="*/ 226062 w 226062"/>
              <a:gd name="connsiteY1" fmla="*/ 0 h 207029"/>
              <a:gd name="connsiteX2" fmla="*/ 226062 w 226062"/>
              <a:gd name="connsiteY2" fmla="*/ 207029 h 207029"/>
              <a:gd name="connsiteX3" fmla="*/ 0 w 226062"/>
              <a:gd name="connsiteY3" fmla="*/ 207029 h 207029"/>
              <a:gd name="connsiteX4" fmla="*/ 0 w 226062"/>
              <a:gd name="connsiteY4" fmla="*/ 0 h 20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62" h="207029" extrusionOk="0">
                <a:moveTo>
                  <a:pt x="0" y="0"/>
                </a:moveTo>
                <a:cubicBezTo>
                  <a:pt x="74481" y="-18621"/>
                  <a:pt x="145734" y="520"/>
                  <a:pt x="226062" y="0"/>
                </a:cubicBezTo>
                <a:cubicBezTo>
                  <a:pt x="233572" y="46763"/>
                  <a:pt x="219602" y="111289"/>
                  <a:pt x="226062" y="207029"/>
                </a:cubicBezTo>
                <a:cubicBezTo>
                  <a:pt x="155048" y="209442"/>
                  <a:pt x="104159" y="200015"/>
                  <a:pt x="0" y="207029"/>
                </a:cubicBezTo>
                <a:cubicBezTo>
                  <a:pt x="-7395" y="110332"/>
                  <a:pt x="10744" y="85412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BFFC8467-38FA-440C-9F3A-6E6979600134}"/>
              </a:ext>
            </a:extLst>
          </p:cNvPr>
          <p:cNvSpPr/>
          <p:nvPr/>
        </p:nvSpPr>
        <p:spPr>
          <a:xfrm>
            <a:off x="7285669" y="6017026"/>
            <a:ext cx="226062" cy="207029"/>
          </a:xfrm>
          <a:custGeom>
            <a:avLst/>
            <a:gdLst>
              <a:gd name="connsiteX0" fmla="*/ 0 w 226062"/>
              <a:gd name="connsiteY0" fmla="*/ 0 h 207029"/>
              <a:gd name="connsiteX1" fmla="*/ 226062 w 226062"/>
              <a:gd name="connsiteY1" fmla="*/ 0 h 207029"/>
              <a:gd name="connsiteX2" fmla="*/ 226062 w 226062"/>
              <a:gd name="connsiteY2" fmla="*/ 207029 h 207029"/>
              <a:gd name="connsiteX3" fmla="*/ 0 w 226062"/>
              <a:gd name="connsiteY3" fmla="*/ 207029 h 207029"/>
              <a:gd name="connsiteX4" fmla="*/ 0 w 226062"/>
              <a:gd name="connsiteY4" fmla="*/ 0 h 20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62" h="207029" extrusionOk="0">
                <a:moveTo>
                  <a:pt x="0" y="0"/>
                </a:moveTo>
                <a:cubicBezTo>
                  <a:pt x="74481" y="-18621"/>
                  <a:pt x="145734" y="520"/>
                  <a:pt x="226062" y="0"/>
                </a:cubicBezTo>
                <a:cubicBezTo>
                  <a:pt x="233572" y="46763"/>
                  <a:pt x="219602" y="111289"/>
                  <a:pt x="226062" y="207029"/>
                </a:cubicBezTo>
                <a:cubicBezTo>
                  <a:pt x="155048" y="209442"/>
                  <a:pt x="104159" y="200015"/>
                  <a:pt x="0" y="207029"/>
                </a:cubicBezTo>
                <a:cubicBezTo>
                  <a:pt x="-7395" y="110332"/>
                  <a:pt x="10744" y="85412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E7DC80DC-FF3F-4D96-94FA-AD3499492F44}"/>
                  </a:ext>
                </a:extLst>
              </p:cNvPr>
              <p:cNvSpPr txBox="1"/>
              <p:nvPr/>
            </p:nvSpPr>
            <p:spPr>
              <a:xfrm>
                <a:off x="1911563" y="2412835"/>
                <a:ext cx="604007" cy="58477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pt-PT" sz="160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pt-PT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𝐶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pt-PT" sz="1600" i="1" dirty="0">
                  <a:solidFill>
                    <a:schemeClr val="tx1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sz="160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pt-BR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𝑃</m:t>
                          </m:r>
                        </m:sub>
                      </m:sSub>
                    </m:oMath>
                  </m:oMathPara>
                </a14:m>
                <a:endParaRPr lang="pt-PT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E7DC80DC-FF3F-4D96-94FA-AD3499492F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1563" y="2412835"/>
                <a:ext cx="604007" cy="58477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A13BB204-A08B-4C47-9900-26395A2DA046}"/>
              </a:ext>
            </a:extLst>
          </p:cNvPr>
          <p:cNvCxnSpPr>
            <a:cxnSpLocks/>
          </p:cNvCxnSpPr>
          <p:nvPr/>
        </p:nvCxnSpPr>
        <p:spPr>
          <a:xfrm flipH="1">
            <a:off x="278305" y="4420959"/>
            <a:ext cx="2" cy="13352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66470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308784" y="1994078"/>
            <a:ext cx="323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Modelo de catálise heterogênea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B14F2C-F1F8-40D9-A0B2-697F4EE7D5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667" y="5651632"/>
            <a:ext cx="4838700" cy="6762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BAB1A9-3A92-445B-A72F-4BC8F5AFC6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9133" y="5612571"/>
            <a:ext cx="3352800" cy="7048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39813AD-4515-473A-87A8-DCEB078DA14C}"/>
              </a:ext>
            </a:extLst>
          </p:cNvPr>
          <p:cNvSpPr txBox="1"/>
          <p:nvPr/>
        </p:nvSpPr>
        <p:spPr>
          <a:xfrm>
            <a:off x="3186206" y="6158630"/>
            <a:ext cx="2290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solidFill>
                  <a:srgbClr val="0070C0"/>
                </a:solidFill>
              </a:rPr>
              <a:t>(Partícula)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97E3082-9B5F-4D0A-B56E-FFB60215CBE0}"/>
              </a:ext>
            </a:extLst>
          </p:cNvPr>
          <p:cNvSpPr txBox="1"/>
          <p:nvPr/>
        </p:nvSpPr>
        <p:spPr>
          <a:xfrm>
            <a:off x="7203383" y="6187890"/>
            <a:ext cx="2290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solidFill>
                  <a:srgbClr val="0070C0"/>
                </a:solidFill>
              </a:rPr>
              <a:t>(Fase líquida)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BDDF77-912B-4C79-83AB-7C21E76A21BE}"/>
              </a:ext>
            </a:extLst>
          </p:cNvPr>
          <p:cNvSpPr txBox="1"/>
          <p:nvPr/>
        </p:nvSpPr>
        <p:spPr>
          <a:xfrm>
            <a:off x="3261706" y="2474391"/>
            <a:ext cx="2139193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/>
              <a:t>Modelo de copolimerização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1D60373-8338-4194-A2EE-CC55FB5988C1}"/>
              </a:ext>
            </a:extLst>
          </p:cNvPr>
          <p:cNvCxnSpPr/>
          <p:nvPr/>
        </p:nvCxnSpPr>
        <p:spPr>
          <a:xfrm flipV="1">
            <a:off x="4739780" y="5360565"/>
            <a:ext cx="0" cy="4865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97C3AA6-6FA6-499F-B832-347829813284}"/>
              </a:ext>
            </a:extLst>
          </p:cNvPr>
          <p:cNvCxnSpPr>
            <a:cxnSpLocks/>
          </p:cNvCxnSpPr>
          <p:nvPr/>
        </p:nvCxnSpPr>
        <p:spPr>
          <a:xfrm flipH="1">
            <a:off x="285261" y="2726527"/>
            <a:ext cx="1" cy="11221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1DA722F-0CFF-4E09-82D5-75B4B41EF54D}"/>
              </a:ext>
            </a:extLst>
          </p:cNvPr>
          <p:cNvCxnSpPr/>
          <p:nvPr/>
        </p:nvCxnSpPr>
        <p:spPr>
          <a:xfrm flipV="1">
            <a:off x="7771001" y="5269684"/>
            <a:ext cx="0" cy="4865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58C5D2C8-2362-4EE5-92C6-23015F91C5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72952" y="4754436"/>
            <a:ext cx="1975626" cy="614981"/>
          </a:xfrm>
          <a:prstGeom prst="rect">
            <a:avLst/>
          </a:prstGeom>
        </p:spPr>
      </p:pic>
      <p:pic>
        <p:nvPicPr>
          <p:cNvPr id="42" name="Imagem 12">
            <a:extLst>
              <a:ext uri="{FF2B5EF4-FFF2-40B4-BE49-F238E27FC236}">
                <a16:creationId xmlns:a16="http://schemas.microsoft.com/office/drawing/2014/main" id="{3702A208-3001-44C1-83E5-13247FCC12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02716" y="2188973"/>
            <a:ext cx="2030886" cy="1366507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247B156-9B83-43AC-B3D2-0103E01CBA67}"/>
              </a:ext>
            </a:extLst>
          </p:cNvPr>
          <p:cNvCxnSpPr>
            <a:cxnSpLocks/>
          </p:cNvCxnSpPr>
          <p:nvPr/>
        </p:nvCxnSpPr>
        <p:spPr>
          <a:xfrm flipV="1">
            <a:off x="5400899" y="2756104"/>
            <a:ext cx="1697527" cy="106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73A1954-F898-44EF-90B4-6B9A7019920F}"/>
              </a:ext>
            </a:extLst>
          </p:cNvPr>
          <p:cNvCxnSpPr>
            <a:cxnSpLocks/>
          </p:cNvCxnSpPr>
          <p:nvPr/>
        </p:nvCxnSpPr>
        <p:spPr>
          <a:xfrm flipH="1" flipV="1">
            <a:off x="2503082" y="2724896"/>
            <a:ext cx="753400" cy="127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" name="Picture 46">
            <a:extLst>
              <a:ext uri="{FF2B5EF4-FFF2-40B4-BE49-F238E27FC236}">
                <a16:creationId xmlns:a16="http://schemas.microsoft.com/office/drawing/2014/main" id="{33D1F74D-EF22-4782-BD5D-0FCE35FAD1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26307" y="4738744"/>
            <a:ext cx="1289388" cy="486562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B74EC6F-902A-45D6-928D-569FEDF4CC76}"/>
              </a:ext>
            </a:extLst>
          </p:cNvPr>
          <p:cNvCxnSpPr>
            <a:cxnSpLocks/>
          </p:cNvCxnSpPr>
          <p:nvPr/>
        </p:nvCxnSpPr>
        <p:spPr>
          <a:xfrm flipH="1">
            <a:off x="8272979" y="5112260"/>
            <a:ext cx="418014" cy="29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E5D8D88E-BFC4-48A0-B326-C1A4F24C8E1A}"/>
              </a:ext>
            </a:extLst>
          </p:cNvPr>
          <p:cNvCxnSpPr/>
          <p:nvPr/>
        </p:nvCxnSpPr>
        <p:spPr>
          <a:xfrm flipV="1">
            <a:off x="8690993" y="3555480"/>
            <a:ext cx="0" cy="15567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4386448B-A6C1-4BEB-A4D5-3F5840DF29FF}"/>
              </a:ext>
            </a:extLst>
          </p:cNvPr>
          <p:cNvCxnSpPr>
            <a:cxnSpLocks/>
          </p:cNvCxnSpPr>
          <p:nvPr/>
        </p:nvCxnSpPr>
        <p:spPr>
          <a:xfrm>
            <a:off x="4212709" y="3239322"/>
            <a:ext cx="0" cy="15156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4BBC0C31-F25B-49F3-B747-7983DED8C580}"/>
              </a:ext>
            </a:extLst>
          </p:cNvPr>
          <p:cNvCxnSpPr>
            <a:cxnSpLocks/>
          </p:cNvCxnSpPr>
          <p:nvPr/>
        </p:nvCxnSpPr>
        <p:spPr>
          <a:xfrm>
            <a:off x="4212709" y="3247711"/>
            <a:ext cx="288571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8DB6CA5A-7948-47D2-8B87-FA2B490005A3}"/>
              </a:ext>
            </a:extLst>
          </p:cNvPr>
          <p:cNvSpPr txBox="1"/>
          <p:nvPr/>
        </p:nvSpPr>
        <p:spPr>
          <a:xfrm>
            <a:off x="4212709" y="3255800"/>
            <a:ext cx="1188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>
                <a:solidFill>
                  <a:srgbClr val="FF0000"/>
                </a:solidFill>
              </a:rPr>
              <a:t>Ajustável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A2C301D-526B-4808-8DF1-0B4945D32D43}"/>
              </a:ext>
            </a:extLst>
          </p:cNvPr>
          <p:cNvSpPr txBox="1"/>
          <p:nvPr/>
        </p:nvSpPr>
        <p:spPr>
          <a:xfrm>
            <a:off x="7853743" y="3957812"/>
            <a:ext cx="1188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>
                <a:solidFill>
                  <a:srgbClr val="FF0000"/>
                </a:solidFill>
              </a:rPr>
              <a:t>Ajustável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6F26A6C-B25C-445C-AB09-0DAFC5175110}"/>
              </a:ext>
            </a:extLst>
          </p:cNvPr>
          <p:cNvSpPr txBox="1"/>
          <p:nvPr/>
        </p:nvSpPr>
        <p:spPr>
          <a:xfrm>
            <a:off x="4939367" y="4033325"/>
            <a:ext cx="95495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PT" dirty="0"/>
              <a:t>UNIFAC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721073F9-644B-4AB6-90B4-7B7BA5B384CB}"/>
              </a:ext>
            </a:extLst>
          </p:cNvPr>
          <p:cNvCxnSpPr>
            <a:cxnSpLocks/>
          </p:cNvCxnSpPr>
          <p:nvPr/>
        </p:nvCxnSpPr>
        <p:spPr>
          <a:xfrm flipV="1">
            <a:off x="5252873" y="4402657"/>
            <a:ext cx="0" cy="4177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AE9AA294-DD03-49DB-858C-2BB6571E861D}"/>
              </a:ext>
            </a:extLst>
          </p:cNvPr>
          <p:cNvSpPr txBox="1"/>
          <p:nvPr/>
        </p:nvSpPr>
        <p:spPr>
          <a:xfrm>
            <a:off x="51559" y="3848659"/>
            <a:ext cx="953471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dirty="0" err="1"/>
              <a:t>Swelling</a:t>
            </a:r>
            <a:r>
              <a:rPr lang="pt-PT" sz="1600" dirty="0"/>
              <a:t> </a:t>
            </a:r>
          </a:p>
          <a:p>
            <a:pPr algn="ctr"/>
            <a:r>
              <a:rPr lang="pt-PT" sz="1600" dirty="0"/>
              <a:t>Index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8ABBCB13-661E-4A20-8A3B-43F9BC03FD36}"/>
              </a:ext>
            </a:extLst>
          </p:cNvPr>
          <p:cNvCxnSpPr>
            <a:cxnSpLocks/>
          </p:cNvCxnSpPr>
          <p:nvPr/>
        </p:nvCxnSpPr>
        <p:spPr>
          <a:xfrm>
            <a:off x="273786" y="2724896"/>
            <a:ext cx="163516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Rectangle 74">
            <a:extLst>
              <a:ext uri="{FF2B5EF4-FFF2-40B4-BE49-F238E27FC236}">
                <a16:creationId xmlns:a16="http://schemas.microsoft.com/office/drawing/2014/main" id="{DC3607F8-B7A5-4DCF-85D2-390894269301}"/>
              </a:ext>
            </a:extLst>
          </p:cNvPr>
          <p:cNvSpPr/>
          <p:nvPr/>
        </p:nvSpPr>
        <p:spPr>
          <a:xfrm>
            <a:off x="124275" y="5847127"/>
            <a:ext cx="285042" cy="283208"/>
          </a:xfrm>
          <a:custGeom>
            <a:avLst/>
            <a:gdLst>
              <a:gd name="connsiteX0" fmla="*/ 0 w 285042"/>
              <a:gd name="connsiteY0" fmla="*/ 0 h 283208"/>
              <a:gd name="connsiteX1" fmla="*/ 285042 w 285042"/>
              <a:gd name="connsiteY1" fmla="*/ 0 h 283208"/>
              <a:gd name="connsiteX2" fmla="*/ 285042 w 285042"/>
              <a:gd name="connsiteY2" fmla="*/ 283208 h 283208"/>
              <a:gd name="connsiteX3" fmla="*/ 0 w 285042"/>
              <a:gd name="connsiteY3" fmla="*/ 283208 h 283208"/>
              <a:gd name="connsiteX4" fmla="*/ 0 w 285042"/>
              <a:gd name="connsiteY4" fmla="*/ 0 h 283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042" h="283208" extrusionOk="0">
                <a:moveTo>
                  <a:pt x="0" y="0"/>
                </a:moveTo>
                <a:cubicBezTo>
                  <a:pt x="116286" y="-5685"/>
                  <a:pt x="176181" y="34049"/>
                  <a:pt x="285042" y="0"/>
                </a:cubicBezTo>
                <a:cubicBezTo>
                  <a:pt x="299158" y="66209"/>
                  <a:pt x="258635" y="200152"/>
                  <a:pt x="285042" y="283208"/>
                </a:cubicBezTo>
                <a:cubicBezTo>
                  <a:pt x="203569" y="288985"/>
                  <a:pt x="78907" y="277501"/>
                  <a:pt x="0" y="283208"/>
                </a:cubicBezTo>
                <a:cubicBezTo>
                  <a:pt x="-21963" y="195308"/>
                  <a:pt x="3628" y="91723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D2448398-8F25-40C1-9033-596A52A07DA4}"/>
              </a:ext>
            </a:extLst>
          </p:cNvPr>
          <p:cNvSpPr/>
          <p:nvPr/>
        </p:nvSpPr>
        <p:spPr>
          <a:xfrm>
            <a:off x="3847493" y="5857923"/>
            <a:ext cx="285042" cy="283208"/>
          </a:xfrm>
          <a:custGeom>
            <a:avLst/>
            <a:gdLst>
              <a:gd name="connsiteX0" fmla="*/ 0 w 285042"/>
              <a:gd name="connsiteY0" fmla="*/ 0 h 283208"/>
              <a:gd name="connsiteX1" fmla="*/ 285042 w 285042"/>
              <a:gd name="connsiteY1" fmla="*/ 0 h 283208"/>
              <a:gd name="connsiteX2" fmla="*/ 285042 w 285042"/>
              <a:gd name="connsiteY2" fmla="*/ 283208 h 283208"/>
              <a:gd name="connsiteX3" fmla="*/ 0 w 285042"/>
              <a:gd name="connsiteY3" fmla="*/ 283208 h 283208"/>
              <a:gd name="connsiteX4" fmla="*/ 0 w 285042"/>
              <a:gd name="connsiteY4" fmla="*/ 0 h 283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042" h="283208" extrusionOk="0">
                <a:moveTo>
                  <a:pt x="0" y="0"/>
                </a:moveTo>
                <a:cubicBezTo>
                  <a:pt x="116286" y="-5685"/>
                  <a:pt x="176181" y="34049"/>
                  <a:pt x="285042" y="0"/>
                </a:cubicBezTo>
                <a:cubicBezTo>
                  <a:pt x="299158" y="66209"/>
                  <a:pt x="258635" y="200152"/>
                  <a:pt x="285042" y="283208"/>
                </a:cubicBezTo>
                <a:cubicBezTo>
                  <a:pt x="203569" y="288985"/>
                  <a:pt x="78907" y="277501"/>
                  <a:pt x="0" y="283208"/>
                </a:cubicBezTo>
                <a:cubicBezTo>
                  <a:pt x="-21963" y="195308"/>
                  <a:pt x="3628" y="91723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EF0A45E-65C7-4FAA-B0CC-46CDBAE31984}"/>
              </a:ext>
            </a:extLst>
          </p:cNvPr>
          <p:cNvSpPr/>
          <p:nvPr/>
        </p:nvSpPr>
        <p:spPr>
          <a:xfrm>
            <a:off x="6937694" y="5722652"/>
            <a:ext cx="226061" cy="175198"/>
          </a:xfrm>
          <a:custGeom>
            <a:avLst/>
            <a:gdLst>
              <a:gd name="connsiteX0" fmla="*/ 0 w 226061"/>
              <a:gd name="connsiteY0" fmla="*/ 0 h 175198"/>
              <a:gd name="connsiteX1" fmla="*/ 226061 w 226061"/>
              <a:gd name="connsiteY1" fmla="*/ 0 h 175198"/>
              <a:gd name="connsiteX2" fmla="*/ 226061 w 226061"/>
              <a:gd name="connsiteY2" fmla="*/ 175198 h 175198"/>
              <a:gd name="connsiteX3" fmla="*/ 0 w 226061"/>
              <a:gd name="connsiteY3" fmla="*/ 175198 h 175198"/>
              <a:gd name="connsiteX4" fmla="*/ 0 w 226061"/>
              <a:gd name="connsiteY4" fmla="*/ 0 h 17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61" h="175198" extrusionOk="0">
                <a:moveTo>
                  <a:pt x="0" y="0"/>
                </a:moveTo>
                <a:cubicBezTo>
                  <a:pt x="81312" y="-9859"/>
                  <a:pt x="162879" y="14278"/>
                  <a:pt x="226061" y="0"/>
                </a:cubicBezTo>
                <a:cubicBezTo>
                  <a:pt x="238625" y="48289"/>
                  <a:pt x="211158" y="116975"/>
                  <a:pt x="226061" y="175198"/>
                </a:cubicBezTo>
                <a:cubicBezTo>
                  <a:pt x="142073" y="190312"/>
                  <a:pt x="88306" y="158593"/>
                  <a:pt x="0" y="175198"/>
                </a:cubicBezTo>
                <a:cubicBezTo>
                  <a:pt x="-5239" y="119583"/>
                  <a:pt x="11265" y="73049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1AC151-8562-4004-800E-BAD4C5E2DF32}"/>
              </a:ext>
            </a:extLst>
          </p:cNvPr>
          <p:cNvSpPr/>
          <p:nvPr/>
        </p:nvSpPr>
        <p:spPr>
          <a:xfrm>
            <a:off x="6810718" y="5980861"/>
            <a:ext cx="226062" cy="207029"/>
          </a:xfrm>
          <a:custGeom>
            <a:avLst/>
            <a:gdLst>
              <a:gd name="connsiteX0" fmla="*/ 0 w 226062"/>
              <a:gd name="connsiteY0" fmla="*/ 0 h 207029"/>
              <a:gd name="connsiteX1" fmla="*/ 226062 w 226062"/>
              <a:gd name="connsiteY1" fmla="*/ 0 h 207029"/>
              <a:gd name="connsiteX2" fmla="*/ 226062 w 226062"/>
              <a:gd name="connsiteY2" fmla="*/ 207029 h 207029"/>
              <a:gd name="connsiteX3" fmla="*/ 0 w 226062"/>
              <a:gd name="connsiteY3" fmla="*/ 207029 h 207029"/>
              <a:gd name="connsiteX4" fmla="*/ 0 w 226062"/>
              <a:gd name="connsiteY4" fmla="*/ 0 h 20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62" h="207029" extrusionOk="0">
                <a:moveTo>
                  <a:pt x="0" y="0"/>
                </a:moveTo>
                <a:cubicBezTo>
                  <a:pt x="74481" y="-18621"/>
                  <a:pt x="145734" y="520"/>
                  <a:pt x="226062" y="0"/>
                </a:cubicBezTo>
                <a:cubicBezTo>
                  <a:pt x="233572" y="46763"/>
                  <a:pt x="219602" y="111289"/>
                  <a:pt x="226062" y="207029"/>
                </a:cubicBezTo>
                <a:cubicBezTo>
                  <a:pt x="155048" y="209442"/>
                  <a:pt x="104159" y="200015"/>
                  <a:pt x="0" y="207029"/>
                </a:cubicBezTo>
                <a:cubicBezTo>
                  <a:pt x="-7395" y="110332"/>
                  <a:pt x="10744" y="85412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BFFC8467-38FA-440C-9F3A-6E6979600134}"/>
              </a:ext>
            </a:extLst>
          </p:cNvPr>
          <p:cNvSpPr/>
          <p:nvPr/>
        </p:nvSpPr>
        <p:spPr>
          <a:xfrm>
            <a:off x="7285669" y="6017026"/>
            <a:ext cx="226062" cy="207029"/>
          </a:xfrm>
          <a:custGeom>
            <a:avLst/>
            <a:gdLst>
              <a:gd name="connsiteX0" fmla="*/ 0 w 226062"/>
              <a:gd name="connsiteY0" fmla="*/ 0 h 207029"/>
              <a:gd name="connsiteX1" fmla="*/ 226062 w 226062"/>
              <a:gd name="connsiteY1" fmla="*/ 0 h 207029"/>
              <a:gd name="connsiteX2" fmla="*/ 226062 w 226062"/>
              <a:gd name="connsiteY2" fmla="*/ 207029 h 207029"/>
              <a:gd name="connsiteX3" fmla="*/ 0 w 226062"/>
              <a:gd name="connsiteY3" fmla="*/ 207029 h 207029"/>
              <a:gd name="connsiteX4" fmla="*/ 0 w 226062"/>
              <a:gd name="connsiteY4" fmla="*/ 0 h 20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62" h="207029" extrusionOk="0">
                <a:moveTo>
                  <a:pt x="0" y="0"/>
                </a:moveTo>
                <a:cubicBezTo>
                  <a:pt x="74481" y="-18621"/>
                  <a:pt x="145734" y="520"/>
                  <a:pt x="226062" y="0"/>
                </a:cubicBezTo>
                <a:cubicBezTo>
                  <a:pt x="233572" y="46763"/>
                  <a:pt x="219602" y="111289"/>
                  <a:pt x="226062" y="207029"/>
                </a:cubicBezTo>
                <a:cubicBezTo>
                  <a:pt x="155048" y="209442"/>
                  <a:pt x="104159" y="200015"/>
                  <a:pt x="0" y="207029"/>
                </a:cubicBezTo>
                <a:cubicBezTo>
                  <a:pt x="-7395" y="110332"/>
                  <a:pt x="10744" y="85412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E7DC80DC-FF3F-4D96-94FA-AD3499492F44}"/>
                  </a:ext>
                </a:extLst>
              </p:cNvPr>
              <p:cNvSpPr txBox="1"/>
              <p:nvPr/>
            </p:nvSpPr>
            <p:spPr>
              <a:xfrm>
                <a:off x="1911563" y="2412835"/>
                <a:ext cx="604007" cy="58477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pt-PT" sz="160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pt-PT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𝐶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pt-PT" sz="1600" i="1" dirty="0">
                  <a:solidFill>
                    <a:schemeClr val="tx1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sz="160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pt-BR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𝑃</m:t>
                          </m:r>
                        </m:sub>
                      </m:sSub>
                    </m:oMath>
                  </m:oMathPara>
                </a14:m>
                <a:endParaRPr lang="pt-PT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E7DC80DC-FF3F-4D96-94FA-AD3499492F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1563" y="2412835"/>
                <a:ext cx="604007" cy="58477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A13BB204-A08B-4C47-9900-26395A2DA046}"/>
              </a:ext>
            </a:extLst>
          </p:cNvPr>
          <p:cNvCxnSpPr>
            <a:cxnSpLocks/>
          </p:cNvCxnSpPr>
          <p:nvPr/>
        </p:nvCxnSpPr>
        <p:spPr>
          <a:xfrm flipH="1">
            <a:off x="278305" y="4420959"/>
            <a:ext cx="2" cy="13352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38483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90671" y="1756263"/>
            <a:ext cx="483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UNIFAC Modificado (</a:t>
            </a:r>
            <a:r>
              <a:rPr lang="pt-PT" dirty="0" err="1"/>
              <a:t>Jakob</a:t>
            </a:r>
            <a:r>
              <a:rPr lang="pt-PT" dirty="0"/>
              <a:t> </a:t>
            </a:r>
            <a:r>
              <a:rPr lang="pt-PT" dirty="0" err="1"/>
              <a:t>et</a:t>
            </a:r>
            <a:r>
              <a:rPr lang="pt-PT" dirty="0"/>
              <a:t> al., 2006)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0D6D1EB3-E42D-45C1-8F6E-CA4D21934EDE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56287"/>
            <a:ext cx="5192785" cy="37760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73141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90671" y="1756263"/>
            <a:ext cx="483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UNIFAC Modificado (</a:t>
            </a:r>
            <a:r>
              <a:rPr lang="pt-PT" dirty="0" err="1"/>
              <a:t>Jakob</a:t>
            </a:r>
            <a:r>
              <a:rPr lang="pt-PT" dirty="0"/>
              <a:t> </a:t>
            </a:r>
            <a:r>
              <a:rPr lang="pt-PT" dirty="0" err="1"/>
              <a:t>et</a:t>
            </a:r>
            <a:r>
              <a:rPr lang="pt-PT" dirty="0"/>
              <a:t> al., 2006)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0D6D1EB3-E42D-45C1-8F6E-CA4D21934EDE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56287"/>
            <a:ext cx="5192785" cy="377606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A67FB9FC-1476-45A4-83A4-AA448CEDCB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3991" y="2509451"/>
            <a:ext cx="1975626" cy="614981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15235CBB-D6C3-4271-868B-DEF15F84BD32}"/>
              </a:ext>
            </a:extLst>
          </p:cNvPr>
          <p:cNvSpPr txBox="1"/>
          <p:nvPr/>
        </p:nvSpPr>
        <p:spPr>
          <a:xfrm>
            <a:off x="5825453" y="1985399"/>
            <a:ext cx="32031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400" u="sng" dirty="0"/>
              <a:t>Atividade variando com tempo e espaço</a:t>
            </a:r>
          </a:p>
        </p:txBody>
      </p:sp>
    </p:spTree>
    <p:extLst>
      <p:ext uri="{BB962C8B-B14F-4D97-AF65-F5344CB8AC3E}">
        <p14:creationId xmlns:p14="http://schemas.microsoft.com/office/powerpoint/2010/main" val="26525643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90671" y="1756263"/>
            <a:ext cx="483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UNIFAC Modificado (</a:t>
            </a:r>
            <a:r>
              <a:rPr lang="pt-PT" dirty="0" err="1"/>
              <a:t>Jakob</a:t>
            </a:r>
            <a:r>
              <a:rPr lang="pt-PT" dirty="0"/>
              <a:t> </a:t>
            </a:r>
            <a:r>
              <a:rPr lang="pt-PT" dirty="0" err="1"/>
              <a:t>et</a:t>
            </a:r>
            <a:r>
              <a:rPr lang="pt-PT" dirty="0"/>
              <a:t> al., 2006)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0D6D1EB3-E42D-45C1-8F6E-CA4D21934EDE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56287"/>
            <a:ext cx="5192785" cy="377606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A67FB9FC-1476-45A4-83A4-AA448CEDCB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3991" y="2509451"/>
            <a:ext cx="1975626" cy="61498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A4C0393-319F-492F-B280-E3A08A71F6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3991" y="3995079"/>
            <a:ext cx="1864503" cy="641389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15235CBB-D6C3-4271-868B-DEF15F84BD32}"/>
              </a:ext>
            </a:extLst>
          </p:cNvPr>
          <p:cNvSpPr txBox="1"/>
          <p:nvPr/>
        </p:nvSpPr>
        <p:spPr>
          <a:xfrm>
            <a:off x="5825453" y="1985399"/>
            <a:ext cx="32031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400" u="sng" dirty="0"/>
              <a:t>Atividade variando com tempo e espaço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2228C7D-08F7-495A-9C70-D3B8D19CE157}"/>
              </a:ext>
            </a:extLst>
          </p:cNvPr>
          <p:cNvSpPr txBox="1"/>
          <p:nvPr/>
        </p:nvSpPr>
        <p:spPr>
          <a:xfrm>
            <a:off x="5825453" y="3568022"/>
            <a:ext cx="23866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400" u="sng" dirty="0"/>
              <a:t>Atividade constante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32102FF-62AE-42FF-8B67-9797C320EF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25453" y="4949143"/>
            <a:ext cx="1472969" cy="1339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027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3EE44EF-366E-4A1C-81A7-EDC8D9747628}"/>
              </a:ext>
            </a:extLst>
          </p:cNvPr>
          <p:cNvSpPr txBox="1"/>
          <p:nvPr/>
        </p:nvSpPr>
        <p:spPr>
          <a:xfrm>
            <a:off x="505925" y="2356287"/>
            <a:ext cx="284386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PT" dirty="0"/>
              <a:t>Modelo de copolimerização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7D715D9-141F-4016-890D-59AEFB0ADF16}"/>
              </a:ext>
            </a:extLst>
          </p:cNvPr>
          <p:cNvCxnSpPr>
            <a:stCxn id="3" idx="3"/>
          </p:cNvCxnSpPr>
          <p:nvPr/>
        </p:nvCxnSpPr>
        <p:spPr>
          <a:xfrm>
            <a:off x="3349793" y="2540953"/>
            <a:ext cx="62658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53B8FE4-21DB-4963-95BC-A695C0F8A66E}"/>
                  </a:ext>
                </a:extLst>
              </p:cNvPr>
              <p:cNvSpPr txBox="1"/>
              <p:nvPr/>
            </p:nvSpPr>
            <p:spPr>
              <a:xfrm>
                <a:off x="3967993" y="2217787"/>
                <a:ext cx="5108896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PT" dirty="0"/>
                  <a:t>Massa molar média entre </a:t>
                </a:r>
                <a:r>
                  <a:rPr lang="pt-PT" i="1" dirty="0">
                    <a:solidFill>
                      <a:schemeClr val="tx1"/>
                    </a:solidFill>
                  </a:rPr>
                  <a:t>crosslinks 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pt-PT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pt-PT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𝐶</m:t>
                            </m:r>
                          </m:sub>
                        </m:sSub>
                      </m:e>
                    </m:acc>
                  </m:oMath>
                </a14:m>
                <a:r>
                  <a:rPr lang="pt-PT" i="1" dirty="0">
                    <a:solidFill>
                      <a:schemeClr val="tx1"/>
                    </a:solidFill>
                  </a:rPr>
                  <a:t>)</a:t>
                </a:r>
              </a:p>
              <a:p>
                <a:pPr algn="ctr"/>
                <a:r>
                  <a:rPr lang="pt-PT" dirty="0">
                    <a:solidFill>
                      <a:schemeClr val="tx1"/>
                    </a:solidFill>
                  </a:rPr>
                  <a:t>Fração de cadeias solúveis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PT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B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𝑤</m:t>
                        </m:r>
                      </m:e>
                      <m:sub>
                        <m:r>
                          <a:rPr lang="pt-BR" sz="18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𝑃</m:t>
                        </m:r>
                      </m:sub>
                    </m:sSub>
                  </m:oMath>
                </a14:m>
                <a:r>
                  <a:rPr lang="pt-PT" dirty="0">
                    <a:solidFill>
                      <a:schemeClr val="tx1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53B8FE4-21DB-4963-95BC-A695C0F8A6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7993" y="2217787"/>
                <a:ext cx="5108896" cy="646331"/>
              </a:xfrm>
              <a:prstGeom prst="rect">
                <a:avLst/>
              </a:prstGeom>
              <a:blipFill>
                <a:blip r:embed="rId4"/>
                <a:stretch>
                  <a:fillRect t="-4630" b="-1296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7047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90671" y="1756263"/>
            <a:ext cx="483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UNIFAC Modificado (</a:t>
            </a:r>
            <a:r>
              <a:rPr lang="pt-PT" dirty="0" err="1"/>
              <a:t>Jakob</a:t>
            </a:r>
            <a:r>
              <a:rPr lang="pt-PT" dirty="0"/>
              <a:t> </a:t>
            </a:r>
            <a:r>
              <a:rPr lang="pt-PT" dirty="0" err="1"/>
              <a:t>et</a:t>
            </a:r>
            <a:r>
              <a:rPr lang="pt-PT" dirty="0"/>
              <a:t> al., 2006)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0D6D1EB3-E42D-45C1-8F6E-CA4D21934EDE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56287"/>
            <a:ext cx="5192785" cy="377606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A67FB9FC-1476-45A4-83A4-AA448CEDCB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3991" y="2509451"/>
            <a:ext cx="1975626" cy="61498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A4C0393-319F-492F-B280-E3A08A71F6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3991" y="3995079"/>
            <a:ext cx="1864503" cy="6413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6A6E23-08EC-4229-A039-B68A46F92DEC}"/>
              </a:ext>
            </a:extLst>
          </p:cNvPr>
          <p:cNvSpPr txBox="1"/>
          <p:nvPr/>
        </p:nvSpPr>
        <p:spPr>
          <a:xfrm>
            <a:off x="7731260" y="3037503"/>
            <a:ext cx="12386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 err="1">
                <a:solidFill>
                  <a:srgbClr val="0070C0"/>
                </a:solidFill>
              </a:rPr>
              <a:t>t</a:t>
            </a:r>
            <a:r>
              <a:rPr lang="pt-PT" sz="1400" baseline="-25000" dirty="0" err="1">
                <a:solidFill>
                  <a:srgbClr val="0070C0"/>
                </a:solidFill>
              </a:rPr>
              <a:t>simulação</a:t>
            </a:r>
            <a:r>
              <a:rPr lang="pt-PT" sz="1400" dirty="0">
                <a:solidFill>
                  <a:srgbClr val="0070C0"/>
                </a:solidFill>
              </a:rPr>
              <a:t>= </a:t>
            </a:r>
            <a:r>
              <a:rPr lang="el-GR" sz="1400" dirty="0">
                <a:solidFill>
                  <a:srgbClr val="0070C0"/>
                </a:solidFill>
              </a:rPr>
              <a:t>Δ</a:t>
            </a:r>
            <a:r>
              <a:rPr lang="pt-PT" sz="1400" dirty="0">
                <a:solidFill>
                  <a:srgbClr val="0070C0"/>
                </a:solidFill>
              </a:rPr>
              <a:t>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650F391-7BEF-4B6F-9785-70AF9674B6D2}"/>
              </a:ext>
            </a:extLst>
          </p:cNvPr>
          <p:cNvSpPr txBox="1"/>
          <p:nvPr/>
        </p:nvSpPr>
        <p:spPr>
          <a:xfrm>
            <a:off x="7687259" y="6258898"/>
            <a:ext cx="14567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 err="1">
                <a:solidFill>
                  <a:srgbClr val="0070C0"/>
                </a:solidFill>
              </a:rPr>
              <a:t>t</a:t>
            </a:r>
            <a:r>
              <a:rPr lang="pt-PT" sz="1400" baseline="-25000" dirty="0" err="1">
                <a:solidFill>
                  <a:srgbClr val="0070C0"/>
                </a:solidFill>
              </a:rPr>
              <a:t>simulação</a:t>
            </a:r>
            <a:r>
              <a:rPr lang="pt-PT" sz="1400" dirty="0">
                <a:solidFill>
                  <a:srgbClr val="0070C0"/>
                </a:solidFill>
              </a:rPr>
              <a:t>=  0.1</a:t>
            </a:r>
            <a:r>
              <a:rPr lang="el-GR" sz="1400" dirty="0">
                <a:solidFill>
                  <a:srgbClr val="0070C0"/>
                </a:solidFill>
              </a:rPr>
              <a:t>Δ</a:t>
            </a:r>
            <a:r>
              <a:rPr lang="pt-PT" sz="1400" dirty="0">
                <a:solidFill>
                  <a:srgbClr val="0070C0"/>
                </a:solidFill>
              </a:rPr>
              <a:t>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5235CBB-D6C3-4271-868B-DEF15F84BD32}"/>
              </a:ext>
            </a:extLst>
          </p:cNvPr>
          <p:cNvSpPr txBox="1"/>
          <p:nvPr/>
        </p:nvSpPr>
        <p:spPr>
          <a:xfrm>
            <a:off x="5825453" y="1985399"/>
            <a:ext cx="32031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400" u="sng" dirty="0"/>
              <a:t>Atividade variando com tempo e espaço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2228C7D-08F7-495A-9C70-D3B8D19CE157}"/>
              </a:ext>
            </a:extLst>
          </p:cNvPr>
          <p:cNvSpPr txBox="1"/>
          <p:nvPr/>
        </p:nvSpPr>
        <p:spPr>
          <a:xfrm>
            <a:off x="5825453" y="3568022"/>
            <a:ext cx="23866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400" u="sng" dirty="0"/>
              <a:t>Atividade constante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32102FF-62AE-42FF-8B67-9797C320EF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25453" y="4949143"/>
            <a:ext cx="1472969" cy="1339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0412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90671" y="1649896"/>
            <a:ext cx="483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u="sng" dirty="0"/>
              <a:t>Efeito das variáveis da reação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DB69F94-DA05-41E3-ACBF-888DA3E918AA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62932"/>
            <a:ext cx="4144161" cy="24950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4BD4300-B21C-425C-BC39-B6DFD4C6CBE0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161" y="4404128"/>
            <a:ext cx="4206413" cy="24950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2A770FF-600C-48C7-9E45-C7D0514A39A1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2" y="1943546"/>
            <a:ext cx="3977990" cy="24950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714BE63-D84A-4FFB-BE04-504E2E24239D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662" y="1875596"/>
            <a:ext cx="4144161" cy="26041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FD74931-7554-4872-8AE0-FE0146D7FEE9}"/>
              </a:ext>
            </a:extLst>
          </p:cNvPr>
          <p:cNvSpPr txBox="1"/>
          <p:nvPr/>
        </p:nvSpPr>
        <p:spPr>
          <a:xfrm>
            <a:off x="6334283" y="6680171"/>
            <a:ext cx="50414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1000" dirty="0"/>
              <a:t>(s)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4DC45C7-78DF-48BF-8918-DD52CD2823BD}"/>
              </a:ext>
            </a:extLst>
          </p:cNvPr>
          <p:cNvSpPr txBox="1"/>
          <p:nvPr/>
        </p:nvSpPr>
        <p:spPr>
          <a:xfrm>
            <a:off x="6257384" y="4273377"/>
            <a:ext cx="50414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1000" dirty="0"/>
              <a:t>(s)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665E3A9-ACDE-487E-B2D1-AEF40C79C0A3}"/>
              </a:ext>
            </a:extLst>
          </p:cNvPr>
          <p:cNvSpPr txBox="1"/>
          <p:nvPr/>
        </p:nvSpPr>
        <p:spPr>
          <a:xfrm>
            <a:off x="2164955" y="6632377"/>
            <a:ext cx="50414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1000" dirty="0"/>
              <a:t>(s)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BAD063D-62B7-413B-A95E-DC3ABC1AE09C}"/>
              </a:ext>
            </a:extLst>
          </p:cNvPr>
          <p:cNvSpPr txBox="1"/>
          <p:nvPr/>
        </p:nvSpPr>
        <p:spPr>
          <a:xfrm>
            <a:off x="2113223" y="4251862"/>
            <a:ext cx="50414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1000" dirty="0"/>
              <a:t>(s)</a:t>
            </a:r>
          </a:p>
        </p:txBody>
      </p:sp>
    </p:spTree>
    <p:extLst>
      <p:ext uri="{BB962C8B-B14F-4D97-AF65-F5344CB8AC3E}">
        <p14:creationId xmlns:p14="http://schemas.microsoft.com/office/powerpoint/2010/main" val="29252853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8FEB6D78-63E0-4564-AD2A-22A8B7C87B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71533"/>
            <a:ext cx="4904676" cy="2997302"/>
          </a:xfrm>
          <a:prstGeom prst="rect">
            <a:avLst/>
          </a:prstGeom>
        </p:spPr>
      </p:pic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90671" y="1649896"/>
            <a:ext cx="483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u="sng" dirty="0"/>
              <a:t>Efeito das características da resina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17152EC-08BC-497D-9329-F15BA21DE434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2527796"/>
            <a:ext cx="4530054" cy="30847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06493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90671" y="1741986"/>
            <a:ext cx="483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u="sng" dirty="0"/>
              <a:t>Próximos passos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8298AE-FDCF-4464-AB0D-8FE4D5CDC838}"/>
              </a:ext>
            </a:extLst>
          </p:cNvPr>
          <p:cNvSpPr txBox="1"/>
          <p:nvPr/>
        </p:nvSpPr>
        <p:spPr>
          <a:xfrm>
            <a:off x="90671" y="2466363"/>
            <a:ext cx="2963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Ensaios de intumescimento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EBE0144-E4FB-45B0-A987-EC2B1E493609}"/>
              </a:ext>
            </a:extLst>
          </p:cNvPr>
          <p:cNvCxnSpPr>
            <a:cxnSpLocks/>
          </p:cNvCxnSpPr>
          <p:nvPr/>
        </p:nvCxnSpPr>
        <p:spPr>
          <a:xfrm>
            <a:off x="2835759" y="2659526"/>
            <a:ext cx="66273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30A35A6-A875-42E5-B956-884A96BB06C5}"/>
              </a:ext>
            </a:extLst>
          </p:cNvPr>
          <p:cNvSpPr txBox="1"/>
          <p:nvPr/>
        </p:nvSpPr>
        <p:spPr>
          <a:xfrm>
            <a:off x="3590769" y="2387387"/>
            <a:ext cx="52763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/>
              <a:t>Validação do método de </a:t>
            </a:r>
            <a:r>
              <a:rPr lang="pt-PT" sz="1600" dirty="0" err="1"/>
              <a:t>Karam</a:t>
            </a:r>
            <a:r>
              <a:rPr lang="pt-PT" sz="1600" dirty="0"/>
              <a:t> e </a:t>
            </a:r>
            <a:r>
              <a:rPr lang="pt-PT" sz="1600" dirty="0" err="1"/>
              <a:t>Tien</a:t>
            </a:r>
            <a:r>
              <a:rPr lang="pt-PT" sz="1600" dirty="0"/>
              <a:t> para resinas sulfonadas</a:t>
            </a:r>
          </a:p>
          <a:p>
            <a:r>
              <a:rPr lang="pt-PT" sz="1600" dirty="0"/>
              <a:t>Determinação dos parâmetros de solubilidade</a:t>
            </a:r>
          </a:p>
        </p:txBody>
      </p:sp>
    </p:spTree>
    <p:extLst>
      <p:ext uri="{BB962C8B-B14F-4D97-AF65-F5344CB8AC3E}">
        <p14:creationId xmlns:p14="http://schemas.microsoft.com/office/powerpoint/2010/main" val="32579564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90671" y="1741986"/>
            <a:ext cx="483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u="sng" dirty="0"/>
              <a:t>Próximos passos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8298AE-FDCF-4464-AB0D-8FE4D5CDC838}"/>
              </a:ext>
            </a:extLst>
          </p:cNvPr>
          <p:cNvSpPr txBox="1"/>
          <p:nvPr/>
        </p:nvSpPr>
        <p:spPr>
          <a:xfrm>
            <a:off x="90671" y="2466363"/>
            <a:ext cx="2963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Ensaios de intumescimento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EBE0144-E4FB-45B0-A987-EC2B1E493609}"/>
              </a:ext>
            </a:extLst>
          </p:cNvPr>
          <p:cNvCxnSpPr>
            <a:cxnSpLocks/>
          </p:cNvCxnSpPr>
          <p:nvPr/>
        </p:nvCxnSpPr>
        <p:spPr>
          <a:xfrm>
            <a:off x="2835759" y="2659526"/>
            <a:ext cx="66273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30A35A6-A875-42E5-B956-884A96BB06C5}"/>
              </a:ext>
            </a:extLst>
          </p:cNvPr>
          <p:cNvSpPr txBox="1"/>
          <p:nvPr/>
        </p:nvSpPr>
        <p:spPr>
          <a:xfrm>
            <a:off x="3590769" y="2387387"/>
            <a:ext cx="52763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/>
              <a:t>Validação do método de </a:t>
            </a:r>
            <a:r>
              <a:rPr lang="pt-PT" sz="1600" dirty="0" err="1"/>
              <a:t>Karam</a:t>
            </a:r>
            <a:r>
              <a:rPr lang="pt-PT" sz="1600" dirty="0"/>
              <a:t> e </a:t>
            </a:r>
            <a:r>
              <a:rPr lang="pt-PT" sz="1600" dirty="0" err="1"/>
              <a:t>Tien</a:t>
            </a:r>
            <a:r>
              <a:rPr lang="pt-PT" sz="1600" dirty="0"/>
              <a:t> para resinas sulfonadas</a:t>
            </a:r>
          </a:p>
          <a:p>
            <a:r>
              <a:rPr lang="pt-PT" sz="1600" dirty="0"/>
              <a:t>Determinação dos parâmetros de solubilidade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D1898E3-1E06-46F6-930A-6483E8C9BF15}"/>
              </a:ext>
            </a:extLst>
          </p:cNvPr>
          <p:cNvSpPr txBox="1"/>
          <p:nvPr/>
        </p:nvSpPr>
        <p:spPr>
          <a:xfrm>
            <a:off x="116116" y="3759665"/>
            <a:ext cx="3449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Efeito de impedimento (</a:t>
            </a:r>
            <a:r>
              <a:rPr lang="pt-PT" i="1" dirty="0" err="1"/>
              <a:t>hindering</a:t>
            </a:r>
            <a:r>
              <a:rPr lang="pt-PT" dirty="0"/>
              <a:t>)</a:t>
            </a:r>
          </a:p>
        </p:txBody>
      </p:sp>
      <p:grpSp>
        <p:nvGrpSpPr>
          <p:cNvPr id="17" name="Agrupar 104">
            <a:extLst>
              <a:ext uri="{FF2B5EF4-FFF2-40B4-BE49-F238E27FC236}">
                <a16:creationId xmlns:a16="http://schemas.microsoft.com/office/drawing/2014/main" id="{94D18963-DF6D-4000-B5BE-D0B5AB95A987}"/>
              </a:ext>
            </a:extLst>
          </p:cNvPr>
          <p:cNvGrpSpPr/>
          <p:nvPr/>
        </p:nvGrpSpPr>
        <p:grpSpPr>
          <a:xfrm rot="16200000">
            <a:off x="3417051" y="4120152"/>
            <a:ext cx="2052381" cy="268034"/>
            <a:chOff x="2358224" y="4179980"/>
            <a:chExt cx="3045881" cy="357376"/>
          </a:xfrm>
        </p:grpSpPr>
        <p:sp>
          <p:nvSpPr>
            <p:cNvPr id="18" name="Hexágono 105">
              <a:extLst>
                <a:ext uri="{FF2B5EF4-FFF2-40B4-BE49-F238E27FC236}">
                  <a16:creationId xmlns:a16="http://schemas.microsoft.com/office/drawing/2014/main" id="{AD09F32C-9E88-4B42-A0AE-01FA0D8BCA5E}"/>
                </a:ext>
              </a:extLst>
            </p:cNvPr>
            <p:cNvSpPr/>
            <p:nvPr/>
          </p:nvSpPr>
          <p:spPr>
            <a:xfrm rot="5400000">
              <a:off x="2895982" y="4194838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21" name="Conector reto 107">
              <a:extLst>
                <a:ext uri="{FF2B5EF4-FFF2-40B4-BE49-F238E27FC236}">
                  <a16:creationId xmlns:a16="http://schemas.microsoft.com/office/drawing/2014/main" id="{759635FB-2C14-431B-8653-18A302AE105A}"/>
                </a:ext>
              </a:extLst>
            </p:cNvPr>
            <p:cNvCxnSpPr/>
            <p:nvPr/>
          </p:nvCxnSpPr>
          <p:spPr>
            <a:xfrm>
              <a:off x="2668524" y="4342018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Hexágono 108">
              <a:extLst>
                <a:ext uri="{FF2B5EF4-FFF2-40B4-BE49-F238E27FC236}">
                  <a16:creationId xmlns:a16="http://schemas.microsoft.com/office/drawing/2014/main" id="{A125823A-108C-423B-BB79-7C27E8514A68}"/>
                </a:ext>
              </a:extLst>
            </p:cNvPr>
            <p:cNvSpPr/>
            <p:nvPr/>
          </p:nvSpPr>
          <p:spPr>
            <a:xfrm rot="5400000">
              <a:off x="3442335" y="4197438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25" name="Conector reto 111">
              <a:extLst>
                <a:ext uri="{FF2B5EF4-FFF2-40B4-BE49-F238E27FC236}">
                  <a16:creationId xmlns:a16="http://schemas.microsoft.com/office/drawing/2014/main" id="{27BDA7BA-FD6B-4B86-B319-3C6107662793}"/>
                </a:ext>
              </a:extLst>
            </p:cNvPr>
            <p:cNvCxnSpPr/>
            <p:nvPr/>
          </p:nvCxnSpPr>
          <p:spPr>
            <a:xfrm>
              <a:off x="3214877" y="4344618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Hexágono 112">
              <a:extLst>
                <a:ext uri="{FF2B5EF4-FFF2-40B4-BE49-F238E27FC236}">
                  <a16:creationId xmlns:a16="http://schemas.microsoft.com/office/drawing/2014/main" id="{7084A4B0-7CD7-44F2-B915-DE699C02DEF7}"/>
                </a:ext>
              </a:extLst>
            </p:cNvPr>
            <p:cNvSpPr/>
            <p:nvPr/>
          </p:nvSpPr>
          <p:spPr>
            <a:xfrm rot="5400000">
              <a:off x="3997071" y="4206706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27" name="Conector reto 113">
              <a:extLst>
                <a:ext uri="{FF2B5EF4-FFF2-40B4-BE49-F238E27FC236}">
                  <a16:creationId xmlns:a16="http://schemas.microsoft.com/office/drawing/2014/main" id="{895BE3A9-CF8F-4362-92B3-D2B3E4C59907}"/>
                </a:ext>
              </a:extLst>
            </p:cNvPr>
            <p:cNvCxnSpPr/>
            <p:nvPr/>
          </p:nvCxnSpPr>
          <p:spPr>
            <a:xfrm>
              <a:off x="3769613" y="4353886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Hexágono 114">
              <a:extLst>
                <a:ext uri="{FF2B5EF4-FFF2-40B4-BE49-F238E27FC236}">
                  <a16:creationId xmlns:a16="http://schemas.microsoft.com/office/drawing/2014/main" id="{19BEAE3A-0F7D-44C5-A272-E4B7E39EC223}"/>
                </a:ext>
              </a:extLst>
            </p:cNvPr>
            <p:cNvSpPr/>
            <p:nvPr/>
          </p:nvSpPr>
          <p:spPr>
            <a:xfrm rot="5400000">
              <a:off x="4543424" y="4213126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29" name="Conector reto 115">
              <a:extLst>
                <a:ext uri="{FF2B5EF4-FFF2-40B4-BE49-F238E27FC236}">
                  <a16:creationId xmlns:a16="http://schemas.microsoft.com/office/drawing/2014/main" id="{0F72BCB6-F650-4A00-8699-D005CB4CEA7E}"/>
                </a:ext>
              </a:extLst>
            </p:cNvPr>
            <p:cNvCxnSpPr/>
            <p:nvPr/>
          </p:nvCxnSpPr>
          <p:spPr>
            <a:xfrm>
              <a:off x="4315966" y="4360306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tângulo 116">
              <a:extLst>
                <a:ext uri="{FF2B5EF4-FFF2-40B4-BE49-F238E27FC236}">
                  <a16:creationId xmlns:a16="http://schemas.microsoft.com/office/drawing/2014/main" id="{0E7A0592-3A59-4D29-A7C7-5AFA1BF080A3}"/>
                </a:ext>
              </a:extLst>
            </p:cNvPr>
            <p:cNvSpPr/>
            <p:nvPr/>
          </p:nvSpPr>
          <p:spPr>
            <a:xfrm>
              <a:off x="5094733" y="4220544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31" name="Conector reto 117">
              <a:extLst>
                <a:ext uri="{FF2B5EF4-FFF2-40B4-BE49-F238E27FC236}">
                  <a16:creationId xmlns:a16="http://schemas.microsoft.com/office/drawing/2014/main" id="{FE6E71D9-F0DA-42E3-B899-05A72A34E9C3}"/>
                </a:ext>
              </a:extLst>
            </p:cNvPr>
            <p:cNvCxnSpPr/>
            <p:nvPr/>
          </p:nvCxnSpPr>
          <p:spPr>
            <a:xfrm>
              <a:off x="4852417" y="4358964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tângulo 118">
              <a:extLst>
                <a:ext uri="{FF2B5EF4-FFF2-40B4-BE49-F238E27FC236}">
                  <a16:creationId xmlns:a16="http://schemas.microsoft.com/office/drawing/2014/main" id="{484AFC44-983B-4788-9709-71EF62B9382C}"/>
                </a:ext>
              </a:extLst>
            </p:cNvPr>
            <p:cNvSpPr/>
            <p:nvPr/>
          </p:nvSpPr>
          <p:spPr>
            <a:xfrm>
              <a:off x="2358224" y="4202039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8171ADD-2AB8-4CFC-A0D9-680C72959914}"/>
              </a:ext>
            </a:extLst>
          </p:cNvPr>
          <p:cNvCxnSpPr/>
          <p:nvPr/>
        </p:nvCxnSpPr>
        <p:spPr>
          <a:xfrm>
            <a:off x="4703577" y="3335684"/>
            <a:ext cx="3103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4865C03-D5CF-430F-9E23-0E409367E9C9}"/>
              </a:ext>
            </a:extLst>
          </p:cNvPr>
          <p:cNvCxnSpPr/>
          <p:nvPr/>
        </p:nvCxnSpPr>
        <p:spPr>
          <a:xfrm>
            <a:off x="4703577" y="5140715"/>
            <a:ext cx="3103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5F5DA86-F071-4B58-AA62-7D6765EFDF0E}"/>
              </a:ext>
            </a:extLst>
          </p:cNvPr>
          <p:cNvCxnSpPr/>
          <p:nvPr/>
        </p:nvCxnSpPr>
        <p:spPr>
          <a:xfrm>
            <a:off x="5013969" y="3335684"/>
            <a:ext cx="0" cy="180503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E6CC7E6-8847-49A8-8426-151C78574E4A}"/>
              </a:ext>
            </a:extLst>
          </p:cNvPr>
          <p:cNvSpPr txBox="1"/>
          <p:nvPr/>
        </p:nvSpPr>
        <p:spPr>
          <a:xfrm>
            <a:off x="5013969" y="3693682"/>
            <a:ext cx="12208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/>
              <a:t>Raio de giração (</a:t>
            </a:r>
            <a:r>
              <a:rPr lang="pt-PT" sz="1400" dirty="0" err="1"/>
              <a:t>Rg</a:t>
            </a:r>
            <a:r>
              <a:rPr lang="pt-PT" sz="1400" dirty="0"/>
              <a:t>) para as sequências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48C35A8-2072-4BE7-B170-73C1CE0EAC99}"/>
              </a:ext>
            </a:extLst>
          </p:cNvPr>
          <p:cNvCxnSpPr>
            <a:cxnSpLocks/>
          </p:cNvCxnSpPr>
          <p:nvPr/>
        </p:nvCxnSpPr>
        <p:spPr>
          <a:xfrm>
            <a:off x="3473322" y="3993586"/>
            <a:ext cx="66273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90E66840-3127-4B53-BE1B-BB37AC47A0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3886" y="3036012"/>
            <a:ext cx="1408244" cy="1161639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0B0B750-A3B6-4DA7-A2D8-B6366C3D760A}"/>
              </a:ext>
            </a:extLst>
          </p:cNvPr>
          <p:cNvCxnSpPr>
            <a:cxnSpLocks/>
          </p:cNvCxnSpPr>
          <p:nvPr/>
        </p:nvCxnSpPr>
        <p:spPr>
          <a:xfrm flipH="1">
            <a:off x="6922807" y="4317555"/>
            <a:ext cx="140824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4088A12D-88E5-4EC0-A0ED-17B95A556896}"/>
              </a:ext>
            </a:extLst>
          </p:cNvPr>
          <p:cNvSpPr txBox="1"/>
          <p:nvPr/>
        </p:nvSpPr>
        <p:spPr>
          <a:xfrm>
            <a:off x="6814467" y="4338850"/>
            <a:ext cx="17326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/>
              <a:t>Raio molecular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63D4E39-C443-4D12-809A-B59049D58988}"/>
              </a:ext>
            </a:extLst>
          </p:cNvPr>
          <p:cNvCxnSpPr>
            <a:cxnSpLocks/>
          </p:cNvCxnSpPr>
          <p:nvPr/>
        </p:nvCxnSpPr>
        <p:spPr>
          <a:xfrm>
            <a:off x="6931196" y="4112219"/>
            <a:ext cx="0" cy="2069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F357A3D-AE16-4D57-96FC-8B18ECBB7994}"/>
              </a:ext>
            </a:extLst>
          </p:cNvPr>
          <p:cNvCxnSpPr>
            <a:cxnSpLocks/>
          </p:cNvCxnSpPr>
          <p:nvPr/>
        </p:nvCxnSpPr>
        <p:spPr>
          <a:xfrm>
            <a:off x="8334339" y="4118735"/>
            <a:ext cx="0" cy="2069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6E69EE4B-A640-4390-820F-C4948BEBA791}"/>
              </a:ext>
            </a:extLst>
          </p:cNvPr>
          <p:cNvSpPr txBox="1"/>
          <p:nvPr/>
        </p:nvSpPr>
        <p:spPr>
          <a:xfrm>
            <a:off x="5450678" y="4993484"/>
            <a:ext cx="3240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solidFill>
                  <a:srgbClr val="0070C0"/>
                </a:solidFill>
              </a:rPr>
              <a:t>Estimativa dos sítios inacessíveis</a:t>
            </a:r>
          </a:p>
        </p:txBody>
      </p:sp>
    </p:spTree>
    <p:extLst>
      <p:ext uri="{BB962C8B-B14F-4D97-AF65-F5344CB8AC3E}">
        <p14:creationId xmlns:p14="http://schemas.microsoft.com/office/powerpoint/2010/main" val="11511221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90671" y="1741986"/>
            <a:ext cx="483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u="sng" dirty="0"/>
              <a:t>Próximos passos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8298AE-FDCF-4464-AB0D-8FE4D5CDC838}"/>
              </a:ext>
            </a:extLst>
          </p:cNvPr>
          <p:cNvSpPr txBox="1"/>
          <p:nvPr/>
        </p:nvSpPr>
        <p:spPr>
          <a:xfrm>
            <a:off x="90671" y="2466363"/>
            <a:ext cx="2963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Ensaios de intumescimento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EBE0144-E4FB-45B0-A987-EC2B1E493609}"/>
              </a:ext>
            </a:extLst>
          </p:cNvPr>
          <p:cNvCxnSpPr>
            <a:cxnSpLocks/>
          </p:cNvCxnSpPr>
          <p:nvPr/>
        </p:nvCxnSpPr>
        <p:spPr>
          <a:xfrm>
            <a:off x="2835759" y="2659526"/>
            <a:ext cx="66273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30A35A6-A875-42E5-B956-884A96BB06C5}"/>
              </a:ext>
            </a:extLst>
          </p:cNvPr>
          <p:cNvSpPr txBox="1"/>
          <p:nvPr/>
        </p:nvSpPr>
        <p:spPr>
          <a:xfrm>
            <a:off x="3590769" y="2387387"/>
            <a:ext cx="52763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/>
              <a:t>Validação do método de </a:t>
            </a:r>
            <a:r>
              <a:rPr lang="pt-PT" sz="1600" dirty="0" err="1"/>
              <a:t>Karam</a:t>
            </a:r>
            <a:r>
              <a:rPr lang="pt-PT" sz="1600" dirty="0"/>
              <a:t> e </a:t>
            </a:r>
            <a:r>
              <a:rPr lang="pt-PT" sz="1600" dirty="0" err="1"/>
              <a:t>Tien</a:t>
            </a:r>
            <a:r>
              <a:rPr lang="pt-PT" sz="1600" dirty="0"/>
              <a:t> para resinas sulfonadas</a:t>
            </a:r>
          </a:p>
          <a:p>
            <a:r>
              <a:rPr lang="pt-PT" sz="1600" dirty="0"/>
              <a:t>Determinação dos parâmetros de solubilidade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D1898E3-1E06-46F6-930A-6483E8C9BF15}"/>
              </a:ext>
            </a:extLst>
          </p:cNvPr>
          <p:cNvSpPr txBox="1"/>
          <p:nvPr/>
        </p:nvSpPr>
        <p:spPr>
          <a:xfrm>
            <a:off x="116116" y="3759665"/>
            <a:ext cx="3449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Efeito de impedimento (</a:t>
            </a:r>
            <a:r>
              <a:rPr lang="pt-PT" i="1" dirty="0" err="1"/>
              <a:t>hindering</a:t>
            </a:r>
            <a:r>
              <a:rPr lang="pt-PT" dirty="0"/>
              <a:t>)</a:t>
            </a:r>
          </a:p>
        </p:txBody>
      </p:sp>
      <p:grpSp>
        <p:nvGrpSpPr>
          <p:cNvPr id="17" name="Agrupar 104">
            <a:extLst>
              <a:ext uri="{FF2B5EF4-FFF2-40B4-BE49-F238E27FC236}">
                <a16:creationId xmlns:a16="http://schemas.microsoft.com/office/drawing/2014/main" id="{94D18963-DF6D-4000-B5BE-D0B5AB95A987}"/>
              </a:ext>
            </a:extLst>
          </p:cNvPr>
          <p:cNvGrpSpPr/>
          <p:nvPr/>
        </p:nvGrpSpPr>
        <p:grpSpPr>
          <a:xfrm rot="16200000">
            <a:off x="3417051" y="4120152"/>
            <a:ext cx="2052381" cy="268034"/>
            <a:chOff x="2358224" y="4179980"/>
            <a:chExt cx="3045881" cy="357376"/>
          </a:xfrm>
        </p:grpSpPr>
        <p:sp>
          <p:nvSpPr>
            <p:cNvPr id="18" name="Hexágono 105">
              <a:extLst>
                <a:ext uri="{FF2B5EF4-FFF2-40B4-BE49-F238E27FC236}">
                  <a16:creationId xmlns:a16="http://schemas.microsoft.com/office/drawing/2014/main" id="{AD09F32C-9E88-4B42-A0AE-01FA0D8BCA5E}"/>
                </a:ext>
              </a:extLst>
            </p:cNvPr>
            <p:cNvSpPr/>
            <p:nvPr/>
          </p:nvSpPr>
          <p:spPr>
            <a:xfrm rot="5400000">
              <a:off x="2895982" y="4194838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21" name="Conector reto 107">
              <a:extLst>
                <a:ext uri="{FF2B5EF4-FFF2-40B4-BE49-F238E27FC236}">
                  <a16:creationId xmlns:a16="http://schemas.microsoft.com/office/drawing/2014/main" id="{759635FB-2C14-431B-8653-18A302AE105A}"/>
                </a:ext>
              </a:extLst>
            </p:cNvPr>
            <p:cNvCxnSpPr/>
            <p:nvPr/>
          </p:nvCxnSpPr>
          <p:spPr>
            <a:xfrm>
              <a:off x="2668524" y="4342018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Hexágono 108">
              <a:extLst>
                <a:ext uri="{FF2B5EF4-FFF2-40B4-BE49-F238E27FC236}">
                  <a16:creationId xmlns:a16="http://schemas.microsoft.com/office/drawing/2014/main" id="{A125823A-108C-423B-BB79-7C27E8514A68}"/>
                </a:ext>
              </a:extLst>
            </p:cNvPr>
            <p:cNvSpPr/>
            <p:nvPr/>
          </p:nvSpPr>
          <p:spPr>
            <a:xfrm rot="5400000">
              <a:off x="3442335" y="4197438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25" name="Conector reto 111">
              <a:extLst>
                <a:ext uri="{FF2B5EF4-FFF2-40B4-BE49-F238E27FC236}">
                  <a16:creationId xmlns:a16="http://schemas.microsoft.com/office/drawing/2014/main" id="{27BDA7BA-FD6B-4B86-B319-3C6107662793}"/>
                </a:ext>
              </a:extLst>
            </p:cNvPr>
            <p:cNvCxnSpPr/>
            <p:nvPr/>
          </p:nvCxnSpPr>
          <p:spPr>
            <a:xfrm>
              <a:off x="3214877" y="4344618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Hexágono 112">
              <a:extLst>
                <a:ext uri="{FF2B5EF4-FFF2-40B4-BE49-F238E27FC236}">
                  <a16:creationId xmlns:a16="http://schemas.microsoft.com/office/drawing/2014/main" id="{7084A4B0-7CD7-44F2-B915-DE699C02DEF7}"/>
                </a:ext>
              </a:extLst>
            </p:cNvPr>
            <p:cNvSpPr/>
            <p:nvPr/>
          </p:nvSpPr>
          <p:spPr>
            <a:xfrm rot="5400000">
              <a:off x="3997071" y="4206706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27" name="Conector reto 113">
              <a:extLst>
                <a:ext uri="{FF2B5EF4-FFF2-40B4-BE49-F238E27FC236}">
                  <a16:creationId xmlns:a16="http://schemas.microsoft.com/office/drawing/2014/main" id="{895BE3A9-CF8F-4362-92B3-D2B3E4C59907}"/>
                </a:ext>
              </a:extLst>
            </p:cNvPr>
            <p:cNvCxnSpPr/>
            <p:nvPr/>
          </p:nvCxnSpPr>
          <p:spPr>
            <a:xfrm>
              <a:off x="3769613" y="4353886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Hexágono 114">
              <a:extLst>
                <a:ext uri="{FF2B5EF4-FFF2-40B4-BE49-F238E27FC236}">
                  <a16:creationId xmlns:a16="http://schemas.microsoft.com/office/drawing/2014/main" id="{19BEAE3A-0F7D-44C5-A272-E4B7E39EC223}"/>
                </a:ext>
              </a:extLst>
            </p:cNvPr>
            <p:cNvSpPr/>
            <p:nvPr/>
          </p:nvSpPr>
          <p:spPr>
            <a:xfrm rot="5400000">
              <a:off x="4543424" y="4213126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29" name="Conector reto 115">
              <a:extLst>
                <a:ext uri="{FF2B5EF4-FFF2-40B4-BE49-F238E27FC236}">
                  <a16:creationId xmlns:a16="http://schemas.microsoft.com/office/drawing/2014/main" id="{0F72BCB6-F650-4A00-8699-D005CB4CEA7E}"/>
                </a:ext>
              </a:extLst>
            </p:cNvPr>
            <p:cNvCxnSpPr/>
            <p:nvPr/>
          </p:nvCxnSpPr>
          <p:spPr>
            <a:xfrm>
              <a:off x="4315966" y="4360306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tângulo 116">
              <a:extLst>
                <a:ext uri="{FF2B5EF4-FFF2-40B4-BE49-F238E27FC236}">
                  <a16:creationId xmlns:a16="http://schemas.microsoft.com/office/drawing/2014/main" id="{0E7A0592-3A59-4D29-A7C7-5AFA1BF080A3}"/>
                </a:ext>
              </a:extLst>
            </p:cNvPr>
            <p:cNvSpPr/>
            <p:nvPr/>
          </p:nvSpPr>
          <p:spPr>
            <a:xfrm>
              <a:off x="5094733" y="4220544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31" name="Conector reto 117">
              <a:extLst>
                <a:ext uri="{FF2B5EF4-FFF2-40B4-BE49-F238E27FC236}">
                  <a16:creationId xmlns:a16="http://schemas.microsoft.com/office/drawing/2014/main" id="{FE6E71D9-F0DA-42E3-B899-05A72A34E9C3}"/>
                </a:ext>
              </a:extLst>
            </p:cNvPr>
            <p:cNvCxnSpPr/>
            <p:nvPr/>
          </p:nvCxnSpPr>
          <p:spPr>
            <a:xfrm>
              <a:off x="4852417" y="4358964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tângulo 118">
              <a:extLst>
                <a:ext uri="{FF2B5EF4-FFF2-40B4-BE49-F238E27FC236}">
                  <a16:creationId xmlns:a16="http://schemas.microsoft.com/office/drawing/2014/main" id="{484AFC44-983B-4788-9709-71EF62B9382C}"/>
                </a:ext>
              </a:extLst>
            </p:cNvPr>
            <p:cNvSpPr/>
            <p:nvPr/>
          </p:nvSpPr>
          <p:spPr>
            <a:xfrm>
              <a:off x="2358224" y="4202039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8171ADD-2AB8-4CFC-A0D9-680C72959914}"/>
              </a:ext>
            </a:extLst>
          </p:cNvPr>
          <p:cNvCxnSpPr/>
          <p:nvPr/>
        </p:nvCxnSpPr>
        <p:spPr>
          <a:xfrm>
            <a:off x="4703577" y="3335684"/>
            <a:ext cx="3103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4865C03-D5CF-430F-9E23-0E409367E9C9}"/>
              </a:ext>
            </a:extLst>
          </p:cNvPr>
          <p:cNvCxnSpPr/>
          <p:nvPr/>
        </p:nvCxnSpPr>
        <p:spPr>
          <a:xfrm>
            <a:off x="4703577" y="5140715"/>
            <a:ext cx="3103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5F5DA86-F071-4B58-AA62-7D6765EFDF0E}"/>
              </a:ext>
            </a:extLst>
          </p:cNvPr>
          <p:cNvCxnSpPr/>
          <p:nvPr/>
        </p:nvCxnSpPr>
        <p:spPr>
          <a:xfrm>
            <a:off x="5013969" y="3335684"/>
            <a:ext cx="0" cy="180503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E6CC7E6-8847-49A8-8426-151C78574E4A}"/>
              </a:ext>
            </a:extLst>
          </p:cNvPr>
          <p:cNvSpPr txBox="1"/>
          <p:nvPr/>
        </p:nvSpPr>
        <p:spPr>
          <a:xfrm>
            <a:off x="5013969" y="3693682"/>
            <a:ext cx="12208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/>
              <a:t>Raio de giração (</a:t>
            </a:r>
            <a:r>
              <a:rPr lang="pt-PT" sz="1400" dirty="0" err="1"/>
              <a:t>Rg</a:t>
            </a:r>
            <a:r>
              <a:rPr lang="pt-PT" sz="1400" dirty="0"/>
              <a:t>) para as sequências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48C35A8-2072-4BE7-B170-73C1CE0EAC99}"/>
              </a:ext>
            </a:extLst>
          </p:cNvPr>
          <p:cNvCxnSpPr>
            <a:cxnSpLocks/>
          </p:cNvCxnSpPr>
          <p:nvPr/>
        </p:nvCxnSpPr>
        <p:spPr>
          <a:xfrm>
            <a:off x="3473322" y="3993586"/>
            <a:ext cx="66273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90E66840-3127-4B53-BE1B-BB37AC47A0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3886" y="3036012"/>
            <a:ext cx="1408244" cy="1161639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0B0B750-A3B6-4DA7-A2D8-B6366C3D760A}"/>
              </a:ext>
            </a:extLst>
          </p:cNvPr>
          <p:cNvCxnSpPr>
            <a:cxnSpLocks/>
          </p:cNvCxnSpPr>
          <p:nvPr/>
        </p:nvCxnSpPr>
        <p:spPr>
          <a:xfrm flipH="1">
            <a:off x="6922807" y="4317555"/>
            <a:ext cx="140824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4088A12D-88E5-4EC0-A0ED-17B95A556896}"/>
              </a:ext>
            </a:extLst>
          </p:cNvPr>
          <p:cNvSpPr txBox="1"/>
          <p:nvPr/>
        </p:nvSpPr>
        <p:spPr>
          <a:xfrm>
            <a:off x="6814467" y="4338850"/>
            <a:ext cx="17326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/>
              <a:t>Raio molecular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63D4E39-C443-4D12-809A-B59049D58988}"/>
              </a:ext>
            </a:extLst>
          </p:cNvPr>
          <p:cNvCxnSpPr>
            <a:cxnSpLocks/>
          </p:cNvCxnSpPr>
          <p:nvPr/>
        </p:nvCxnSpPr>
        <p:spPr>
          <a:xfrm>
            <a:off x="6931196" y="4112219"/>
            <a:ext cx="0" cy="2069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F357A3D-AE16-4D57-96FC-8B18ECBB7994}"/>
              </a:ext>
            </a:extLst>
          </p:cNvPr>
          <p:cNvCxnSpPr>
            <a:cxnSpLocks/>
          </p:cNvCxnSpPr>
          <p:nvPr/>
        </p:nvCxnSpPr>
        <p:spPr>
          <a:xfrm>
            <a:off x="8334339" y="4118735"/>
            <a:ext cx="0" cy="2069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6E69EE4B-A640-4390-820F-C4948BEBA791}"/>
              </a:ext>
            </a:extLst>
          </p:cNvPr>
          <p:cNvSpPr txBox="1"/>
          <p:nvPr/>
        </p:nvSpPr>
        <p:spPr>
          <a:xfrm>
            <a:off x="5450678" y="4993484"/>
            <a:ext cx="3240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solidFill>
                  <a:srgbClr val="0070C0"/>
                </a:solidFill>
              </a:rPr>
              <a:t>Estimativa dos sítios inacessíveis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D5B3A9F-637D-4936-B0C9-2DF70D87D88B}"/>
              </a:ext>
            </a:extLst>
          </p:cNvPr>
          <p:cNvSpPr txBox="1"/>
          <p:nvPr/>
        </p:nvSpPr>
        <p:spPr>
          <a:xfrm>
            <a:off x="141285" y="5875855"/>
            <a:ext cx="1886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Testes catalíticos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CB6B30B1-EFC4-4761-B857-3EF1DDEE19F4}"/>
              </a:ext>
            </a:extLst>
          </p:cNvPr>
          <p:cNvCxnSpPr>
            <a:cxnSpLocks/>
          </p:cNvCxnSpPr>
          <p:nvPr/>
        </p:nvCxnSpPr>
        <p:spPr>
          <a:xfrm>
            <a:off x="1902692" y="6083843"/>
            <a:ext cx="66273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DEF27AA8-F5B4-4B89-AC70-9BB0225F3593}"/>
              </a:ext>
            </a:extLst>
          </p:cNvPr>
          <p:cNvSpPr txBox="1"/>
          <p:nvPr/>
        </p:nvSpPr>
        <p:spPr>
          <a:xfrm>
            <a:off x="2590589" y="5908244"/>
            <a:ext cx="64121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/>
              <a:t>Avaliar efeitos: Transferência de massa, adsorção, grau de reticulação (ISEC) com resinas sintetizadas em laboratório.</a:t>
            </a:r>
          </a:p>
        </p:txBody>
      </p:sp>
    </p:spTree>
    <p:extLst>
      <p:ext uri="{BB962C8B-B14F-4D97-AF65-F5344CB8AC3E}">
        <p14:creationId xmlns:p14="http://schemas.microsoft.com/office/powerpoint/2010/main" val="902345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4DD5BCC-EBB2-4284-86A6-C9FCD9288E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0"/>
            <a:ext cx="9144000" cy="2933480"/>
          </a:xfrm>
          <a:prstGeom prst="rect">
            <a:avLst/>
          </a:prstGeom>
        </p:spPr>
      </p:pic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3EE44EF-366E-4A1C-81A7-EDC8D9747628}"/>
              </a:ext>
            </a:extLst>
          </p:cNvPr>
          <p:cNvSpPr txBox="1"/>
          <p:nvPr/>
        </p:nvSpPr>
        <p:spPr>
          <a:xfrm>
            <a:off x="505925" y="2356287"/>
            <a:ext cx="284386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PT" dirty="0"/>
              <a:t>Modelo de copolimerização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7D715D9-141F-4016-890D-59AEFB0ADF16}"/>
              </a:ext>
            </a:extLst>
          </p:cNvPr>
          <p:cNvCxnSpPr>
            <a:stCxn id="3" idx="3"/>
          </p:cNvCxnSpPr>
          <p:nvPr/>
        </p:nvCxnSpPr>
        <p:spPr>
          <a:xfrm>
            <a:off x="3349793" y="2540953"/>
            <a:ext cx="62658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53B8FE4-21DB-4963-95BC-A695C0F8A66E}"/>
                  </a:ext>
                </a:extLst>
              </p:cNvPr>
              <p:cNvSpPr txBox="1"/>
              <p:nvPr/>
            </p:nvSpPr>
            <p:spPr>
              <a:xfrm>
                <a:off x="3967993" y="2217787"/>
                <a:ext cx="5108896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PT" dirty="0"/>
                  <a:t>Massa molar média entre </a:t>
                </a:r>
                <a:r>
                  <a:rPr lang="pt-PT" i="1" dirty="0" err="1"/>
                  <a:t>crosslinks</a:t>
                </a:r>
                <a:r>
                  <a:rPr lang="pt-PT" i="1" dirty="0"/>
                  <a:t> 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pt-PT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pt-PT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𝐶</m:t>
                            </m:r>
                          </m:sub>
                        </m:sSub>
                      </m:e>
                    </m:acc>
                  </m:oMath>
                </a14:m>
                <a:r>
                  <a:rPr lang="pt-PT" i="1" dirty="0"/>
                  <a:t>)</a:t>
                </a:r>
              </a:p>
              <a:p>
                <a:pPr algn="ctr"/>
                <a:r>
                  <a:rPr lang="pt-PT" dirty="0"/>
                  <a:t>Fração de cadeias solúveis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PT" i="1" smtClean="0">
                            <a:solidFill>
                              <a:srgbClr val="2F5597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BR" sz="1800" i="1">
                            <a:solidFill>
                              <a:srgbClr val="2F5597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𝑤</m:t>
                        </m:r>
                      </m:e>
                      <m:sub>
                        <m:r>
                          <a:rPr lang="pt-BR" sz="1800" i="1">
                            <a:solidFill>
                              <a:srgbClr val="2F5597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𝑃</m:t>
                        </m:r>
                      </m:sub>
                    </m:sSub>
                  </m:oMath>
                </a14:m>
                <a:r>
                  <a:rPr lang="pt-PT" dirty="0"/>
                  <a:t>)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53B8FE4-21DB-4963-95BC-A695C0F8A6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7993" y="2217787"/>
                <a:ext cx="5108896" cy="646331"/>
              </a:xfrm>
              <a:prstGeom prst="rect">
                <a:avLst/>
              </a:prstGeom>
              <a:blipFill>
                <a:blip r:embed="rId5"/>
                <a:stretch>
                  <a:fillRect t="-4630" b="-1296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4D25B43B-6966-4BAD-8355-E5B1056E347D}"/>
              </a:ext>
            </a:extLst>
          </p:cNvPr>
          <p:cNvSpPr txBox="1"/>
          <p:nvPr/>
        </p:nvSpPr>
        <p:spPr>
          <a:xfrm>
            <a:off x="103358" y="3082014"/>
            <a:ext cx="3363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u="sng" dirty="0"/>
              <a:t>Algoritmo de </a:t>
            </a:r>
            <a:r>
              <a:rPr lang="pt-PT" u="sng" dirty="0" err="1"/>
              <a:t>Karam</a:t>
            </a:r>
            <a:r>
              <a:rPr lang="pt-PT" u="sng" dirty="0"/>
              <a:t> e </a:t>
            </a:r>
            <a:r>
              <a:rPr lang="pt-PT" u="sng" dirty="0" err="1"/>
              <a:t>Tien</a:t>
            </a:r>
            <a:r>
              <a:rPr lang="pt-PT" u="sng" dirty="0"/>
              <a:t> (1985)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500FF2-65EF-47DE-987E-E89B5672B56E}"/>
              </a:ext>
            </a:extLst>
          </p:cNvPr>
          <p:cNvSpPr txBox="1"/>
          <p:nvPr/>
        </p:nvSpPr>
        <p:spPr>
          <a:xfrm>
            <a:off x="1961415" y="6421251"/>
            <a:ext cx="156444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PT" dirty="0" err="1"/>
              <a:t>Swelling</a:t>
            </a:r>
            <a:r>
              <a:rPr lang="pt-PT" dirty="0"/>
              <a:t> </a:t>
            </a:r>
            <a:r>
              <a:rPr lang="pt-PT" dirty="0" err="1"/>
              <a:t>index</a:t>
            </a:r>
            <a:endParaRPr lang="pt-PT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6915418-7D06-4797-B2E7-633C842298E6}"/>
              </a:ext>
            </a:extLst>
          </p:cNvPr>
          <p:cNvCxnSpPr/>
          <p:nvPr/>
        </p:nvCxnSpPr>
        <p:spPr>
          <a:xfrm>
            <a:off x="279423" y="6607929"/>
            <a:ext cx="168199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5F669F7-1FF6-4CAF-B79B-3F65751EC8C4}"/>
              </a:ext>
            </a:extLst>
          </p:cNvPr>
          <p:cNvCxnSpPr/>
          <p:nvPr/>
        </p:nvCxnSpPr>
        <p:spPr>
          <a:xfrm>
            <a:off x="279423" y="6305925"/>
            <a:ext cx="0" cy="3020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6502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4DD5BCC-EBB2-4284-86A6-C9FCD9288E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0"/>
            <a:ext cx="9144000" cy="2933480"/>
          </a:xfrm>
          <a:prstGeom prst="rect">
            <a:avLst/>
          </a:prstGeom>
        </p:spPr>
      </p:pic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3EE44EF-366E-4A1C-81A7-EDC8D9747628}"/>
              </a:ext>
            </a:extLst>
          </p:cNvPr>
          <p:cNvSpPr txBox="1"/>
          <p:nvPr/>
        </p:nvSpPr>
        <p:spPr>
          <a:xfrm>
            <a:off x="505925" y="2356287"/>
            <a:ext cx="284386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PT" dirty="0"/>
              <a:t>Modelo de copolimerização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7D715D9-141F-4016-890D-59AEFB0ADF16}"/>
              </a:ext>
            </a:extLst>
          </p:cNvPr>
          <p:cNvCxnSpPr>
            <a:stCxn id="3" idx="3"/>
          </p:cNvCxnSpPr>
          <p:nvPr/>
        </p:nvCxnSpPr>
        <p:spPr>
          <a:xfrm>
            <a:off x="3349793" y="2540953"/>
            <a:ext cx="62658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53B8FE4-21DB-4963-95BC-A695C0F8A66E}"/>
                  </a:ext>
                </a:extLst>
              </p:cNvPr>
              <p:cNvSpPr txBox="1"/>
              <p:nvPr/>
            </p:nvSpPr>
            <p:spPr>
              <a:xfrm>
                <a:off x="3967993" y="2217787"/>
                <a:ext cx="5108896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PT" dirty="0"/>
                  <a:t>Massa molar média entre </a:t>
                </a:r>
                <a:r>
                  <a:rPr lang="pt-PT" i="1" dirty="0" err="1"/>
                  <a:t>crosslinks</a:t>
                </a:r>
                <a:r>
                  <a:rPr lang="pt-PT" i="1" dirty="0"/>
                  <a:t> 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pt-PT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pt-PT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𝐶</m:t>
                            </m:r>
                          </m:sub>
                        </m:sSub>
                      </m:e>
                    </m:acc>
                  </m:oMath>
                </a14:m>
                <a:r>
                  <a:rPr lang="pt-PT" i="1" dirty="0"/>
                  <a:t>)</a:t>
                </a:r>
              </a:p>
              <a:p>
                <a:pPr algn="ctr"/>
                <a:r>
                  <a:rPr lang="pt-PT" dirty="0"/>
                  <a:t>Fração de cadeias solúveis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PT" i="1" smtClean="0">
                            <a:solidFill>
                              <a:srgbClr val="2F5597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BR" sz="1800" i="1">
                            <a:solidFill>
                              <a:srgbClr val="2F5597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𝑤</m:t>
                        </m:r>
                      </m:e>
                      <m:sub>
                        <m:r>
                          <a:rPr lang="pt-BR" sz="1800" i="1">
                            <a:solidFill>
                              <a:srgbClr val="2F5597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𝑃</m:t>
                        </m:r>
                      </m:sub>
                    </m:sSub>
                  </m:oMath>
                </a14:m>
                <a:r>
                  <a:rPr lang="pt-PT" dirty="0"/>
                  <a:t>)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53B8FE4-21DB-4963-95BC-A695C0F8A6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7993" y="2217787"/>
                <a:ext cx="5108896" cy="646331"/>
              </a:xfrm>
              <a:prstGeom prst="rect">
                <a:avLst/>
              </a:prstGeom>
              <a:blipFill>
                <a:blip r:embed="rId5"/>
                <a:stretch>
                  <a:fillRect t="-4630" b="-1296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4D25B43B-6966-4BAD-8355-E5B1056E347D}"/>
              </a:ext>
            </a:extLst>
          </p:cNvPr>
          <p:cNvSpPr txBox="1"/>
          <p:nvPr/>
        </p:nvSpPr>
        <p:spPr>
          <a:xfrm>
            <a:off x="103358" y="3082014"/>
            <a:ext cx="3363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u="sng" dirty="0"/>
              <a:t>Algoritmo de </a:t>
            </a:r>
            <a:r>
              <a:rPr lang="pt-PT" u="sng" dirty="0" err="1"/>
              <a:t>Karam</a:t>
            </a:r>
            <a:r>
              <a:rPr lang="pt-PT" u="sng" dirty="0"/>
              <a:t> e </a:t>
            </a:r>
            <a:r>
              <a:rPr lang="pt-PT" u="sng" dirty="0" err="1"/>
              <a:t>Tien</a:t>
            </a:r>
            <a:r>
              <a:rPr lang="pt-PT" u="sng" dirty="0"/>
              <a:t> (1985)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500FF2-65EF-47DE-987E-E89B5672B56E}"/>
              </a:ext>
            </a:extLst>
          </p:cNvPr>
          <p:cNvSpPr txBox="1"/>
          <p:nvPr/>
        </p:nvSpPr>
        <p:spPr>
          <a:xfrm>
            <a:off x="1961415" y="6421251"/>
            <a:ext cx="156444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PT" dirty="0" err="1"/>
              <a:t>Swelling</a:t>
            </a:r>
            <a:r>
              <a:rPr lang="pt-PT" dirty="0"/>
              <a:t> </a:t>
            </a:r>
            <a:r>
              <a:rPr lang="pt-PT" dirty="0" err="1"/>
              <a:t>index</a:t>
            </a:r>
            <a:endParaRPr lang="pt-P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D4F38281-4EF0-40C6-85E1-3CBF053CB097}"/>
                  </a:ext>
                </a:extLst>
              </p:cNvPr>
              <p:cNvSpPr txBox="1"/>
              <p:nvPr/>
            </p:nvSpPr>
            <p:spPr>
              <a:xfrm>
                <a:off x="5024901" y="5692490"/>
                <a:ext cx="3729051" cy="3611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sz="1600" u="sng" dirty="0"/>
                  <a:t>Porosidade da partícula intumescida</a:t>
                </a:r>
                <a:r>
                  <a:rPr lang="pt-PT" sz="1600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PT" sz="160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pt-PT" sz="1600" dirty="0"/>
                  <a:t>)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D4F38281-4EF0-40C6-85E1-3CBF053CB0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4901" y="5692490"/>
                <a:ext cx="3729051" cy="361125"/>
              </a:xfrm>
              <a:prstGeom prst="rect">
                <a:avLst/>
              </a:prstGeom>
              <a:blipFill>
                <a:blip r:embed="rId6"/>
                <a:stretch>
                  <a:fillRect l="-817" t="-3390" b="-16949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6915418-7D06-4797-B2E7-633C842298E6}"/>
              </a:ext>
            </a:extLst>
          </p:cNvPr>
          <p:cNvCxnSpPr/>
          <p:nvPr/>
        </p:nvCxnSpPr>
        <p:spPr>
          <a:xfrm>
            <a:off x="279423" y="6607929"/>
            <a:ext cx="168199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5F669F7-1FF6-4CAF-B79B-3F65751EC8C4}"/>
              </a:ext>
            </a:extLst>
          </p:cNvPr>
          <p:cNvCxnSpPr/>
          <p:nvPr/>
        </p:nvCxnSpPr>
        <p:spPr>
          <a:xfrm>
            <a:off x="279423" y="6305925"/>
            <a:ext cx="0" cy="3020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AAE8B3E-D1A3-48FD-B34B-441079EE7A7F}"/>
              </a:ext>
            </a:extLst>
          </p:cNvPr>
          <p:cNvCxnSpPr/>
          <p:nvPr/>
        </p:nvCxnSpPr>
        <p:spPr>
          <a:xfrm>
            <a:off x="3525856" y="6607929"/>
            <a:ext cx="168199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5" name="Picture 34">
            <a:extLst>
              <a:ext uri="{FF2B5EF4-FFF2-40B4-BE49-F238E27FC236}">
                <a16:creationId xmlns:a16="http://schemas.microsoft.com/office/drawing/2014/main" id="{9726E622-635F-424E-8E42-44F02CEE8C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56292" y="6031044"/>
            <a:ext cx="2085975" cy="81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288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1ADAA52-E2B3-4E33-9A36-7529E07A75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500" y="2199825"/>
            <a:ext cx="8440387" cy="37706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CBF2B94-1E4D-4B7E-9F7B-CCB27B18640C}"/>
              </a:ext>
            </a:extLst>
          </p:cNvPr>
          <p:cNvSpPr txBox="1"/>
          <p:nvPr/>
        </p:nvSpPr>
        <p:spPr>
          <a:xfrm>
            <a:off x="444615" y="1834562"/>
            <a:ext cx="77849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Resina de Estireno-DVB não sulfonada intumescida em Xileno (</a:t>
            </a:r>
            <a:r>
              <a:rPr lang="pt-PT" dirty="0" err="1"/>
              <a:t>Durie</a:t>
            </a:r>
            <a:r>
              <a:rPr lang="pt-PT" dirty="0"/>
              <a:t> </a:t>
            </a:r>
            <a:r>
              <a:rPr lang="pt-PT" dirty="0" err="1"/>
              <a:t>et</a:t>
            </a:r>
            <a:r>
              <a:rPr lang="pt-PT" dirty="0"/>
              <a:t> al., 2002)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52979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1ADAA52-E2B3-4E33-9A36-7529E07A75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500" y="2199825"/>
            <a:ext cx="8440387" cy="37706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CBF2B94-1E4D-4B7E-9F7B-CCB27B18640C}"/>
              </a:ext>
            </a:extLst>
          </p:cNvPr>
          <p:cNvSpPr txBox="1"/>
          <p:nvPr/>
        </p:nvSpPr>
        <p:spPr>
          <a:xfrm>
            <a:off x="444616" y="1834562"/>
            <a:ext cx="7905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Resina de Estireno-DVB não sulfonada intumescida em Xileno (</a:t>
            </a:r>
            <a:r>
              <a:rPr lang="pt-PT" dirty="0" err="1"/>
              <a:t>Durie</a:t>
            </a:r>
            <a:r>
              <a:rPr lang="pt-PT" dirty="0"/>
              <a:t> </a:t>
            </a:r>
            <a:r>
              <a:rPr lang="pt-PT" dirty="0" err="1"/>
              <a:t>et</a:t>
            </a:r>
            <a:r>
              <a:rPr lang="pt-PT" dirty="0"/>
              <a:t> al., 2002)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06B557-A1E9-4063-8228-F0BDD478E617}"/>
              </a:ext>
            </a:extLst>
          </p:cNvPr>
          <p:cNvSpPr txBox="1"/>
          <p:nvPr/>
        </p:nvSpPr>
        <p:spPr>
          <a:xfrm>
            <a:off x="273786" y="6039757"/>
            <a:ext cx="30368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/>
              <a:t>Parâmetros de solubilidade:</a:t>
            </a:r>
          </a:p>
          <a:p>
            <a:pPr algn="ctr"/>
            <a:r>
              <a:rPr lang="pt-PT" sz="1600" dirty="0"/>
              <a:t>(Ma </a:t>
            </a:r>
            <a:r>
              <a:rPr lang="pt-PT" sz="1600" dirty="0" err="1"/>
              <a:t>et</a:t>
            </a:r>
            <a:r>
              <a:rPr lang="pt-PT" sz="1600" dirty="0"/>
              <a:t> al., 2018)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E6B91E-4E7D-4285-BCD9-A741BA0E8F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2681" y="5909823"/>
            <a:ext cx="1935547" cy="843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806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1ADAA52-E2B3-4E33-9A36-7529E07A75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500" y="2199825"/>
            <a:ext cx="8440387" cy="37706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CBF2B94-1E4D-4B7E-9F7B-CCB27B18640C}"/>
              </a:ext>
            </a:extLst>
          </p:cNvPr>
          <p:cNvSpPr txBox="1"/>
          <p:nvPr/>
        </p:nvSpPr>
        <p:spPr>
          <a:xfrm>
            <a:off x="444616" y="1834562"/>
            <a:ext cx="7905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Resina de Estireno-DVB não sulfonada intumescida em Xileno (</a:t>
            </a:r>
            <a:r>
              <a:rPr lang="pt-PT" dirty="0" err="1"/>
              <a:t>Durie</a:t>
            </a:r>
            <a:r>
              <a:rPr lang="pt-PT" dirty="0"/>
              <a:t> </a:t>
            </a:r>
            <a:r>
              <a:rPr lang="pt-PT" dirty="0" err="1"/>
              <a:t>et</a:t>
            </a:r>
            <a:r>
              <a:rPr lang="pt-PT" dirty="0"/>
              <a:t> al., 2002)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06B557-A1E9-4063-8228-F0BDD478E617}"/>
              </a:ext>
            </a:extLst>
          </p:cNvPr>
          <p:cNvSpPr txBox="1"/>
          <p:nvPr/>
        </p:nvSpPr>
        <p:spPr>
          <a:xfrm>
            <a:off x="273786" y="6039757"/>
            <a:ext cx="30368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/>
              <a:t>Parâmetros de solubilidade:</a:t>
            </a:r>
          </a:p>
          <a:p>
            <a:pPr algn="ctr"/>
            <a:r>
              <a:rPr lang="pt-PT" sz="1600" dirty="0"/>
              <a:t>(Ma </a:t>
            </a:r>
            <a:r>
              <a:rPr lang="pt-PT" sz="1600" dirty="0" err="1"/>
              <a:t>et</a:t>
            </a:r>
            <a:r>
              <a:rPr lang="pt-PT" sz="1600" dirty="0"/>
              <a:t> al., 2018)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E6B91E-4E7D-4285-BCD9-A741BA0E8F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2681" y="5909823"/>
            <a:ext cx="1935547" cy="84334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2A0AD71-9BA0-41C0-B0D7-BA90937D838A}"/>
              </a:ext>
            </a:extLst>
          </p:cNvPr>
          <p:cNvSpPr txBox="1"/>
          <p:nvPr/>
        </p:nvSpPr>
        <p:spPr>
          <a:xfrm>
            <a:off x="5377343" y="5997072"/>
            <a:ext cx="3421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/>
              <a:t>Resina sulfonada (</a:t>
            </a:r>
            <a:r>
              <a:rPr lang="pt-PT" sz="1600" dirty="0" err="1"/>
              <a:t>Ferrell</a:t>
            </a:r>
            <a:r>
              <a:rPr lang="pt-PT" sz="1600" dirty="0"/>
              <a:t> </a:t>
            </a:r>
            <a:r>
              <a:rPr lang="pt-PT" sz="1600" dirty="0" err="1"/>
              <a:t>et</a:t>
            </a:r>
            <a:r>
              <a:rPr lang="pt-PT" sz="1600" dirty="0"/>
              <a:t> al., 2017)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0196103-E6B2-4622-BAD4-7482636F6ED0}"/>
                  </a:ext>
                </a:extLst>
              </p:cNvPr>
              <p:cNvSpPr txBox="1"/>
              <p:nvPr/>
            </p:nvSpPr>
            <p:spPr>
              <a:xfrm>
                <a:off x="5798063" y="6316077"/>
                <a:ext cx="2445391" cy="3667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sz="16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PT" sz="1600" i="1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pt-PT" sz="16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pt-PT" sz="1600" i="1">
                              <a:latin typeface="Cambria Math" panose="02040503050406030204" pitchFamily="18" charset="0"/>
                            </a:rPr>
                            <m:t>𝑆𝑢𝑙𝑓</m:t>
                          </m:r>
                        </m:sub>
                      </m:sSub>
                      <m:r>
                        <a:rPr lang="pt-PT" sz="1600" i="0">
                          <a:latin typeface="Cambria Math" panose="02040503050406030204" pitchFamily="18" charset="0"/>
                        </a:rPr>
                        <m:t>=41.3 </m:t>
                      </m:r>
                      <m:r>
                        <a:rPr lang="pt-PT" sz="1600" i="1">
                          <a:latin typeface="Cambria Math" panose="02040503050406030204" pitchFamily="18" charset="0"/>
                        </a:rPr>
                        <m:t>𝑀𝑃</m:t>
                      </m:r>
                      <m:sSup>
                        <m:sSupPr>
                          <m:ctrlPr>
                            <a:rPr lang="pt-PT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PT" sz="16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pt-PT" sz="1600" i="0">
                              <a:latin typeface="Cambria Math" panose="02040503050406030204" pitchFamily="18" charset="0"/>
                            </a:rPr>
                            <m:t>0.5</m:t>
                          </m:r>
                        </m:sup>
                      </m:sSup>
                    </m:oMath>
                  </m:oMathPara>
                </a14:m>
                <a:endParaRPr lang="pt-PT" sz="16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0196103-E6B2-4622-BAD4-7482636F6E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8063" y="6316077"/>
                <a:ext cx="2445391" cy="366767"/>
              </a:xfrm>
              <a:prstGeom prst="rect">
                <a:avLst/>
              </a:prstGeom>
              <a:blipFill>
                <a:blip r:embed="rId6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5785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308784" y="1994078"/>
            <a:ext cx="323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Modelo de catálise heterogênea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B5E64EF-5410-4126-A57C-9109472139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2328783"/>
            <a:ext cx="4240778" cy="141909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39813AD-4515-473A-87A8-DCEB078DA14C}"/>
              </a:ext>
            </a:extLst>
          </p:cNvPr>
          <p:cNvSpPr txBox="1"/>
          <p:nvPr/>
        </p:nvSpPr>
        <p:spPr>
          <a:xfrm>
            <a:off x="4021147" y="2438164"/>
            <a:ext cx="22901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/>
              <a:t>(Partícula)</a:t>
            </a:r>
          </a:p>
          <a:p>
            <a:pPr algn="ctr"/>
            <a:endParaRPr lang="pt-PT" dirty="0"/>
          </a:p>
          <a:p>
            <a:pPr algn="ctr"/>
            <a:endParaRPr lang="pt-PT" dirty="0"/>
          </a:p>
          <a:p>
            <a:pPr algn="ctr"/>
            <a:r>
              <a:rPr lang="pt-PT" dirty="0"/>
              <a:t>(Fase líquida)</a:t>
            </a:r>
          </a:p>
        </p:txBody>
      </p:sp>
    </p:spTree>
    <p:extLst>
      <p:ext uri="{BB962C8B-B14F-4D97-AF65-F5344CB8AC3E}">
        <p14:creationId xmlns:p14="http://schemas.microsoft.com/office/powerpoint/2010/main" val="33512168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AD62F61C-482D-483E-9245-B72428999320}"/>
              </a:ext>
            </a:extLst>
          </p:cNvPr>
          <p:cNvSpPr/>
          <p:nvPr/>
        </p:nvSpPr>
        <p:spPr>
          <a:xfrm>
            <a:off x="1031846" y="4585770"/>
            <a:ext cx="1375794" cy="131707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308784" y="1994078"/>
            <a:ext cx="323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Modelo de catálise heterogênea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B5E64EF-5410-4126-A57C-9109472139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2328783"/>
            <a:ext cx="4240778" cy="141909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39813AD-4515-473A-87A8-DCEB078DA14C}"/>
              </a:ext>
            </a:extLst>
          </p:cNvPr>
          <p:cNvSpPr txBox="1"/>
          <p:nvPr/>
        </p:nvSpPr>
        <p:spPr>
          <a:xfrm>
            <a:off x="4021147" y="2438164"/>
            <a:ext cx="22901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/>
              <a:t>(Partícula)</a:t>
            </a:r>
          </a:p>
          <a:p>
            <a:pPr algn="ctr"/>
            <a:endParaRPr lang="pt-PT" dirty="0"/>
          </a:p>
          <a:p>
            <a:pPr algn="ctr"/>
            <a:endParaRPr lang="pt-PT" dirty="0"/>
          </a:p>
          <a:p>
            <a:pPr algn="ctr"/>
            <a:r>
              <a:rPr lang="pt-PT" dirty="0"/>
              <a:t>(Fase líquida)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263775-430C-45A8-9D06-14197E84A3B0}"/>
              </a:ext>
            </a:extLst>
          </p:cNvPr>
          <p:cNvSpPr txBox="1"/>
          <p:nvPr/>
        </p:nvSpPr>
        <p:spPr>
          <a:xfrm>
            <a:off x="216226" y="3963848"/>
            <a:ext cx="31647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/>
              <a:t>Discretização </a:t>
            </a:r>
          </a:p>
          <a:p>
            <a:pPr algn="ctr"/>
            <a:r>
              <a:rPr lang="pt-PT" sz="1600" dirty="0"/>
              <a:t>Diferenças finitas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055F938-FA8B-432D-80F3-DFE788EBEF37}"/>
              </a:ext>
            </a:extLst>
          </p:cNvPr>
          <p:cNvCxnSpPr/>
          <p:nvPr/>
        </p:nvCxnSpPr>
        <p:spPr>
          <a:xfrm flipV="1">
            <a:off x="1719743" y="4956369"/>
            <a:ext cx="453005" cy="2879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758202A-AEB5-4E6A-B366-EC8BA3C819B7}"/>
              </a:ext>
            </a:extLst>
          </p:cNvPr>
          <p:cNvSpPr txBox="1"/>
          <p:nvPr/>
        </p:nvSpPr>
        <p:spPr>
          <a:xfrm>
            <a:off x="1644242" y="4915671"/>
            <a:ext cx="458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r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733A8A3-0A69-4CB9-8248-268610EB1819}"/>
              </a:ext>
            </a:extLst>
          </p:cNvPr>
          <p:cNvSpPr/>
          <p:nvPr/>
        </p:nvSpPr>
        <p:spPr>
          <a:xfrm>
            <a:off x="1409350" y="4915671"/>
            <a:ext cx="617633" cy="58303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229B5F8-738F-49AA-A321-E6956C6AD831}"/>
              </a:ext>
            </a:extLst>
          </p:cNvPr>
          <p:cNvCxnSpPr/>
          <p:nvPr/>
        </p:nvCxnSpPr>
        <p:spPr>
          <a:xfrm>
            <a:off x="1719743" y="5244306"/>
            <a:ext cx="0" cy="1189990"/>
          </a:xfrm>
          <a:prstGeom prst="line">
            <a:avLst/>
          </a:prstGeom>
          <a:ln w="9525"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0A706C0-5987-48E5-A9C8-D985EFAF3CAD}"/>
              </a:ext>
            </a:extLst>
          </p:cNvPr>
          <p:cNvSpPr txBox="1"/>
          <p:nvPr/>
        </p:nvSpPr>
        <p:spPr>
          <a:xfrm>
            <a:off x="1529294" y="6407550"/>
            <a:ext cx="4582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j=1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F493EF8-A46D-464E-8B7D-37AB924C56A0}"/>
              </a:ext>
            </a:extLst>
          </p:cNvPr>
          <p:cNvCxnSpPr/>
          <p:nvPr/>
        </p:nvCxnSpPr>
        <p:spPr>
          <a:xfrm>
            <a:off x="2028381" y="5207188"/>
            <a:ext cx="0" cy="1189990"/>
          </a:xfrm>
          <a:prstGeom prst="line">
            <a:avLst/>
          </a:prstGeom>
          <a:ln w="9525"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41749E02-4569-478D-8C82-6FDFAE42B248}"/>
              </a:ext>
            </a:extLst>
          </p:cNvPr>
          <p:cNvSpPr txBox="1"/>
          <p:nvPr/>
        </p:nvSpPr>
        <p:spPr>
          <a:xfrm>
            <a:off x="1890556" y="6340220"/>
            <a:ext cx="902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j=2 …  N</a:t>
            </a:r>
          </a:p>
        </p:txBody>
      </p:sp>
    </p:spTree>
    <p:extLst>
      <p:ext uri="{BB962C8B-B14F-4D97-AF65-F5344CB8AC3E}">
        <p14:creationId xmlns:p14="http://schemas.microsoft.com/office/powerpoint/2010/main" val="172316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5467</TotalTime>
  <Words>1041</Words>
  <Application>Microsoft Office PowerPoint</Application>
  <PresentationFormat>On-screen Show (4:3)</PresentationFormat>
  <Paragraphs>197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Cambria Math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figosp</dc:creator>
  <cp:lastModifiedBy>Leandro Aguiar</cp:lastModifiedBy>
  <cp:revision>190</cp:revision>
  <dcterms:created xsi:type="dcterms:W3CDTF">2018-08-10T15:03:24Z</dcterms:created>
  <dcterms:modified xsi:type="dcterms:W3CDTF">2024-02-05T15:46:40Z</dcterms:modified>
</cp:coreProperties>
</file>