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EAAC-8B66-FA4D-97C9-9FBDEB362589}" type="datetimeFigureOut">
              <a:rPr lang="en-US" smtClean="0"/>
              <a:t>13/04/19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3013-CD98-5449-BB48-269BBFFA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685800" y="1932236"/>
            <a:ext cx="7772400" cy="135274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consultório</a:t>
            </a:r>
            <a:endParaRPr 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93528"/>
            <a:ext cx="6400800" cy="1322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err="1" smtClean="0"/>
              <a:t>Dr</a:t>
            </a:r>
            <a:r>
              <a:rPr lang="pt-BR" dirty="0" smtClean="0"/>
              <a:t> Elvis </a:t>
            </a:r>
            <a:r>
              <a:rPr lang="pt-BR" dirty="0" err="1" smtClean="0"/>
              <a:t>Terci</a:t>
            </a:r>
            <a:r>
              <a:rPr lang="pt-BR" dirty="0" smtClean="0"/>
              <a:t> Valera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Medico Assistente – HCFMRP-USP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79512" y="5991944"/>
            <a:ext cx="83529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sz="1800" b="1" dirty="0">
                <a:solidFill>
                  <a:schemeClr val="accent4">
                    <a:lumMod val="50000"/>
                  </a:schemeClr>
                </a:solidFill>
              </a:rPr>
              <a:t>Curso Continuado </a:t>
            </a:r>
            <a:r>
              <a:rPr lang="pt-BR" sz="1800" b="1" dirty="0" smtClean="0">
                <a:solidFill>
                  <a:schemeClr val="accent4">
                    <a:lumMod val="50000"/>
                  </a:schemeClr>
                </a:solidFill>
              </a:rPr>
              <a:t>de Pediatria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0648"/>
            <a:ext cx="19515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prevalentes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PUERICULTURA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PEDIATRIA GERAL / EVENTUAL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“NOVOS” PROBLEMAS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1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PUERICULTURA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469"/>
            <a:ext cx="8229600" cy="82293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Aleitamento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- </a:t>
            </a:r>
            <a:r>
              <a:rPr lang="en-US" dirty="0" err="1" smtClean="0"/>
              <a:t>recomendações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SBP, MS e OMS: </a:t>
            </a:r>
            <a:r>
              <a:rPr lang="en-US" dirty="0" err="1" smtClean="0"/>
              <a:t>exclusivo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6 </a:t>
            </a:r>
            <a:r>
              <a:rPr lang="en-US" dirty="0" err="1" smtClean="0"/>
              <a:t>meses</a:t>
            </a:r>
            <a:r>
              <a:rPr lang="en-US" dirty="0" smtClean="0"/>
              <a:t> e </a:t>
            </a:r>
            <a:r>
              <a:rPr lang="en-US" dirty="0" err="1" smtClean="0"/>
              <a:t>complementado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2 </a:t>
            </a:r>
            <a:r>
              <a:rPr lang="en-US" dirty="0" err="1" smtClean="0"/>
              <a:t>anos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ptura de Tela 2019-04-11 às 10.14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9"/>
          <a:stretch/>
        </p:blipFill>
        <p:spPr>
          <a:xfrm>
            <a:off x="194380" y="1705529"/>
            <a:ext cx="6461544" cy="4603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8989" y="3174453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Mediana</a:t>
            </a:r>
            <a:r>
              <a:rPr lang="en-US" sz="1400" dirty="0" smtClean="0"/>
              <a:t> AME </a:t>
            </a:r>
            <a:r>
              <a:rPr lang="en-US" sz="1400" b="1" u="sng" dirty="0" smtClean="0"/>
              <a:t>28 </a:t>
            </a:r>
            <a:r>
              <a:rPr lang="en-US" sz="1400" b="1" u="sng" dirty="0" err="1" smtClean="0"/>
              <a:t>dias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em</a:t>
            </a:r>
            <a:r>
              <a:rPr lang="en-US" sz="1400" b="1" u="sng" dirty="0" smtClean="0"/>
              <a:t> 2001</a:t>
            </a:r>
          </a:p>
          <a:p>
            <a:r>
              <a:rPr lang="en-US" sz="1400" dirty="0" err="1" smtClean="0"/>
              <a:t>Mediana</a:t>
            </a:r>
            <a:r>
              <a:rPr lang="en-US" sz="1400" dirty="0" smtClean="0"/>
              <a:t> AME </a:t>
            </a:r>
            <a:r>
              <a:rPr lang="en-US" sz="1400" b="1" u="sng" dirty="0" smtClean="0"/>
              <a:t>4 </a:t>
            </a:r>
            <a:r>
              <a:rPr lang="en-US" sz="1400" b="1" u="sng" dirty="0" err="1" smtClean="0"/>
              <a:t>meses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em</a:t>
            </a:r>
            <a:r>
              <a:rPr lang="en-US" sz="1400" b="1" u="sng" dirty="0" smtClean="0"/>
              <a:t> 2013</a:t>
            </a:r>
            <a:endParaRPr lang="en-US" sz="1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023888" y="6403479"/>
            <a:ext cx="502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 </a:t>
            </a:r>
            <a:r>
              <a:rPr lang="en-US" sz="1200" dirty="0" err="1" smtClean="0"/>
              <a:t>Aleitamento</a:t>
            </a:r>
            <a:r>
              <a:rPr lang="en-US" sz="1200" dirty="0" smtClean="0"/>
              <a:t> </a:t>
            </a:r>
            <a:r>
              <a:rPr lang="en-US" sz="1200" dirty="0" err="1" smtClean="0"/>
              <a:t>materno</a:t>
            </a:r>
            <a:r>
              <a:rPr lang="en-US" sz="1200" dirty="0" smtClean="0"/>
              <a:t>: o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mudou</a:t>
            </a:r>
            <a:r>
              <a:rPr lang="en-US" sz="1200" dirty="0" smtClean="0"/>
              <a:t> </a:t>
            </a:r>
            <a:r>
              <a:rPr lang="en-US" sz="1200" dirty="0" err="1" smtClean="0"/>
              <a:t>após</a:t>
            </a:r>
            <a:r>
              <a:rPr lang="en-US" sz="1200" dirty="0" smtClean="0"/>
              <a:t> </a:t>
            </a:r>
            <a:r>
              <a:rPr lang="en-US" sz="1200" dirty="0" err="1" smtClean="0"/>
              <a:t>uma</a:t>
            </a:r>
            <a:r>
              <a:rPr lang="en-US" sz="1200" dirty="0" smtClean="0"/>
              <a:t> </a:t>
            </a:r>
            <a:r>
              <a:rPr lang="en-US" sz="1200" dirty="0" err="1" smtClean="0"/>
              <a:t>década</a:t>
            </a:r>
            <a:r>
              <a:rPr lang="en-US" sz="1200" dirty="0" smtClean="0"/>
              <a:t>?</a:t>
            </a:r>
          </a:p>
          <a:p>
            <a:r>
              <a:rPr lang="en-US" sz="1200" dirty="0" smtClean="0"/>
              <a:t> Rev. Latino-Am. </a:t>
            </a:r>
            <a:r>
              <a:rPr lang="en-US" sz="1200" dirty="0" err="1" smtClean="0"/>
              <a:t>Enfermagem</a:t>
            </a:r>
            <a:r>
              <a:rPr lang="en-US" sz="1200" dirty="0" smtClean="0"/>
              <a:t> vol.25  </a:t>
            </a:r>
            <a:r>
              <a:rPr lang="en-US" sz="1200" dirty="0" err="1" smtClean="0"/>
              <a:t>Ribeirão</a:t>
            </a:r>
            <a:r>
              <a:rPr lang="en-US" sz="1200" dirty="0" smtClean="0"/>
              <a:t> </a:t>
            </a:r>
            <a:r>
              <a:rPr lang="en-US" sz="1200" dirty="0" err="1" smtClean="0"/>
              <a:t>Preto</a:t>
            </a:r>
            <a:r>
              <a:rPr lang="en-US" sz="1200" dirty="0" smtClean="0"/>
              <a:t>  2017  </a:t>
            </a:r>
            <a:r>
              <a:rPr lang="en-US" sz="1200" dirty="0" err="1" smtClean="0"/>
              <a:t>Epub</a:t>
            </a:r>
            <a:r>
              <a:rPr lang="en-US" sz="1200" dirty="0" smtClean="0"/>
              <a:t> Oct 30,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932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100"/>
            <a:ext cx="4246817" cy="89409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Aleitamento</a:t>
            </a:r>
            <a:r>
              <a:rPr lang="en-US" sz="3600" dirty="0" smtClean="0"/>
              <a:t> </a:t>
            </a:r>
            <a:r>
              <a:rPr lang="en-US" sz="3600" dirty="0" err="1" smtClean="0"/>
              <a:t>Materno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4835"/>
            <a:ext cx="8229600" cy="33661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Aumentou</a:t>
            </a:r>
            <a:r>
              <a:rPr lang="en-US" dirty="0" smtClean="0"/>
              <a:t> </a:t>
            </a:r>
            <a:r>
              <a:rPr lang="en-US" dirty="0" err="1" smtClean="0"/>
              <a:t>aceitação</a:t>
            </a:r>
            <a:r>
              <a:rPr lang="en-US" dirty="0" smtClean="0"/>
              <a:t> </a:t>
            </a:r>
            <a:r>
              <a:rPr lang="en-US" dirty="0" err="1" smtClean="0"/>
              <a:t>nitidamente</a:t>
            </a:r>
            <a:endParaRPr lang="en-US" dirty="0" smtClean="0"/>
          </a:p>
          <a:p>
            <a:pPr lvl="1"/>
            <a:r>
              <a:rPr lang="en-US" dirty="0" err="1" smtClean="0"/>
              <a:t>Papéis</a:t>
            </a:r>
            <a:r>
              <a:rPr lang="en-US" dirty="0" smtClean="0"/>
              <a:t> da </a:t>
            </a:r>
            <a:r>
              <a:rPr lang="en-US" dirty="0" err="1" smtClean="0"/>
              <a:t>mídia</a:t>
            </a:r>
            <a:r>
              <a:rPr lang="en-US" dirty="0" smtClean="0"/>
              <a:t> social?</a:t>
            </a:r>
          </a:p>
          <a:p>
            <a:pPr lvl="1"/>
            <a:r>
              <a:rPr lang="en-US" dirty="0" err="1" smtClean="0"/>
              <a:t>Conscientização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Semana</a:t>
            </a:r>
            <a:r>
              <a:rPr lang="en-US" dirty="0" smtClean="0"/>
              <a:t> Mundial </a:t>
            </a:r>
            <a:r>
              <a:rPr lang="en-US" dirty="0" err="1" smtClean="0"/>
              <a:t>Amamentação</a:t>
            </a:r>
            <a:r>
              <a:rPr lang="en-US" dirty="0" smtClean="0"/>
              <a:t> - </a:t>
            </a:r>
            <a:r>
              <a:rPr lang="en-US" dirty="0" err="1" smtClean="0"/>
              <a:t>Agosto</a:t>
            </a:r>
            <a:endParaRPr lang="en-US" dirty="0" smtClean="0"/>
          </a:p>
          <a:p>
            <a:r>
              <a:rPr lang="en-US" dirty="0" err="1" smtClean="0"/>
              <a:t>Obstáculos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Licença-maternidade</a:t>
            </a:r>
            <a:r>
              <a:rPr lang="en-US" dirty="0" smtClean="0"/>
              <a:t> 4 </a:t>
            </a:r>
            <a:r>
              <a:rPr lang="en-US" dirty="0" err="1" smtClean="0"/>
              <a:t>meses</a:t>
            </a:r>
            <a:r>
              <a:rPr lang="en-US" dirty="0" smtClean="0"/>
              <a:t> (6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  <a:r>
              <a:rPr lang="en-US" dirty="0" err="1" smtClean="0"/>
              <a:t>opcional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chupetas</a:t>
            </a:r>
            <a:r>
              <a:rPr lang="en-US" dirty="0" smtClean="0"/>
              <a:t> e </a:t>
            </a:r>
            <a:r>
              <a:rPr lang="en-US" dirty="0" err="1" smtClean="0"/>
              <a:t>mamadeiras</a:t>
            </a:r>
            <a:r>
              <a:rPr lang="en-US" dirty="0" smtClean="0"/>
              <a:t>/</a:t>
            </a:r>
            <a:r>
              <a:rPr lang="en-US" dirty="0" err="1" smtClean="0"/>
              <a:t>bicos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Captura de Tela 2019-04-11 às 10.3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50" y="-1"/>
            <a:ext cx="3869950" cy="23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7326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IMUNIZAÇÕES</a:t>
            </a:r>
            <a:endParaRPr lang="en-US" sz="2400" b="1" dirty="0"/>
          </a:p>
        </p:txBody>
      </p:sp>
      <p:pic>
        <p:nvPicPr>
          <p:cNvPr id="4" name="Picture 3" descr="Captura de Tela 2019-04-11 às 10.3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2" y="964152"/>
            <a:ext cx="8090698" cy="57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7326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Quanto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efetivamente</a:t>
            </a:r>
            <a:r>
              <a:rPr lang="en-US" sz="2400" b="1" dirty="0" smtClean="0">
                <a:solidFill>
                  <a:srgbClr val="FF0000"/>
                </a:solidFill>
              </a:rPr>
              <a:t> se </a:t>
            </a:r>
            <a:r>
              <a:rPr lang="en-US" sz="2400" b="1" dirty="0" err="1" smtClean="0">
                <a:solidFill>
                  <a:srgbClr val="FF0000"/>
                </a:solidFill>
              </a:rPr>
              <a:t>explica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consultas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sobre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diferenças</a:t>
            </a:r>
            <a:r>
              <a:rPr lang="en-US" sz="2400" b="1" dirty="0" smtClean="0">
                <a:solidFill>
                  <a:srgbClr val="FF0000"/>
                </a:solidFill>
              </a:rPr>
              <a:t> entre </a:t>
            </a:r>
            <a:r>
              <a:rPr lang="en-US" sz="2400" b="1" dirty="0" err="1" smtClean="0">
                <a:solidFill>
                  <a:srgbClr val="FF0000"/>
                </a:solidFill>
              </a:rPr>
              <a:t>calendários</a:t>
            </a:r>
            <a:r>
              <a:rPr lang="en-US" sz="2400" b="1" dirty="0" smtClean="0">
                <a:solidFill>
                  <a:srgbClr val="FF0000"/>
                </a:solidFill>
              </a:rPr>
              <a:t> PNI e SBP??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aptura de Tela 2019-04-11 às 10.3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2" y="964152"/>
            <a:ext cx="8090698" cy="5790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730" y="2721171"/>
            <a:ext cx="7490143" cy="6867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581" y="3702882"/>
            <a:ext cx="7490143" cy="13895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663" y="5325721"/>
            <a:ext cx="7490143" cy="6997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514" y="6245735"/>
            <a:ext cx="7490143" cy="3887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Vacinas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Modismos</a:t>
            </a:r>
            <a:r>
              <a:rPr lang="en-US" dirty="0"/>
              <a:t>"</a:t>
            </a:r>
            <a:r>
              <a:rPr lang="en-US" dirty="0" smtClean="0"/>
              <a:t> 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ético-legais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Vacinação</a:t>
            </a:r>
            <a:r>
              <a:rPr lang="en-US" dirty="0" smtClean="0"/>
              <a:t>: </a:t>
            </a:r>
            <a:r>
              <a:rPr lang="en-US" dirty="0" err="1" smtClean="0"/>
              <a:t>ato</a:t>
            </a:r>
            <a:r>
              <a:rPr lang="en-US" dirty="0" smtClean="0"/>
              <a:t> individual e </a:t>
            </a:r>
            <a:r>
              <a:rPr lang="en-US" dirty="0" err="1" smtClean="0"/>
              <a:t>coletivo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vacinam</a:t>
            </a:r>
            <a:r>
              <a:rPr lang="en-US" dirty="0" smtClean="0"/>
              <a:t>, </a:t>
            </a:r>
            <a:r>
              <a:rPr lang="en-US" dirty="0" err="1" smtClean="0"/>
              <a:t>independente</a:t>
            </a:r>
            <a:r>
              <a:rPr lang="en-US" dirty="0" smtClean="0"/>
              <a:t> do </a:t>
            </a:r>
            <a:r>
              <a:rPr lang="en-US" dirty="0" err="1" smtClean="0"/>
              <a:t>motivo</a:t>
            </a:r>
            <a:r>
              <a:rPr lang="en-US" dirty="0" smtClean="0"/>
              <a:t>,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nenhum</a:t>
            </a:r>
            <a:r>
              <a:rPr lang="en-US" dirty="0" smtClean="0"/>
              <a:t> </a:t>
            </a:r>
            <a:r>
              <a:rPr lang="en-US" dirty="0" err="1" smtClean="0"/>
              <a:t>direito</a:t>
            </a:r>
            <a:r>
              <a:rPr lang="en-US" dirty="0" smtClean="0"/>
              <a:t> individual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sobrepor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direito</a:t>
            </a:r>
            <a:r>
              <a:rPr lang="en-US" dirty="0" smtClean="0"/>
              <a:t> </a:t>
            </a:r>
            <a:r>
              <a:rPr lang="en-US" dirty="0" err="1" smtClean="0"/>
              <a:t>coletivo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responsabilizados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vacinação</a:t>
            </a:r>
            <a:r>
              <a:rPr lang="en-US" dirty="0" smtClean="0"/>
              <a:t> dos </a:t>
            </a:r>
            <a:r>
              <a:rPr lang="en-US" dirty="0" err="1" smtClean="0"/>
              <a:t>filhos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Sim</a:t>
            </a:r>
            <a:r>
              <a:rPr lang="en-US" dirty="0" smtClean="0"/>
              <a:t>; </a:t>
            </a:r>
            <a:r>
              <a:rPr lang="en-US" dirty="0" err="1" smtClean="0"/>
              <a:t>variando</a:t>
            </a:r>
            <a:r>
              <a:rPr lang="en-US" dirty="0" smtClean="0"/>
              <a:t> de </a:t>
            </a:r>
            <a:r>
              <a:rPr lang="en-US" dirty="0" err="1" smtClean="0"/>
              <a:t>multa</a:t>
            </a:r>
            <a:r>
              <a:rPr lang="en-US" dirty="0" smtClean="0"/>
              <a:t> a </a:t>
            </a:r>
            <a:r>
              <a:rPr lang="en-US" dirty="0" err="1" smtClean="0"/>
              <a:t>perda</a:t>
            </a:r>
            <a:r>
              <a:rPr lang="en-US" dirty="0" smtClean="0"/>
              <a:t> da </a:t>
            </a:r>
            <a:r>
              <a:rPr lang="en-US" dirty="0" err="1" smtClean="0"/>
              <a:t>guarda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Puericultura</a:t>
            </a:r>
            <a:r>
              <a:rPr lang="en-US" dirty="0" smtClean="0"/>
              <a:t> - </a:t>
            </a:r>
            <a:r>
              <a:rPr lang="en-US" dirty="0" err="1" smtClean="0"/>
              <a:t>nutrição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Novidades</a:t>
            </a:r>
            <a:r>
              <a:rPr lang="en-US" dirty="0" smtClean="0"/>
              <a:t>” de </a:t>
            </a:r>
            <a:r>
              <a:rPr lang="en-US" dirty="0" err="1" smtClean="0"/>
              <a:t>introdução</a:t>
            </a:r>
            <a:r>
              <a:rPr lang="en-US" dirty="0" smtClean="0"/>
              <a:t> </a:t>
            </a:r>
            <a:r>
              <a:rPr lang="en-US" dirty="0" err="1" smtClean="0"/>
              <a:t>alimentar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Método</a:t>
            </a:r>
            <a:r>
              <a:rPr lang="en-US" dirty="0" smtClean="0"/>
              <a:t> BLW (Baby-led Weaning)</a:t>
            </a:r>
          </a:p>
          <a:p>
            <a:pPr lvl="2"/>
            <a:r>
              <a:rPr lang="en-US" dirty="0" err="1" smtClean="0"/>
              <a:t>Criança</a:t>
            </a:r>
            <a:r>
              <a:rPr lang="en-US" dirty="0" smtClean="0"/>
              <a:t> </a:t>
            </a:r>
            <a:r>
              <a:rPr lang="en-US" dirty="0" err="1" smtClean="0"/>
              <a:t>leva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pedaços</a:t>
            </a:r>
            <a:r>
              <a:rPr lang="en-US" dirty="0" smtClean="0"/>
              <a:t> a </a:t>
            </a:r>
            <a:r>
              <a:rPr lang="en-US" dirty="0" err="1" smtClean="0"/>
              <a:t>boca</a:t>
            </a:r>
            <a:r>
              <a:rPr lang="en-US" dirty="0" smtClean="0"/>
              <a:t>, </a:t>
            </a:r>
            <a:r>
              <a:rPr lang="en-US" dirty="0" err="1" smtClean="0"/>
              <a:t>sozinha</a:t>
            </a:r>
            <a:endParaRPr lang="en-US" dirty="0" smtClean="0"/>
          </a:p>
          <a:p>
            <a:pPr lvl="2"/>
            <a:r>
              <a:rPr lang="en-US" dirty="0" err="1" smtClean="0"/>
              <a:t>Risco</a:t>
            </a:r>
            <a:r>
              <a:rPr lang="en-US" dirty="0" smtClean="0"/>
              <a:t> REAL DE ASPIRAÇÃO</a:t>
            </a:r>
          </a:p>
          <a:p>
            <a:pPr lvl="2"/>
            <a:r>
              <a:rPr lang="en-US" dirty="0" smtClean="0"/>
              <a:t>SBP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recomenda</a:t>
            </a:r>
            <a:r>
              <a:rPr lang="en-US" dirty="0" smtClean="0"/>
              <a:t> </a:t>
            </a:r>
            <a:r>
              <a:rPr lang="en-US" dirty="0" err="1" smtClean="0"/>
              <a:t>utilização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do BLW</a:t>
            </a:r>
          </a:p>
          <a:p>
            <a:pPr lvl="1"/>
            <a:r>
              <a:rPr lang="en-US" dirty="0" err="1" smtClean="0"/>
              <a:t>cozimento</a:t>
            </a:r>
            <a:r>
              <a:rPr lang="en-US" dirty="0" smtClean="0"/>
              <a:t> simmer???</a:t>
            </a:r>
          </a:p>
          <a:p>
            <a:r>
              <a:rPr lang="en-US" dirty="0" err="1" smtClean="0"/>
              <a:t>Simplicidade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endParaRPr lang="en-US" dirty="0" smtClean="0"/>
          </a:p>
          <a:p>
            <a:pPr lvl="1"/>
            <a:r>
              <a:rPr lang="en-US" dirty="0" err="1" smtClean="0"/>
              <a:t>Variedade</a:t>
            </a:r>
            <a:r>
              <a:rPr lang="en-US" dirty="0" smtClean="0"/>
              <a:t> de classes </a:t>
            </a:r>
            <a:r>
              <a:rPr lang="en-US" dirty="0" err="1" smtClean="0"/>
              <a:t>alimentares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Texturas</a:t>
            </a:r>
            <a:r>
              <a:rPr lang="en-US" dirty="0" smtClean="0"/>
              <a:t> </a:t>
            </a:r>
            <a:r>
              <a:rPr lang="en-US" dirty="0" err="1" smtClean="0"/>
              <a:t>variadas</a:t>
            </a:r>
            <a:r>
              <a:rPr lang="en-US" dirty="0" smtClean="0"/>
              <a:t> e </a:t>
            </a:r>
            <a:r>
              <a:rPr lang="en-US" dirty="0" err="1" smtClean="0"/>
              <a:t>gradativas</a:t>
            </a:r>
            <a:endParaRPr lang="en-US" dirty="0" smtClean="0"/>
          </a:p>
          <a:p>
            <a:pPr lvl="1"/>
            <a:r>
              <a:rPr lang="en-US" dirty="0" err="1" smtClean="0"/>
              <a:t>Preparo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dieta</a:t>
            </a:r>
            <a:r>
              <a:rPr lang="en-US" dirty="0" smtClean="0"/>
              <a:t> da casa</a:t>
            </a:r>
          </a:p>
        </p:txBody>
      </p:sp>
    </p:spTree>
    <p:extLst>
      <p:ext uri="{BB962C8B-B14F-4D97-AF65-F5344CB8AC3E}">
        <p14:creationId xmlns:p14="http://schemas.microsoft.com/office/powerpoint/2010/main" val="44978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873"/>
          </a:xfrm>
        </p:spPr>
        <p:txBody>
          <a:bodyPr/>
          <a:lstStyle/>
          <a:p>
            <a:r>
              <a:rPr lang="en-US" dirty="0" err="1" smtClean="0"/>
              <a:t>Obesidade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ptura de Tela 2019-04-11 às 11.0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141"/>
            <a:ext cx="4054659" cy="393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439" y="1593829"/>
            <a:ext cx="3602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Orientações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Relembrar</a:t>
            </a:r>
            <a:r>
              <a:rPr lang="en-US" dirty="0" smtClean="0"/>
              <a:t> </a:t>
            </a:r>
            <a:r>
              <a:rPr lang="en-US" dirty="0" err="1" smtClean="0"/>
              <a:t>momentos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obesidade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</a:t>
            </a:r>
            <a:r>
              <a:rPr lang="en-US" dirty="0" err="1" smtClean="0"/>
              <a:t>í</a:t>
            </a:r>
            <a:r>
              <a:rPr lang="en-US" dirty="0" err="1" smtClean="0"/>
              <a:t>mulo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movimento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Mundo</a:t>
            </a:r>
            <a:r>
              <a:rPr lang="en-US" dirty="0" smtClean="0"/>
              <a:t> digital e </a:t>
            </a:r>
            <a:r>
              <a:rPr lang="en-US" dirty="0" err="1" smtClean="0"/>
              <a:t>restrições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Manual da </a:t>
            </a:r>
            <a:r>
              <a:rPr lang="en-US" dirty="0" err="1" smtClean="0"/>
              <a:t>lancheira</a:t>
            </a:r>
            <a:r>
              <a:rPr lang="en-US" dirty="0" smtClean="0"/>
              <a:t> </a:t>
            </a:r>
            <a:r>
              <a:rPr lang="en-US" dirty="0" err="1" smtClean="0"/>
              <a:t>saudável</a:t>
            </a:r>
            <a:r>
              <a:rPr lang="en-US" dirty="0" smtClean="0"/>
              <a:t> SBP</a:t>
            </a:r>
          </a:p>
          <a:p>
            <a:endParaRPr lang="en-US" dirty="0" smtClean="0"/>
          </a:p>
          <a:p>
            <a:r>
              <a:rPr lang="en-US" dirty="0" err="1" smtClean="0"/>
              <a:t>Projeto</a:t>
            </a:r>
            <a:r>
              <a:rPr lang="en-US" dirty="0" smtClean="0"/>
              <a:t> familiar e </a:t>
            </a:r>
            <a:r>
              <a:rPr lang="en-US" dirty="0" err="1" smtClean="0"/>
              <a:t>não</a:t>
            </a:r>
            <a:r>
              <a:rPr lang="en-US" dirty="0" smtClean="0"/>
              <a:t> da </a:t>
            </a:r>
            <a:r>
              <a:rPr lang="en-US" dirty="0" err="1" smtClean="0"/>
              <a:t>criança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4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prevalentes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PUERICULTURA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PEDIATRIA GERAL / EVENTUAL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“NOVOS” PROBLEMAS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Ainda</a:t>
            </a:r>
            <a:r>
              <a:rPr lang="en-US" dirty="0" smtClean="0"/>
              <a:t> a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de </a:t>
            </a:r>
            <a:r>
              <a:rPr lang="en-US" dirty="0" err="1" smtClean="0"/>
              <a:t>consulta</a:t>
            </a:r>
            <a:r>
              <a:rPr lang="en-US" dirty="0" smtClean="0"/>
              <a:t> eventual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rotina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pico</a:t>
            </a:r>
            <a:r>
              <a:rPr lang="en-US" dirty="0" smtClean="0"/>
              <a:t> </a:t>
            </a:r>
            <a:r>
              <a:rPr lang="en-US" dirty="0" err="1" smtClean="0"/>
              <a:t>febril</a:t>
            </a:r>
            <a:r>
              <a:rPr lang="en-US" dirty="0" smtClean="0"/>
              <a:t>: PA</a:t>
            </a:r>
          </a:p>
          <a:p>
            <a:pPr lvl="1"/>
            <a:r>
              <a:rPr lang="en-US" dirty="0" err="1" smtClean="0"/>
              <a:t>Ambiente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e </a:t>
            </a:r>
            <a:r>
              <a:rPr lang="en-US" dirty="0" err="1" smtClean="0"/>
              <a:t>superlotado</a:t>
            </a:r>
            <a:endParaRPr lang="en-US" dirty="0"/>
          </a:p>
          <a:p>
            <a:pPr lvl="1"/>
            <a:r>
              <a:rPr lang="en-US" dirty="0" err="1" smtClean="0"/>
              <a:t>Incerteza</a:t>
            </a:r>
            <a:r>
              <a:rPr lang="en-US" dirty="0" smtClean="0"/>
              <a:t> de </a:t>
            </a: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reavaliação</a:t>
            </a:r>
            <a:endParaRPr lang="en-US" dirty="0" smtClean="0"/>
          </a:p>
          <a:p>
            <a:pPr lvl="1"/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absurdo</a:t>
            </a:r>
            <a:r>
              <a:rPr lang="en-US" dirty="0" smtClean="0"/>
              <a:t> de </a:t>
            </a:r>
            <a:r>
              <a:rPr lang="en-US" dirty="0" err="1" smtClean="0"/>
              <a:t>sintomáticos</a:t>
            </a:r>
            <a:r>
              <a:rPr lang="en-US" dirty="0" smtClean="0"/>
              <a:t> e </a:t>
            </a:r>
            <a:r>
              <a:rPr lang="en-US" dirty="0" err="1" smtClean="0"/>
              <a:t>Atbs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terceirização</a:t>
            </a:r>
            <a:r>
              <a:rPr lang="en-US" dirty="0" smtClean="0"/>
              <a:t>” da </a:t>
            </a:r>
            <a:r>
              <a:rPr lang="en-US" dirty="0" err="1" smtClean="0"/>
              <a:t>criança</a:t>
            </a:r>
            <a:r>
              <a:rPr lang="en-US" dirty="0" smtClean="0"/>
              <a:t>: </a:t>
            </a:r>
            <a:r>
              <a:rPr lang="en-US" dirty="0" err="1" smtClean="0"/>
              <a:t>anamnese</a:t>
            </a:r>
            <a:r>
              <a:rPr lang="en-US" dirty="0" smtClean="0"/>
              <a:t> de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truncadas</a:t>
            </a:r>
            <a:r>
              <a:rPr lang="en-US" dirty="0" smtClean="0"/>
              <a:t>, dada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cuidadores</a:t>
            </a:r>
            <a:r>
              <a:rPr lang="en-US" dirty="0" smtClean="0"/>
              <a:t> </a:t>
            </a:r>
            <a:r>
              <a:rPr lang="en-US" dirty="0" err="1" smtClean="0"/>
              <a:t>eventuais</a:t>
            </a:r>
            <a:r>
              <a:rPr lang="en-US" dirty="0" smtClean="0"/>
              <a:t>: </a:t>
            </a:r>
            <a:r>
              <a:rPr lang="en-US" dirty="0" err="1" smtClean="0"/>
              <a:t>excesso</a:t>
            </a:r>
            <a:r>
              <a:rPr lang="en-US" dirty="0" smtClean="0"/>
              <a:t> de </a:t>
            </a:r>
            <a:r>
              <a:rPr lang="en-US" dirty="0" err="1" smtClean="0"/>
              <a:t>exames</a:t>
            </a:r>
            <a:r>
              <a:rPr lang="en-US" dirty="0" smtClean="0"/>
              <a:t> </a:t>
            </a:r>
            <a:r>
              <a:rPr lang="en-US" dirty="0" err="1" smtClean="0"/>
              <a:t>complementares</a:t>
            </a:r>
            <a:r>
              <a:rPr lang="en-US" dirty="0" smtClean="0"/>
              <a:t> e </a:t>
            </a:r>
            <a:r>
              <a:rPr lang="en-US" dirty="0" err="1" smtClean="0"/>
              <a:t>medicamentos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8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falar</a:t>
            </a:r>
            <a:r>
              <a:rPr lang="en-US" sz="4000" dirty="0" smtClean="0"/>
              <a:t> do </a:t>
            </a:r>
            <a:r>
              <a:rPr lang="en-US" sz="4000" dirty="0" err="1" smtClean="0"/>
              <a:t>tema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7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Atenção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pediátrica</a:t>
            </a:r>
            <a:r>
              <a:rPr lang="en-US" dirty="0" smtClean="0"/>
              <a:t> tem se </a:t>
            </a:r>
            <a:r>
              <a:rPr lang="en-US" dirty="0" err="1" smtClean="0"/>
              <a:t>modificado</a:t>
            </a:r>
            <a:r>
              <a:rPr lang="en-US" dirty="0" smtClean="0"/>
              <a:t> </a:t>
            </a:r>
            <a:r>
              <a:rPr lang="en-US" dirty="0" err="1" smtClean="0"/>
              <a:t>intensamente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últimas</a:t>
            </a:r>
            <a:r>
              <a:rPr lang="en-US" dirty="0" smtClean="0"/>
              <a:t> </a:t>
            </a:r>
            <a:r>
              <a:rPr lang="en-US" dirty="0" err="1" smtClean="0"/>
              <a:t>décadas</a:t>
            </a:r>
            <a:endParaRPr lang="en-US" dirty="0" smtClean="0"/>
          </a:p>
          <a:p>
            <a:pPr lvl="1"/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dinâmicos</a:t>
            </a:r>
            <a:endParaRPr lang="en-US" dirty="0" smtClean="0"/>
          </a:p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se </a:t>
            </a:r>
            <a:r>
              <a:rPr lang="en-US" dirty="0" err="1" smtClean="0"/>
              <a:t>mantém</a:t>
            </a:r>
            <a:r>
              <a:rPr lang="en-US" dirty="0" smtClean="0"/>
              <a:t> </a:t>
            </a:r>
            <a:r>
              <a:rPr lang="en-US" dirty="0" err="1" smtClean="0"/>
              <a:t>frequentes</a:t>
            </a:r>
            <a:endParaRPr lang="en-US" dirty="0" smtClean="0"/>
          </a:p>
          <a:p>
            <a:pPr lvl="1"/>
            <a:r>
              <a:rPr lang="en-US" dirty="0" err="1" smtClean="0"/>
              <a:t>Pediatra</a:t>
            </a:r>
            <a:r>
              <a:rPr lang="en-US" dirty="0" smtClean="0"/>
              <a:t> </a:t>
            </a:r>
            <a:r>
              <a:rPr lang="en-US" dirty="0" err="1" smtClean="0"/>
              <a:t>recebeu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acadêmica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orientações</a:t>
            </a:r>
            <a:endParaRPr lang="en-US" dirty="0" smtClean="0"/>
          </a:p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endParaRPr lang="en-US" dirty="0" smtClean="0"/>
          </a:p>
          <a:p>
            <a:pPr lvl="1"/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núcleos</a:t>
            </a:r>
            <a:r>
              <a:rPr lang="en-US" dirty="0" smtClean="0"/>
              <a:t> </a:t>
            </a:r>
            <a:r>
              <a:rPr lang="en-US" dirty="0" err="1" smtClean="0"/>
              <a:t>familiares</a:t>
            </a:r>
            <a:endParaRPr lang="en-US" dirty="0" smtClean="0"/>
          </a:p>
          <a:p>
            <a:pPr lvl="1"/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e </a:t>
            </a:r>
            <a:r>
              <a:rPr lang="en-US" dirty="0" err="1" smtClean="0"/>
              <a:t>dinâmicas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acadêmica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essas</a:t>
            </a:r>
            <a:r>
              <a:rPr lang="en-US" dirty="0" smtClean="0"/>
              <a:t> </a:t>
            </a:r>
            <a:r>
              <a:rPr lang="en-US" dirty="0" err="1" smtClean="0"/>
              <a:t>orientações</a:t>
            </a:r>
            <a:r>
              <a:rPr lang="en-US" dirty="0" smtClean="0"/>
              <a:t>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56" y="43490"/>
            <a:ext cx="2716473" cy="19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30"/>
            <a:ext cx="8229600" cy="5672634"/>
          </a:xfrm>
        </p:spPr>
        <p:txBody>
          <a:bodyPr/>
          <a:lstStyle/>
          <a:p>
            <a:r>
              <a:rPr lang="en-US" dirty="0" err="1" smtClean="0"/>
              <a:t>Doenças</a:t>
            </a:r>
            <a:r>
              <a:rPr lang="en-US" dirty="0" smtClean="0"/>
              <a:t> e </a:t>
            </a:r>
            <a:r>
              <a:rPr lang="en-US" dirty="0" err="1" smtClean="0"/>
              <a:t>sazonalidade</a:t>
            </a:r>
            <a:r>
              <a:rPr lang="en-US" dirty="0" smtClean="0"/>
              <a:t> se </a:t>
            </a:r>
            <a:r>
              <a:rPr lang="en-US" dirty="0" err="1" smtClean="0"/>
              <a:t>mantém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Infecções</a:t>
            </a:r>
            <a:r>
              <a:rPr lang="en-US" dirty="0" smtClean="0"/>
              <a:t> </a:t>
            </a:r>
            <a:r>
              <a:rPr lang="en-US" dirty="0" err="1" smtClean="0"/>
              <a:t>respiratórias</a:t>
            </a:r>
            <a:r>
              <a:rPr lang="en-US" dirty="0" smtClean="0"/>
              <a:t> </a:t>
            </a:r>
            <a:r>
              <a:rPr lang="en-US" dirty="0" err="1" smtClean="0"/>
              <a:t>virais</a:t>
            </a:r>
            <a:endParaRPr lang="en-US" dirty="0" smtClean="0"/>
          </a:p>
          <a:p>
            <a:pPr lvl="1"/>
            <a:r>
              <a:rPr lang="en-US" dirty="0" err="1" smtClean="0"/>
              <a:t>Infecçoes</a:t>
            </a:r>
            <a:r>
              <a:rPr lang="en-US" dirty="0" smtClean="0"/>
              <a:t> </a:t>
            </a:r>
            <a:r>
              <a:rPr lang="en-US" dirty="0" err="1" smtClean="0"/>
              <a:t>bacterianas</a:t>
            </a:r>
            <a:r>
              <a:rPr lang="en-US" dirty="0" smtClean="0"/>
              <a:t> de </a:t>
            </a:r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 err="1" smtClean="0"/>
              <a:t>aéreas</a:t>
            </a:r>
            <a:endParaRPr lang="en-US" dirty="0" smtClean="0"/>
          </a:p>
          <a:p>
            <a:pPr lvl="1"/>
            <a:r>
              <a:rPr lang="en-US" dirty="0" err="1" smtClean="0"/>
              <a:t>Gastroenterites</a:t>
            </a:r>
            <a:r>
              <a:rPr lang="en-US" dirty="0" smtClean="0"/>
              <a:t> </a:t>
            </a:r>
            <a:r>
              <a:rPr lang="en-US" dirty="0" err="1" smtClean="0"/>
              <a:t>agudas</a:t>
            </a:r>
            <a:endParaRPr lang="en-US" dirty="0" smtClean="0"/>
          </a:p>
          <a:p>
            <a:pPr lvl="1"/>
            <a:r>
              <a:rPr lang="en-US" dirty="0" smtClean="0"/>
              <a:t>Dengue</a:t>
            </a:r>
          </a:p>
          <a:p>
            <a:pPr lvl="1"/>
            <a:endParaRPr lang="en-US" dirty="0"/>
          </a:p>
          <a:p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endParaRPr lang="en-US" dirty="0" smtClean="0"/>
          </a:p>
          <a:p>
            <a:pPr lvl="1"/>
            <a:r>
              <a:rPr lang="en-US" dirty="0" err="1" smtClean="0"/>
              <a:t>Sarampo</a:t>
            </a:r>
            <a:endParaRPr lang="en-US" dirty="0"/>
          </a:p>
          <a:p>
            <a:pPr lvl="1"/>
            <a:r>
              <a:rPr lang="en-US" dirty="0" err="1" smtClean="0"/>
              <a:t>Parotidites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54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eventualamente</a:t>
            </a:r>
            <a:r>
              <a:rPr lang="en-US" dirty="0" smtClean="0"/>
              <a:t> </a:t>
            </a:r>
            <a:r>
              <a:rPr lang="en-US" dirty="0" err="1" smtClean="0"/>
              <a:t>prevalentes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C</a:t>
            </a:r>
            <a:r>
              <a:rPr lang="en-US" dirty="0" err="1" smtClean="0"/>
              <a:t>ó</a:t>
            </a:r>
            <a:r>
              <a:rPr lang="en-US" dirty="0" err="1" smtClean="0"/>
              <a:t>licas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lactente</a:t>
            </a:r>
            <a:r>
              <a:rPr lang="en-US" dirty="0" smtClean="0"/>
              <a:t> – </a:t>
            </a:r>
            <a:r>
              <a:rPr lang="en-US" dirty="0" smtClean="0"/>
              <a:t>“</a:t>
            </a:r>
            <a:r>
              <a:rPr lang="en-US" dirty="0" err="1" smtClean="0"/>
              <a:t>novidades</a:t>
            </a:r>
            <a:r>
              <a:rPr lang="en-US" dirty="0" smtClean="0"/>
              <a:t>”; </a:t>
            </a:r>
            <a:r>
              <a:rPr lang="en-US" dirty="0" err="1" smtClean="0"/>
              <a:t>prébióticos</a:t>
            </a:r>
            <a:endParaRPr lang="en-US" dirty="0" smtClean="0"/>
          </a:p>
          <a:p>
            <a:r>
              <a:rPr lang="en-US" dirty="0" err="1" smtClean="0"/>
              <a:t>Parasitose</a:t>
            </a:r>
            <a:r>
              <a:rPr lang="en-US" dirty="0" smtClean="0"/>
              <a:t> intestinal</a:t>
            </a:r>
          </a:p>
          <a:p>
            <a:r>
              <a:rPr lang="en-US" dirty="0" smtClean="0"/>
              <a:t>APLV e </a:t>
            </a:r>
            <a:r>
              <a:rPr lang="en-US" dirty="0" err="1" smtClean="0"/>
              <a:t>demais</a:t>
            </a:r>
            <a:r>
              <a:rPr lang="en-US" dirty="0" smtClean="0"/>
              <a:t> </a:t>
            </a:r>
            <a:r>
              <a:rPr lang="en-US" dirty="0" err="1" smtClean="0"/>
              <a:t>alergias</a:t>
            </a:r>
            <a:r>
              <a:rPr lang="en-US" dirty="0" smtClean="0"/>
              <a:t> </a:t>
            </a:r>
            <a:r>
              <a:rPr lang="en-US" dirty="0" err="1" smtClean="0"/>
              <a:t>alimentares</a:t>
            </a:r>
            <a:endParaRPr lang="en-US" dirty="0" smtClean="0"/>
          </a:p>
          <a:p>
            <a:pPr lvl="1"/>
            <a:r>
              <a:rPr lang="en-US" dirty="0" err="1" smtClean="0"/>
              <a:t>Excessos</a:t>
            </a:r>
            <a:r>
              <a:rPr lang="en-US" dirty="0" smtClean="0"/>
              <a:t> </a:t>
            </a:r>
            <a:r>
              <a:rPr lang="en-US" dirty="0" err="1" smtClean="0"/>
              <a:t>diagnósticos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Constipação</a:t>
            </a:r>
            <a:r>
              <a:rPr lang="en-US" dirty="0" smtClean="0"/>
              <a:t> intestinal e </a:t>
            </a:r>
            <a:r>
              <a:rPr lang="en-US" dirty="0" err="1" smtClean="0"/>
              <a:t>dor</a:t>
            </a:r>
            <a:r>
              <a:rPr lang="en-US" dirty="0" smtClean="0"/>
              <a:t> abdominal </a:t>
            </a:r>
            <a:r>
              <a:rPr lang="en-US" dirty="0" err="1" smtClean="0"/>
              <a:t>recorrente</a:t>
            </a:r>
            <a:endParaRPr lang="en-US" dirty="0" smtClean="0"/>
          </a:p>
          <a:p>
            <a:r>
              <a:rPr lang="en-US" dirty="0" err="1" smtClean="0"/>
              <a:t>Anemias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Adenomegalias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Alergias</a:t>
            </a:r>
            <a:r>
              <a:rPr lang="en-US" dirty="0" smtClean="0"/>
              <a:t> </a:t>
            </a:r>
            <a:r>
              <a:rPr lang="en-US" dirty="0" err="1" smtClean="0"/>
              <a:t>respiratórias</a:t>
            </a:r>
            <a:endParaRPr lang="en-US" dirty="0" smtClean="0"/>
          </a:p>
          <a:p>
            <a:r>
              <a:rPr lang="en-US" dirty="0" err="1" smtClean="0"/>
              <a:t>Dermatopatias</a:t>
            </a:r>
            <a:endParaRPr lang="en-US" dirty="0" smtClean="0"/>
          </a:p>
          <a:p>
            <a:r>
              <a:rPr lang="en-US" dirty="0" err="1" smtClean="0"/>
              <a:t>Cefal</a:t>
            </a:r>
            <a:r>
              <a:rPr lang="en-US" dirty="0" err="1" smtClean="0"/>
              <a:t>é</a:t>
            </a:r>
            <a:r>
              <a:rPr lang="en-US" dirty="0" err="1" smtClean="0"/>
              <a:t>ias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prevalentes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PUERICULTURA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PEDIATRIA GERAL / EVENTUAL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“NOVOS” PROBLEMAS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48"/>
            <a:ext cx="8229600" cy="41213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Tempo </a:t>
            </a:r>
            <a:r>
              <a:rPr lang="en-US" sz="3200" b="1" dirty="0" err="1" smtClean="0"/>
              <a:t>diário</a:t>
            </a:r>
            <a:r>
              <a:rPr lang="en-US" sz="3200" b="1" dirty="0" smtClean="0"/>
              <a:t> de </a:t>
            </a:r>
            <a:r>
              <a:rPr lang="en-US" sz="3200" b="1" dirty="0" err="1"/>
              <a:t>t</a:t>
            </a:r>
            <a:r>
              <a:rPr lang="en-US" sz="3200" b="1" dirty="0" err="1" smtClean="0"/>
              <a:t>elas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36"/>
            <a:ext cx="8229600" cy="13446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2800" dirty="0" err="1" smtClean="0"/>
              <a:t>Duas</a:t>
            </a:r>
            <a:r>
              <a:rPr lang="en-US" sz="2800" dirty="0" smtClean="0"/>
              <a:t> </a:t>
            </a:r>
            <a:r>
              <a:rPr lang="en-US" sz="2800" dirty="0" err="1" smtClean="0"/>
              <a:t>horas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o tempo </a:t>
            </a:r>
            <a:r>
              <a:rPr lang="en-US" sz="2800" dirty="0" err="1" smtClean="0"/>
              <a:t>máximo</a:t>
            </a:r>
            <a:r>
              <a:rPr lang="en-US" sz="2800" dirty="0" smtClean="0"/>
              <a:t> de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tela</a:t>
            </a:r>
            <a:r>
              <a:rPr lang="en-US" sz="2800" dirty="0" smtClean="0"/>
              <a:t> </a:t>
            </a:r>
            <a:r>
              <a:rPr lang="en-US" sz="2800" dirty="0" err="1" smtClean="0"/>
              <a:t>recomendado</a:t>
            </a:r>
            <a:r>
              <a:rPr lang="en-US" sz="2800" dirty="0" smtClean="0"/>
              <a:t> </a:t>
            </a:r>
            <a:r>
              <a:rPr lang="en-US" sz="2800" dirty="0" err="1" smtClean="0"/>
              <a:t>pela</a:t>
            </a:r>
            <a:r>
              <a:rPr lang="en-US" sz="2800" dirty="0" smtClean="0"/>
              <a:t> </a:t>
            </a:r>
            <a:r>
              <a:rPr lang="en-US" sz="2800" dirty="0" err="1" smtClean="0"/>
              <a:t>Sociedade</a:t>
            </a:r>
            <a:r>
              <a:rPr lang="en-US" sz="2800" dirty="0" smtClean="0"/>
              <a:t> </a:t>
            </a:r>
            <a:r>
              <a:rPr lang="en-US" sz="2800" dirty="0" err="1" smtClean="0"/>
              <a:t>Brasileira</a:t>
            </a:r>
            <a:r>
              <a:rPr lang="en-US" sz="2800" dirty="0" smtClean="0"/>
              <a:t> de </a:t>
            </a:r>
            <a:r>
              <a:rPr lang="en-US" sz="2800" dirty="0" err="1" smtClean="0"/>
              <a:t>Pediatria</a:t>
            </a:r>
            <a:r>
              <a:rPr lang="en-US" sz="2800" dirty="0" smtClean="0"/>
              <a:t> (SBP)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crianças</a:t>
            </a:r>
            <a:r>
              <a:rPr lang="en-US" sz="2800" dirty="0" smtClean="0"/>
              <a:t> </a:t>
            </a:r>
            <a:r>
              <a:rPr lang="en-US" sz="2800" dirty="0" err="1" smtClean="0"/>
              <a:t>acimas</a:t>
            </a:r>
            <a:r>
              <a:rPr lang="en-US" sz="2800" dirty="0" smtClean="0"/>
              <a:t> de </a:t>
            </a:r>
            <a:r>
              <a:rPr lang="en-US" sz="2800" dirty="0" err="1" smtClean="0"/>
              <a:t>seis</a:t>
            </a:r>
            <a:r>
              <a:rPr lang="en-US" sz="2800" dirty="0" smtClean="0"/>
              <a:t> </a:t>
            </a:r>
            <a:r>
              <a:rPr lang="en-US" sz="2800" dirty="0" err="1" smtClean="0"/>
              <a:t>anos</a:t>
            </a:r>
            <a:r>
              <a:rPr lang="en-US" sz="2800" dirty="0" smtClean="0"/>
              <a:t> e </a:t>
            </a:r>
            <a:r>
              <a:rPr lang="en-US" sz="2800" dirty="0" err="1" smtClean="0"/>
              <a:t>adolescentes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</p:txBody>
      </p:sp>
      <p:pic>
        <p:nvPicPr>
          <p:cNvPr id="4" name="Picture 3" descr="Captura de Tela 2019-04-11 às 11.4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768"/>
            <a:ext cx="9144000" cy="4089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8720" y="868768"/>
            <a:ext cx="1835279" cy="5695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227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Sugestões</a:t>
            </a:r>
            <a:r>
              <a:rPr lang="en-US" sz="4000" dirty="0" smtClean="0"/>
              <a:t> </a:t>
            </a:r>
            <a:r>
              <a:rPr lang="en-US" sz="4000" dirty="0" err="1" smtClean="0"/>
              <a:t>aos</a:t>
            </a:r>
            <a:r>
              <a:rPr lang="en-US" sz="4000" dirty="0" smtClean="0"/>
              <a:t> </a:t>
            </a:r>
            <a:r>
              <a:rPr lang="en-US" sz="4000" dirty="0" err="1" smtClean="0"/>
              <a:t>pediatras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080729"/>
            <a:ext cx="8695304" cy="5579661"/>
          </a:xfrm>
        </p:spPr>
        <p:txBody>
          <a:bodyPr>
            <a:normAutofit fontScale="85000" lnSpcReduction="20000"/>
          </a:bodyPr>
          <a:lstStyle/>
          <a:p>
            <a:r>
              <a:rPr lang="is-IS" dirty="0" smtClean="0"/>
              <a:t>"…</a:t>
            </a:r>
            <a:r>
              <a:rPr lang="en-US" dirty="0" err="1" smtClean="0"/>
              <a:t>Desencorajar</a:t>
            </a:r>
            <a:r>
              <a:rPr lang="en-US" dirty="0" smtClean="0"/>
              <a:t>, </a:t>
            </a:r>
            <a:r>
              <a:rPr lang="en-US" dirty="0" err="1" smtClean="0"/>
              <a:t>evitar</a:t>
            </a:r>
            <a:r>
              <a:rPr lang="en-US" dirty="0" smtClean="0"/>
              <a:t> e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proibir</a:t>
            </a:r>
            <a:r>
              <a:rPr lang="en-US" dirty="0" smtClean="0"/>
              <a:t> a </a:t>
            </a:r>
            <a:r>
              <a:rPr lang="en-US" dirty="0" err="1" smtClean="0"/>
              <a:t>exposição</a:t>
            </a:r>
            <a:r>
              <a:rPr lang="en-US" dirty="0"/>
              <a:t> </a:t>
            </a:r>
            <a:r>
              <a:rPr lang="en-US" dirty="0" err="1" smtClean="0"/>
              <a:t>passiva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telas</a:t>
            </a:r>
            <a:r>
              <a:rPr lang="en-US" dirty="0" smtClean="0"/>
              <a:t> </a:t>
            </a:r>
            <a:r>
              <a:rPr lang="en-US" dirty="0" err="1" smtClean="0"/>
              <a:t>digitais</a:t>
            </a:r>
            <a:r>
              <a:rPr lang="en-US" dirty="0" smtClean="0"/>
              <a:t>, com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conteúdos</a:t>
            </a:r>
            <a:r>
              <a:rPr lang="en-US" dirty="0" smtClean="0"/>
              <a:t> </a:t>
            </a:r>
            <a:r>
              <a:rPr lang="en-US" dirty="0" err="1" smtClean="0"/>
              <a:t>inapropriados</a:t>
            </a:r>
            <a:r>
              <a:rPr lang="en-US" dirty="0" smtClean="0"/>
              <a:t> de </a:t>
            </a:r>
            <a:r>
              <a:rPr lang="en-US" dirty="0" err="1" smtClean="0"/>
              <a:t>filmes</a:t>
            </a:r>
            <a:r>
              <a:rPr lang="en-US" dirty="0" smtClean="0"/>
              <a:t> e </a:t>
            </a:r>
            <a:r>
              <a:rPr lang="en-US" dirty="0" err="1" smtClean="0"/>
              <a:t>vídeos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u="sng" dirty="0" err="1" smtClean="0"/>
              <a:t>crianças</a:t>
            </a:r>
            <a:r>
              <a:rPr lang="en-US" u="sng" dirty="0" smtClean="0"/>
              <a:t> com </a:t>
            </a:r>
            <a:r>
              <a:rPr lang="en-US" u="sng" dirty="0" err="1" smtClean="0"/>
              <a:t>menos</a:t>
            </a:r>
            <a:r>
              <a:rPr lang="en-US" u="sng" dirty="0" smtClean="0"/>
              <a:t> de 2 </a:t>
            </a:r>
            <a:r>
              <a:rPr lang="en-US" u="sng" dirty="0" err="1" smtClean="0"/>
              <a:t>anos</a:t>
            </a:r>
            <a:r>
              <a:rPr lang="en-US" dirty="0" smtClean="0"/>
              <a:t>, </a:t>
            </a:r>
            <a:r>
              <a:rPr lang="en-US" dirty="0" err="1" smtClean="0"/>
              <a:t>principalmente</a:t>
            </a:r>
            <a:r>
              <a:rPr lang="en-US" dirty="0" smtClean="0"/>
              <a:t>, </a:t>
            </a:r>
            <a:r>
              <a:rPr lang="en-US" dirty="0" err="1" smtClean="0"/>
              <a:t>durante</a:t>
            </a:r>
            <a:r>
              <a:rPr lang="en-US" dirty="0" smtClean="0"/>
              <a:t> as </a:t>
            </a:r>
            <a:r>
              <a:rPr lang="en-US" u="sng" dirty="0" err="1" smtClean="0"/>
              <a:t>horas</a:t>
            </a:r>
            <a:r>
              <a:rPr lang="en-US" u="sng" dirty="0" smtClean="0"/>
              <a:t> das </a:t>
            </a:r>
            <a:r>
              <a:rPr lang="en-US" u="sng" dirty="0" err="1" smtClean="0"/>
              <a:t>refeições</a:t>
            </a:r>
            <a:r>
              <a:rPr lang="en-US" u="sng" dirty="0" smtClean="0"/>
              <a:t> </a:t>
            </a:r>
            <a:r>
              <a:rPr lang="en-US" u="sng" dirty="0" err="1" smtClean="0"/>
              <a:t>ou</a:t>
            </a:r>
            <a:r>
              <a:rPr lang="en-US" u="sng" dirty="0" smtClean="0"/>
              <a:t> 1-2 h antes de </a:t>
            </a:r>
            <a:r>
              <a:rPr lang="en-US" u="sng" dirty="0" err="1" smtClean="0"/>
              <a:t>dormir</a:t>
            </a:r>
            <a:r>
              <a:rPr lang="is-IS" dirty="0" smtClean="0"/>
              <a:t>…”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err="1" smtClean="0"/>
              <a:t>Limitar</a:t>
            </a:r>
            <a:r>
              <a:rPr lang="en-US" dirty="0" smtClean="0"/>
              <a:t> o tempo de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mídias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de </a:t>
            </a:r>
            <a:r>
              <a:rPr lang="en-US" u="sng" dirty="0" smtClean="0"/>
              <a:t>1 </a:t>
            </a:r>
            <a:r>
              <a:rPr lang="en-US" u="sng" dirty="0" err="1" smtClean="0"/>
              <a:t>hora</a:t>
            </a:r>
            <a:r>
              <a:rPr lang="en-US" u="sng" dirty="0" smtClean="0"/>
              <a:t> </a:t>
            </a:r>
            <a:r>
              <a:rPr lang="en-US" u="sng" dirty="0" err="1" smtClean="0"/>
              <a:t>por</a:t>
            </a:r>
            <a:r>
              <a:rPr lang="en-US" u="sng" dirty="0" smtClean="0"/>
              <a:t> </a:t>
            </a:r>
            <a:r>
              <a:rPr lang="en-US" u="sng" dirty="0" err="1" smtClean="0"/>
              <a:t>dia</a:t>
            </a:r>
            <a:r>
              <a:rPr lang="en-US" u="sng" dirty="0" smtClean="0"/>
              <a:t>, </a:t>
            </a:r>
            <a:r>
              <a:rPr lang="en-US" u="sng" dirty="0" err="1" smtClean="0"/>
              <a:t>para</a:t>
            </a:r>
            <a:r>
              <a:rPr lang="en-US" u="sng" dirty="0" smtClean="0"/>
              <a:t> </a:t>
            </a:r>
            <a:r>
              <a:rPr lang="en-US" u="sng" dirty="0" err="1" smtClean="0"/>
              <a:t>crianças</a:t>
            </a:r>
            <a:r>
              <a:rPr lang="en-US" u="sng" dirty="0" smtClean="0"/>
              <a:t> entre 2 a 5 </a:t>
            </a:r>
            <a:r>
              <a:rPr lang="en-US" u="sng" dirty="0" err="1" smtClean="0"/>
              <a:t>anos</a:t>
            </a:r>
            <a:r>
              <a:rPr lang="en-US" u="sng" dirty="0" smtClean="0"/>
              <a:t> de </a:t>
            </a:r>
            <a:r>
              <a:rPr lang="en-US" u="sng" dirty="0" err="1" smtClean="0"/>
              <a:t>idade</a:t>
            </a:r>
            <a:r>
              <a:rPr lang="en-US" dirty="0" smtClean="0"/>
              <a:t>. </a:t>
            </a:r>
            <a:r>
              <a:rPr lang="en-US" dirty="0" err="1" smtClean="0"/>
              <a:t>Crianças</a:t>
            </a:r>
            <a:r>
              <a:rPr lang="en-US" dirty="0" smtClean="0"/>
              <a:t> entre 0 a 10 </a:t>
            </a:r>
            <a:r>
              <a:rPr lang="en-US" dirty="0" err="1" smtClean="0"/>
              <a:t>anos</a:t>
            </a:r>
            <a:r>
              <a:rPr lang="en-US" dirty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televisão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computador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quartos. </a:t>
            </a:r>
            <a:r>
              <a:rPr lang="en-US" dirty="0" err="1" smtClean="0"/>
              <a:t>Adolescentes</a:t>
            </a:r>
            <a:r>
              <a:rPr lang="en-US" dirty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ficar</a:t>
            </a:r>
            <a:r>
              <a:rPr lang="en-US" dirty="0" smtClean="0"/>
              <a:t> </a:t>
            </a:r>
            <a:r>
              <a:rPr lang="en-US" dirty="0" err="1" smtClean="0"/>
              <a:t>isolados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quartos </a:t>
            </a:r>
            <a:r>
              <a:rPr lang="en-US" dirty="0" err="1" smtClean="0"/>
              <a:t>ou</a:t>
            </a:r>
            <a:r>
              <a:rPr lang="en-US" dirty="0"/>
              <a:t> </a:t>
            </a:r>
            <a:r>
              <a:rPr lang="en-US" dirty="0" err="1" smtClean="0"/>
              <a:t>ultrapassar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saudáveis</a:t>
            </a:r>
            <a:r>
              <a:rPr lang="en-US" dirty="0" smtClean="0"/>
              <a:t> de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/>
              <a:t> </a:t>
            </a:r>
            <a:r>
              <a:rPr lang="en-US" dirty="0" err="1" smtClean="0"/>
              <a:t>noites</a:t>
            </a:r>
            <a:r>
              <a:rPr lang="en-US" dirty="0" smtClean="0"/>
              <a:t> (8-9 </a:t>
            </a:r>
            <a:r>
              <a:rPr lang="en-US" dirty="0" err="1" smtClean="0"/>
              <a:t>horas</a:t>
            </a:r>
            <a:r>
              <a:rPr lang="en-US" dirty="0" smtClean="0"/>
              <a:t>/</a:t>
            </a:r>
            <a:r>
              <a:rPr lang="en-US" dirty="0" err="1" smtClean="0"/>
              <a:t>noite</a:t>
            </a:r>
            <a:r>
              <a:rPr lang="en-US" dirty="0" smtClean="0"/>
              <a:t>/</a:t>
            </a:r>
            <a:r>
              <a:rPr lang="en-US" dirty="0" err="1" smtClean="0"/>
              <a:t>fases</a:t>
            </a:r>
            <a:r>
              <a:rPr lang="en-US" dirty="0" smtClean="0"/>
              <a:t> de </a:t>
            </a:r>
            <a:r>
              <a:rPr lang="en-US" dirty="0" err="1" smtClean="0"/>
              <a:t>crescimento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desenvolvimento</a:t>
            </a:r>
            <a:r>
              <a:rPr lang="en-US" dirty="0" smtClean="0"/>
              <a:t> cerebral e mental). </a:t>
            </a:r>
            <a:r>
              <a:rPr lang="en-US" dirty="0" err="1" smtClean="0"/>
              <a:t>Estimular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is-IS" dirty="0" smtClean="0"/>
              <a:t>…"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2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3853" cy="1143000"/>
          </a:xfrm>
        </p:spPr>
        <p:txBody>
          <a:bodyPr/>
          <a:lstStyle/>
          <a:p>
            <a:pPr algn="l"/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3978"/>
            <a:ext cx="8229600" cy="402732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Agressão</a:t>
            </a:r>
            <a:r>
              <a:rPr lang="en-US" dirty="0" smtClean="0"/>
              <a:t> virtual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4 </a:t>
            </a:r>
            <a:r>
              <a:rPr lang="en-US" dirty="0" err="1" smtClean="0"/>
              <a:t>crianças</a:t>
            </a:r>
            <a:endParaRPr lang="en-US" dirty="0" smtClean="0"/>
          </a:p>
          <a:p>
            <a:r>
              <a:rPr lang="en-US" dirty="0" err="1" smtClean="0"/>
              <a:t>Crianças</a:t>
            </a:r>
            <a:r>
              <a:rPr lang="en-US" dirty="0" smtClean="0"/>
              <a:t> e </a:t>
            </a:r>
            <a:r>
              <a:rPr lang="en-US" dirty="0" err="1" smtClean="0"/>
              <a:t>jovens</a:t>
            </a:r>
            <a:r>
              <a:rPr lang="en-US" dirty="0" smtClean="0"/>
              <a:t>: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vítimas</a:t>
            </a:r>
            <a:endParaRPr lang="en-US" dirty="0" smtClean="0"/>
          </a:p>
          <a:p>
            <a:pPr lvl="1"/>
            <a:r>
              <a:rPr lang="en-US" dirty="0" err="1" smtClean="0"/>
              <a:t>Exposição</a:t>
            </a:r>
            <a:r>
              <a:rPr lang="en-US" dirty="0" smtClean="0"/>
              <a:t> virtual</a:t>
            </a:r>
          </a:p>
          <a:p>
            <a:pPr lvl="1"/>
            <a:r>
              <a:rPr lang="en-US" dirty="0" err="1" smtClean="0"/>
              <a:t>dependência</a:t>
            </a:r>
            <a:r>
              <a:rPr lang="en-US" dirty="0" smtClean="0"/>
              <a:t> digital</a:t>
            </a:r>
          </a:p>
          <a:p>
            <a:pPr lvl="1"/>
            <a:r>
              <a:rPr lang="en-US" dirty="0" err="1" smtClean="0"/>
              <a:t>jogos</a:t>
            </a:r>
            <a:r>
              <a:rPr lang="en-US" dirty="0" smtClean="0"/>
              <a:t> </a:t>
            </a:r>
            <a:r>
              <a:rPr lang="en-US" dirty="0" err="1" smtClean="0"/>
              <a:t>perigosos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discursos</a:t>
            </a:r>
            <a:r>
              <a:rPr lang="en-US" dirty="0" smtClean="0"/>
              <a:t> de </a:t>
            </a:r>
            <a:r>
              <a:rPr lang="en-US" dirty="0" err="1" smtClean="0"/>
              <a:t>ódio</a:t>
            </a:r>
            <a:r>
              <a:rPr lang="en-US" dirty="0" smtClean="0"/>
              <a:t>, </a:t>
            </a:r>
            <a:r>
              <a:rPr lang="en-US" dirty="0" err="1" smtClean="0"/>
              <a:t>intolerância</a:t>
            </a:r>
            <a:r>
              <a:rPr lang="en-US" dirty="0" smtClean="0"/>
              <a:t> e </a:t>
            </a:r>
            <a:r>
              <a:rPr lang="en-US" dirty="0" err="1" smtClean="0"/>
              <a:t>violência</a:t>
            </a:r>
            <a:endParaRPr lang="en-US" dirty="0" smtClean="0"/>
          </a:p>
          <a:p>
            <a:r>
              <a:rPr lang="en-US" dirty="0" smtClean="0"/>
              <a:t>52% dos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sabem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conteúdos</a:t>
            </a:r>
            <a:r>
              <a:rPr lang="en-US" dirty="0" smtClean="0"/>
              <a:t> </a:t>
            </a:r>
            <a:r>
              <a:rPr lang="en-US" dirty="0" err="1" smtClean="0"/>
              <a:t>acessados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filhos</a:t>
            </a:r>
            <a:endParaRPr lang="en-US" dirty="0"/>
          </a:p>
        </p:txBody>
      </p:sp>
      <p:pic>
        <p:nvPicPr>
          <p:cNvPr id="4" name="Picture 3" descr="Captura de Tela 2019-04-11 às 13.0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62" y="0"/>
            <a:ext cx="3710237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</a:t>
            </a:r>
            <a:r>
              <a:rPr lang="en-US" dirty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conteúdos</a:t>
            </a:r>
            <a:r>
              <a:rPr lang="en-US" dirty="0" smtClean="0"/>
              <a:t> dos </a:t>
            </a:r>
            <a:r>
              <a:rPr lang="en-US" dirty="0" err="1" smtClean="0"/>
              <a:t>filhos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is-IS" dirty="0" smtClean="0"/>
              <a:t>… </a:t>
            </a:r>
            <a:r>
              <a:rPr lang="en-US" dirty="0" err="1" smtClean="0"/>
              <a:t>Aprender</a:t>
            </a:r>
            <a:r>
              <a:rPr lang="en-US" dirty="0" smtClean="0"/>
              <a:t> / </a:t>
            </a:r>
            <a:r>
              <a:rPr lang="en-US" dirty="0" err="1" smtClean="0"/>
              <a:t>Ensinar</a:t>
            </a:r>
            <a:r>
              <a:rPr lang="en-US" dirty="0" smtClean="0"/>
              <a:t> a </a:t>
            </a:r>
            <a:r>
              <a:rPr lang="en-US" dirty="0" err="1" smtClean="0"/>
              <a:t>bloquear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/>
              <a:t> </a:t>
            </a:r>
            <a:r>
              <a:rPr lang="en-US" dirty="0" err="1" smtClean="0"/>
              <a:t>ofensivas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inapropriadas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ódio</a:t>
            </a:r>
            <a:r>
              <a:rPr lang="en-US" dirty="0" smtClean="0"/>
              <a:t>, </a:t>
            </a:r>
            <a:r>
              <a:rPr lang="en-US" dirty="0" err="1" smtClean="0"/>
              <a:t>violência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intolerância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vídeos</a:t>
            </a:r>
            <a:r>
              <a:rPr lang="en-US" dirty="0" smtClean="0"/>
              <a:t> com </a:t>
            </a:r>
            <a:r>
              <a:rPr lang="en-US" dirty="0" err="1" smtClean="0"/>
              <a:t>conteúdos</a:t>
            </a:r>
            <a:r>
              <a:rPr lang="en-US" dirty="0" smtClean="0"/>
              <a:t> </a:t>
            </a:r>
            <a:r>
              <a:rPr lang="en-US" dirty="0" err="1" smtClean="0"/>
              <a:t>sexuais</a:t>
            </a:r>
            <a:r>
              <a:rPr lang="en-US" dirty="0" smtClean="0"/>
              <a:t> 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cyberbullying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helplines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da SAFERNET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disque-denúncia</a:t>
            </a:r>
            <a:r>
              <a:rPr lang="en-US" dirty="0" smtClean="0"/>
              <a:t> tel. 100</a:t>
            </a:r>
            <a:r>
              <a:rPr lang="is-IS" dirty="0" smtClean="0"/>
              <a:t>…”</a:t>
            </a:r>
          </a:p>
          <a:p>
            <a:r>
              <a:rPr lang="is-IS" dirty="0" smtClean="0"/>
              <a:t>Dialogar sobre o tema em casa e escola</a:t>
            </a:r>
          </a:p>
          <a:p>
            <a:r>
              <a:rPr lang="en-US" dirty="0" smtClean="0"/>
              <a:t>R</a:t>
            </a:r>
            <a:r>
              <a:rPr lang="is-IS" dirty="0" smtClean="0"/>
              <a:t>esumo da história: Pais, família e cuidadores devem resgatar seus papeis de educadores.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Ferramentas</a:t>
            </a:r>
            <a:r>
              <a:rPr lang="en-US" sz="3200" dirty="0" smtClean="0"/>
              <a:t> </a:t>
            </a:r>
            <a:r>
              <a:rPr lang="en-US" sz="3200" dirty="0" err="1" smtClean="0"/>
              <a:t>digitais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relação</a:t>
            </a:r>
            <a:r>
              <a:rPr lang="en-US" sz="3200" dirty="0" smtClean="0"/>
              <a:t> </a:t>
            </a:r>
            <a:r>
              <a:rPr lang="en-US" sz="3200" dirty="0" err="1" smtClean="0"/>
              <a:t>médico-paciente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36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Parecer</a:t>
            </a:r>
            <a:r>
              <a:rPr lang="en-US" dirty="0" smtClean="0"/>
              <a:t> nº 14/2017 do </a:t>
            </a:r>
            <a:r>
              <a:rPr lang="en-US" dirty="0" err="1" smtClean="0"/>
              <a:t>Conselho</a:t>
            </a:r>
            <a:r>
              <a:rPr lang="en-US" dirty="0" smtClean="0"/>
              <a:t> Federal de </a:t>
            </a:r>
            <a:r>
              <a:rPr lang="en-US" dirty="0" err="1" smtClean="0"/>
              <a:t>Medicina</a:t>
            </a:r>
            <a:r>
              <a:rPr lang="en-US" dirty="0" smtClean="0"/>
              <a:t> (CFM):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is-IS" dirty="0" smtClean="0"/>
              <a:t>… </a:t>
            </a:r>
            <a:r>
              <a:rPr lang="en-US" dirty="0" smtClean="0"/>
              <a:t>O </a:t>
            </a:r>
            <a:r>
              <a:rPr lang="en-US" dirty="0" err="1" smtClean="0"/>
              <a:t>WhatsApp</a:t>
            </a:r>
            <a:r>
              <a:rPr lang="en-US" dirty="0" smtClean="0"/>
              <a:t> e </a:t>
            </a:r>
            <a:r>
              <a:rPr lang="en-US" dirty="0" err="1" smtClean="0"/>
              <a:t>plataformas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u="sng" dirty="0" smtClean="0"/>
              <a:t>entre </a:t>
            </a:r>
            <a:r>
              <a:rPr lang="en-US" u="sng" dirty="0" err="1" smtClean="0"/>
              <a:t>médicos</a:t>
            </a:r>
            <a:r>
              <a:rPr lang="en-US" u="sng" dirty="0" smtClean="0"/>
              <a:t> e </a:t>
            </a:r>
            <a:r>
              <a:rPr lang="en-US" u="sng" dirty="0" err="1" smtClean="0"/>
              <a:t>seus</a:t>
            </a:r>
            <a:r>
              <a:rPr lang="en-US" u="sng" dirty="0" smtClean="0"/>
              <a:t> </a:t>
            </a:r>
            <a:r>
              <a:rPr lang="en-US" u="sng" dirty="0" err="1" smtClean="0"/>
              <a:t>pacientes</a:t>
            </a:r>
            <a:r>
              <a:rPr lang="en-US" dirty="0" smtClean="0"/>
              <a:t>,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entre </a:t>
            </a:r>
            <a:r>
              <a:rPr lang="en-US" dirty="0" err="1" smtClean="0"/>
              <a:t>médicos</a:t>
            </a:r>
            <a:r>
              <a:rPr lang="en-US" dirty="0" smtClean="0"/>
              <a:t> e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u="sng" dirty="0" err="1" smtClean="0"/>
              <a:t>caráter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privativo</a:t>
            </a:r>
            <a:r>
              <a:rPr lang="en-US" b="1" u="sng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enviar</a:t>
            </a:r>
            <a:r>
              <a:rPr lang="en-US" dirty="0" smtClean="0"/>
              <a:t> dados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</a:t>
            </a:r>
            <a:r>
              <a:rPr lang="en-US" dirty="0" err="1" smtClean="0"/>
              <a:t>dúvidas</a:t>
            </a:r>
            <a:r>
              <a:rPr lang="en-US" dirty="0" smtClean="0"/>
              <a:t> com </a:t>
            </a:r>
            <a:r>
              <a:rPr lang="en-US" dirty="0" err="1" smtClean="0"/>
              <a:t>colegas</a:t>
            </a:r>
            <a:r>
              <a:rPr lang="en-US" dirty="0" smtClean="0"/>
              <a:t>,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fechados</a:t>
            </a:r>
            <a:r>
              <a:rPr lang="en-US" dirty="0" smtClean="0"/>
              <a:t> de </a:t>
            </a:r>
            <a:r>
              <a:rPr lang="en-US" dirty="0" err="1" smtClean="0"/>
              <a:t>especialistas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do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instituição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cátedra</a:t>
            </a:r>
            <a:r>
              <a:rPr lang="en-US" dirty="0" smtClean="0"/>
              <a:t>, com a </a:t>
            </a:r>
            <a:r>
              <a:rPr lang="en-US" dirty="0" err="1" smtClean="0"/>
              <a:t>ressalva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passadas</a:t>
            </a:r>
            <a:r>
              <a:rPr lang="en-US" dirty="0" smtClean="0"/>
              <a:t> tem </a:t>
            </a:r>
            <a:r>
              <a:rPr lang="en-US" dirty="0" err="1" smtClean="0"/>
              <a:t>absoluto</a:t>
            </a:r>
            <a:r>
              <a:rPr lang="en-US" dirty="0" smtClean="0"/>
              <a:t> </a:t>
            </a:r>
            <a:r>
              <a:rPr lang="en-US" dirty="0" err="1" smtClean="0"/>
              <a:t>caráter</a:t>
            </a:r>
            <a:r>
              <a:rPr lang="en-US" dirty="0" smtClean="0"/>
              <a:t> </a:t>
            </a:r>
            <a:r>
              <a:rPr lang="en-US" dirty="0" err="1" smtClean="0"/>
              <a:t>confidencial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extrapolar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do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tampouco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circular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recreativos</a:t>
            </a:r>
            <a:r>
              <a:rPr lang="en-US" dirty="0" smtClean="0"/>
              <a:t>,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composto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, </a:t>
            </a:r>
            <a:r>
              <a:rPr lang="en-US" dirty="0" err="1" smtClean="0"/>
              <a:t>ressaltando</a:t>
            </a:r>
            <a:r>
              <a:rPr lang="en-US" dirty="0" smtClean="0"/>
              <a:t> a </a:t>
            </a:r>
            <a:r>
              <a:rPr lang="en-US" u="sng" dirty="0" err="1" smtClean="0"/>
              <a:t>vedação</a:t>
            </a:r>
            <a:r>
              <a:rPr lang="en-US" u="sng" dirty="0" smtClean="0"/>
              <a:t> </a:t>
            </a:r>
            <a:r>
              <a:rPr lang="en-US" u="sng" dirty="0" err="1" smtClean="0"/>
              <a:t>explícita</a:t>
            </a:r>
            <a:r>
              <a:rPr lang="en-US" u="sng" dirty="0" smtClean="0"/>
              <a:t> </a:t>
            </a:r>
            <a:r>
              <a:rPr lang="en-US" u="sng" dirty="0" err="1" smtClean="0"/>
              <a:t>em</a:t>
            </a:r>
            <a:r>
              <a:rPr lang="en-US" u="sng" dirty="0" smtClean="0"/>
              <a:t> </a:t>
            </a:r>
            <a:r>
              <a:rPr lang="en-US" u="sng" dirty="0" err="1" smtClean="0"/>
              <a:t>substituir</a:t>
            </a:r>
            <a:r>
              <a:rPr lang="en-US" u="sng" dirty="0" smtClean="0"/>
              <a:t> as </a:t>
            </a:r>
            <a:r>
              <a:rPr lang="en-US" u="sng" dirty="0" err="1" smtClean="0"/>
              <a:t>consultas</a:t>
            </a:r>
            <a:r>
              <a:rPr lang="en-US" u="sng" dirty="0" smtClean="0"/>
              <a:t> </a:t>
            </a:r>
            <a:r>
              <a:rPr lang="en-US" u="sng" dirty="0" err="1" smtClean="0"/>
              <a:t>presenciais</a:t>
            </a:r>
            <a:r>
              <a:rPr lang="en-US" u="sng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aquelas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complementação</a:t>
            </a:r>
            <a:r>
              <a:rPr lang="en-US" dirty="0" smtClean="0"/>
              <a:t> </a:t>
            </a:r>
            <a:r>
              <a:rPr lang="en-US" dirty="0" err="1" smtClean="0"/>
              <a:t>diagnóstica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evolutiva</a:t>
            </a:r>
            <a:r>
              <a:rPr lang="en-US" dirty="0" smtClean="0"/>
              <a:t> a </a:t>
            </a:r>
            <a:r>
              <a:rPr lang="en-US" dirty="0" err="1" smtClean="0"/>
              <a:t>critério</a:t>
            </a:r>
            <a:r>
              <a:rPr lang="en-US" dirty="0" smtClean="0"/>
              <a:t> do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quaisquer</a:t>
            </a:r>
            <a:r>
              <a:rPr lang="en-US" dirty="0" smtClean="0"/>
              <a:t> das </a:t>
            </a:r>
            <a:r>
              <a:rPr lang="en-US" dirty="0" err="1" smtClean="0"/>
              <a:t>plataformas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venham</a:t>
            </a:r>
            <a:r>
              <a:rPr lang="en-US" dirty="0" smtClean="0"/>
              <a:t> a </a:t>
            </a:r>
            <a:r>
              <a:rPr lang="en-US" dirty="0" err="1" smtClean="0"/>
              <a:t>existir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9-03-06 às 21.1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" y="782878"/>
            <a:ext cx="9144000" cy="2192055"/>
          </a:xfrm>
          <a:prstGeom prst="rect">
            <a:avLst/>
          </a:prstGeom>
        </p:spPr>
      </p:pic>
      <p:pic>
        <p:nvPicPr>
          <p:cNvPr id="5" name="Picture 4" descr="Captura de Tela 2019-03-06 às 21.1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66" y="3016071"/>
            <a:ext cx="3421102" cy="258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354" y="5818123"/>
            <a:ext cx="61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valeraet@gmail.com</a:t>
            </a:r>
            <a:r>
              <a:rPr lang="en-US" sz="2400" dirty="0" smtClean="0"/>
              <a:t>                  Obrigado!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0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782"/>
            <a:ext cx="8229600" cy="575038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 </a:t>
            </a:r>
            <a:r>
              <a:rPr lang="en-US" u="sng" dirty="0" err="1" smtClean="0"/>
              <a:t>difícil</a:t>
            </a:r>
            <a:r>
              <a:rPr lang="en-US" u="sng" dirty="0" smtClean="0"/>
              <a:t> “arte”</a:t>
            </a:r>
            <a:r>
              <a:rPr lang="en-US" u="sng" dirty="0"/>
              <a:t> </a:t>
            </a:r>
            <a:r>
              <a:rPr lang="en-US" u="sng" dirty="0" smtClean="0"/>
              <a:t>de se </a:t>
            </a:r>
            <a:r>
              <a:rPr lang="en-US" u="sng" dirty="0" err="1" smtClean="0"/>
              <a:t>manter</a:t>
            </a:r>
            <a:r>
              <a:rPr lang="en-US" u="sng" dirty="0" smtClean="0"/>
              <a:t> um </a:t>
            </a:r>
            <a:r>
              <a:rPr lang="en-US" u="sng" dirty="0" err="1" smtClean="0"/>
              <a:t>consultório</a:t>
            </a:r>
            <a:r>
              <a:rPr lang="en-US" u="sng" dirty="0" smtClean="0"/>
              <a:t> de </a:t>
            </a:r>
            <a:r>
              <a:rPr lang="en-US" u="sng" dirty="0" err="1" smtClean="0"/>
              <a:t>pediatria</a:t>
            </a:r>
            <a:r>
              <a:rPr lang="en-US" u="sng" dirty="0" smtClean="0"/>
              <a:t> </a:t>
            </a:r>
            <a:r>
              <a:rPr lang="en-US" u="sng" dirty="0" err="1" smtClean="0"/>
              <a:t>geral</a:t>
            </a:r>
            <a:endParaRPr lang="en-US" u="sng" dirty="0" smtClean="0"/>
          </a:p>
          <a:p>
            <a:endParaRPr lang="en-US" u="sng" dirty="0" smtClean="0"/>
          </a:p>
          <a:p>
            <a:pPr lvl="1"/>
            <a:r>
              <a:rPr lang="en-US" dirty="0" err="1" smtClean="0"/>
              <a:t>Cultura</a:t>
            </a:r>
            <a:r>
              <a:rPr lang="en-US" dirty="0" smtClean="0"/>
              <a:t> do pronto </a:t>
            </a:r>
            <a:r>
              <a:rPr lang="en-US" dirty="0" err="1" smtClean="0"/>
              <a:t>atendimento</a:t>
            </a:r>
            <a:endParaRPr lang="en-US" dirty="0" smtClean="0"/>
          </a:p>
          <a:p>
            <a:pPr lvl="1"/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financeiro</a:t>
            </a:r>
            <a:r>
              <a:rPr lang="en-US" dirty="0" smtClean="0"/>
              <a:t> no:</a:t>
            </a:r>
          </a:p>
          <a:p>
            <a:pPr lvl="2"/>
            <a:r>
              <a:rPr lang="en-US" dirty="0" err="1" smtClean="0"/>
              <a:t>Aprimoramento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endParaRPr lang="en-US" dirty="0" smtClean="0"/>
          </a:p>
          <a:p>
            <a:pPr lvl="2"/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de </a:t>
            </a:r>
            <a:r>
              <a:rPr lang="en-US" dirty="0" err="1" smtClean="0"/>
              <a:t>consultório</a:t>
            </a:r>
            <a:endParaRPr lang="en-US" dirty="0" smtClean="0"/>
          </a:p>
          <a:p>
            <a:pPr lvl="1"/>
            <a:r>
              <a:rPr lang="en-US" dirty="0" smtClean="0"/>
              <a:t>Tempo de </a:t>
            </a:r>
            <a:r>
              <a:rPr lang="en-US" dirty="0" err="1" smtClean="0"/>
              <a:t>consulta</a:t>
            </a:r>
            <a:r>
              <a:rPr lang="en-US" dirty="0" smtClean="0"/>
              <a:t> X valor </a:t>
            </a:r>
            <a:r>
              <a:rPr lang="en-US" dirty="0" err="1" smtClean="0"/>
              <a:t>recebido</a:t>
            </a:r>
            <a:endParaRPr lang="en-US" dirty="0" smtClean="0"/>
          </a:p>
          <a:p>
            <a:pPr lvl="2"/>
            <a:r>
              <a:rPr lang="en-US" dirty="0" err="1" smtClean="0"/>
              <a:t>Convênios</a:t>
            </a:r>
            <a:r>
              <a:rPr lang="en-US" dirty="0" smtClean="0"/>
              <a:t>: </a:t>
            </a:r>
            <a:r>
              <a:rPr lang="en-US" dirty="0" err="1" smtClean="0"/>
              <a:t>olhar</a:t>
            </a:r>
            <a:r>
              <a:rPr lang="en-US" dirty="0" smtClean="0"/>
              <a:t> </a:t>
            </a:r>
            <a:r>
              <a:rPr lang="en-US" dirty="0" err="1" smtClean="0"/>
              <a:t>empresarial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r>
              <a:rPr lang="en-US" dirty="0" smtClean="0"/>
              <a:t> “</a:t>
            </a:r>
            <a:r>
              <a:rPr lang="en-US" dirty="0" err="1" smtClean="0"/>
              <a:t>artesanal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Tempo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r>
              <a:rPr lang="en-US" dirty="0" smtClean="0"/>
              <a:t> e </a:t>
            </a:r>
            <a:r>
              <a:rPr lang="en-US" dirty="0" err="1" smtClean="0"/>
              <a:t>invasão</a:t>
            </a:r>
            <a:r>
              <a:rPr lang="en-US" dirty="0" smtClean="0"/>
              <a:t> </a:t>
            </a:r>
            <a:r>
              <a:rPr lang="en-US" dirty="0" err="1" smtClean="0"/>
              <a:t>eletrônica</a:t>
            </a:r>
            <a:endParaRPr lang="en-US" dirty="0" smtClean="0"/>
          </a:p>
          <a:p>
            <a:pPr lvl="2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err="1" smtClean="0"/>
              <a:t>ú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vira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n-US" dirty="0" smtClean="0"/>
              <a:t> </a:t>
            </a:r>
            <a:r>
              <a:rPr lang="en-US" dirty="0" smtClean="0"/>
              <a:t>virtual</a:t>
            </a:r>
            <a:endParaRPr lang="en-US" dirty="0" smtClean="0"/>
          </a:p>
          <a:p>
            <a:pPr lvl="2"/>
            <a:r>
              <a:rPr lang="en-US" dirty="0" err="1" smtClean="0"/>
              <a:t>Responsabilidades</a:t>
            </a:r>
            <a:r>
              <a:rPr lang="en-US" dirty="0" smtClean="0"/>
              <a:t> </a:t>
            </a:r>
            <a:r>
              <a:rPr lang="en-US" dirty="0" err="1" smtClean="0"/>
              <a:t>ético-legais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62" y="1114384"/>
            <a:ext cx="1859838" cy="1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992"/>
            <a:ext cx="8229600" cy="581517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 </a:t>
            </a:r>
            <a:r>
              <a:rPr lang="en-US" u="sng" dirty="0" err="1" smtClean="0"/>
              <a:t>importância</a:t>
            </a:r>
            <a:r>
              <a:rPr lang="en-US" u="sng" dirty="0" smtClean="0"/>
              <a:t> FUNDAMENTAL de se </a:t>
            </a:r>
            <a:r>
              <a:rPr lang="en-US" u="sng" dirty="0" err="1" smtClean="0"/>
              <a:t>manter</a:t>
            </a:r>
            <a:r>
              <a:rPr lang="en-US" u="sng" dirty="0" smtClean="0"/>
              <a:t> um </a:t>
            </a:r>
            <a:r>
              <a:rPr lang="en-US" u="sng" dirty="0" err="1" smtClean="0"/>
              <a:t>consultório</a:t>
            </a:r>
            <a:r>
              <a:rPr lang="en-US" u="sng" dirty="0" smtClean="0"/>
              <a:t> de </a:t>
            </a:r>
            <a:r>
              <a:rPr lang="en-US" u="sng" dirty="0" err="1" smtClean="0"/>
              <a:t>pediatria</a:t>
            </a:r>
            <a:r>
              <a:rPr lang="en-US" u="sng" dirty="0" smtClean="0"/>
              <a:t> </a:t>
            </a:r>
            <a:r>
              <a:rPr lang="en-US" u="sng" dirty="0" err="1" smtClean="0"/>
              <a:t>geral</a:t>
            </a:r>
            <a:endParaRPr lang="en-US" u="sng" dirty="0" smtClean="0"/>
          </a:p>
          <a:p>
            <a:endParaRPr lang="en-US" u="sng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se </a:t>
            </a:r>
            <a:r>
              <a:rPr lang="en-US" dirty="0" err="1" smtClean="0"/>
              <a:t>falar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(</a:t>
            </a:r>
            <a:r>
              <a:rPr lang="en-US" dirty="0" err="1" smtClean="0"/>
              <a:t>Puericultura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morbi-mortalidade</a:t>
            </a:r>
            <a:r>
              <a:rPr lang="en-US" dirty="0" smtClean="0"/>
              <a:t> </a:t>
            </a:r>
            <a:r>
              <a:rPr lang="en-US" dirty="0" err="1" smtClean="0"/>
              <a:t>adult</a:t>
            </a:r>
            <a:r>
              <a:rPr lang="en-US" dirty="0" err="1" smtClean="0"/>
              <a:t>í</a:t>
            </a:r>
            <a:r>
              <a:rPr lang="en-US" dirty="0" err="1" smtClean="0"/>
              <a:t>cie</a:t>
            </a:r>
            <a:endParaRPr lang="en-US" dirty="0" smtClean="0"/>
          </a:p>
          <a:p>
            <a:pPr lvl="2"/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valoriza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simples e </a:t>
            </a:r>
            <a:r>
              <a:rPr lang="en-US" dirty="0" err="1" smtClean="0"/>
              <a:t>efeitos</a:t>
            </a:r>
            <a:r>
              <a:rPr lang="en-US" dirty="0" smtClean="0"/>
              <a:t> de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r>
              <a:rPr lang="en-US" dirty="0" smtClean="0"/>
              <a:t>? </a:t>
            </a:r>
          </a:p>
          <a:p>
            <a:pPr lvl="1"/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morbi-</a:t>
            </a:r>
            <a:r>
              <a:rPr lang="en-US" dirty="0" err="1" smtClean="0"/>
              <a:t>mortalidade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infância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Pediatra</a:t>
            </a:r>
            <a:r>
              <a:rPr lang="en-US" dirty="0" smtClean="0"/>
              <a:t> de boa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generalista</a:t>
            </a:r>
            <a:r>
              <a:rPr lang="en-US" dirty="0" smtClean="0"/>
              <a:t>: </a:t>
            </a:r>
            <a:r>
              <a:rPr lang="en-US" dirty="0" err="1" smtClean="0"/>
              <a:t>identifica</a:t>
            </a:r>
            <a:r>
              <a:rPr lang="en-US" dirty="0" smtClean="0"/>
              <a:t>, </a:t>
            </a:r>
            <a:r>
              <a:rPr lang="en-US" dirty="0" err="1" smtClean="0"/>
              <a:t>trata</a:t>
            </a:r>
            <a:r>
              <a:rPr lang="en-US" dirty="0" smtClean="0"/>
              <a:t> no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, </a:t>
            </a:r>
            <a:r>
              <a:rPr lang="en-US" dirty="0" err="1" smtClean="0"/>
              <a:t>encaminha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especialista</a:t>
            </a:r>
            <a:r>
              <a:rPr lang="en-US" dirty="0" smtClean="0"/>
              <a:t>, segue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endParaRPr lang="en-US" dirty="0" smtClean="0"/>
          </a:p>
          <a:p>
            <a:pPr lvl="1"/>
            <a:r>
              <a:rPr lang="en-US" dirty="0" err="1" smtClean="0"/>
              <a:t>Gratificação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30" y="1023676"/>
            <a:ext cx="2054209" cy="20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figura</a:t>
            </a:r>
            <a:r>
              <a:rPr lang="en-US" dirty="0" smtClean="0"/>
              <a:t> do </a:t>
            </a:r>
            <a:r>
              <a:rPr lang="en-US" dirty="0" err="1" smtClean="0"/>
              <a:t>Pediatra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pic>
        <p:nvPicPr>
          <p:cNvPr id="4" name="Picture 3" descr="Captura de Tela 2019-04-11 às 09.3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1732416"/>
            <a:ext cx="2870200" cy="4076700"/>
          </a:xfrm>
          <a:prstGeom prst="rect">
            <a:avLst/>
          </a:prstGeom>
        </p:spPr>
      </p:pic>
      <p:pic>
        <p:nvPicPr>
          <p:cNvPr id="5" name="Picture 4" descr="Captura de Tela 2019-04-11 às 09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11" y="1417637"/>
            <a:ext cx="5199544" cy="53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058"/>
            <a:ext cx="8229600" cy="4639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Quantos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 smtClean="0"/>
              <a:t> e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Captura de Tela 2019-04-11 às 09.4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7" y="945930"/>
            <a:ext cx="7861086" cy="57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9" y="-308472"/>
            <a:ext cx="8915602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Quem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arrisca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ter</a:t>
            </a:r>
            <a:r>
              <a:rPr lang="en-US" sz="2400" b="1" dirty="0" smtClean="0"/>
              <a:t> um </a:t>
            </a:r>
            <a:r>
              <a:rPr lang="en-US" sz="2400" b="1" dirty="0" err="1" smtClean="0"/>
              <a:t>consultório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pediatria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hoje</a:t>
            </a:r>
            <a:r>
              <a:rPr lang="en-US" sz="2400" b="1" dirty="0" smtClean="0"/>
              <a:t>??</a:t>
            </a:r>
            <a:endParaRPr lang="en-US" sz="2400" b="1" dirty="0"/>
          </a:p>
        </p:txBody>
      </p:sp>
      <p:pic>
        <p:nvPicPr>
          <p:cNvPr id="4" name="Picture 3" descr="Captura de Tela 2019-04-11 às 09.5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77" y="757205"/>
            <a:ext cx="6103559" cy="601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4107" y="2526802"/>
            <a:ext cx="2138190" cy="8811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4430" y="2679202"/>
            <a:ext cx="1982684" cy="8811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3788" y="4211337"/>
            <a:ext cx="1305726" cy="570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9" y="-308472"/>
            <a:ext cx="8915602" cy="1143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PEDIATRA DE CONSULTÓRIO: SOMOS SERES EM EXTINÇÃO!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Captura de Tela 2019-04-11 às 09.5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77" y="757205"/>
            <a:ext cx="6103559" cy="601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6050" y="3459778"/>
            <a:ext cx="1866063" cy="8811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prevalentes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PUERICULTURA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PEDIATRIA GERAL / EVENTUAL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“NOVOS” PROBLEMAS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8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1122</Words>
  <Application>Microsoft Macintosh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Problemas de consultório</vt:lpstr>
      <vt:lpstr>Por que falar do tema?</vt:lpstr>
      <vt:lpstr>PowerPoint Presentation</vt:lpstr>
      <vt:lpstr>PowerPoint Presentation</vt:lpstr>
      <vt:lpstr>A figura do Pediatra geral</vt:lpstr>
      <vt:lpstr>Quantos somos hoje e onde estamos?</vt:lpstr>
      <vt:lpstr>Quem se arrisca a ter um consultório de pediatria geral hoje??</vt:lpstr>
      <vt:lpstr>PEDIATRA DE CONSULTÓRIO: SOMOS SERES EM EXTINÇÃO!</vt:lpstr>
      <vt:lpstr>Problemas de saúde prevalentes</vt:lpstr>
      <vt:lpstr>Problemas de saúde prevalentes</vt:lpstr>
      <vt:lpstr>PUERICULTURA</vt:lpstr>
      <vt:lpstr>Aleitamento Materno</vt:lpstr>
      <vt:lpstr>IMUNIZAÇÕES</vt:lpstr>
      <vt:lpstr>Quanto efetivamente se explica nas consultas sobre diferenças entre calendários PNI e SBP?? </vt:lpstr>
      <vt:lpstr>Vacinas</vt:lpstr>
      <vt:lpstr>Puericultura - nutrição</vt:lpstr>
      <vt:lpstr>Obesidade infantil </vt:lpstr>
      <vt:lpstr>Problemas de saúde prevalentes</vt:lpstr>
      <vt:lpstr>Febre</vt:lpstr>
      <vt:lpstr>PowerPoint Presentation</vt:lpstr>
      <vt:lpstr>Outros problemas eventualamente prevalentes</vt:lpstr>
      <vt:lpstr>Problemas de saúde prevalentes</vt:lpstr>
      <vt:lpstr>Tempo diário de telas</vt:lpstr>
      <vt:lpstr>Sugestões aos pediatras</vt:lpstr>
      <vt:lpstr>Cyberbullying</vt:lpstr>
      <vt:lpstr>Cyberbullying</vt:lpstr>
      <vt:lpstr>Ferramentas digitais na relação médico-paciente</vt:lpstr>
      <vt:lpstr>PowerPoint Presentation</vt:lpstr>
    </vt:vector>
  </TitlesOfParts>
  <Company>Hospital das Clinicas - FMRP -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de consultório</dc:title>
  <dc:creator>Elvis Valera</dc:creator>
  <cp:lastModifiedBy>Elvis Valera</cp:lastModifiedBy>
  <cp:revision>26</cp:revision>
  <dcterms:created xsi:type="dcterms:W3CDTF">2019-04-11T11:51:01Z</dcterms:created>
  <dcterms:modified xsi:type="dcterms:W3CDTF">2019-04-13T10:47:06Z</dcterms:modified>
</cp:coreProperties>
</file>