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8288000" cy="10287000"/>
  <p:notesSz cx="6858000" cy="9144000"/>
  <p:embeddedFontLst>
    <p:embeddedFont>
      <p:font typeface="Montserrat Semi-Bold" charset="0"/>
      <p:regular r:id="rId41"/>
      <p:bold r:id="rId42"/>
      <p:italic r:id="rId43"/>
      <p:boldItalic r:id="rId44"/>
    </p:embeddedFont>
    <p:embeddedFont>
      <p:font typeface="Lato Bold" charset="0"/>
      <p:regular r:id="rId45"/>
      <p:bold r:id="rId46"/>
      <p:italic r:id="rId47"/>
      <p:boldItalic r:id="rId48"/>
    </p:embeddedFont>
    <p:embeddedFont>
      <p:font typeface="Arimo" charset="0"/>
      <p:regular r:id="rId49"/>
      <p:bold r:id="rId50"/>
      <p:italic r:id="rId51"/>
      <p:boldItalic r:id="rId52"/>
    </p:embeddedFont>
    <p:embeddedFont>
      <p:font typeface="Calibri" pitchFamily="34" charset="0"/>
      <p:regular r:id="rId53"/>
      <p:bold r:id="rId54"/>
      <p:italic r:id="rId55"/>
      <p:boldItalic r:id="rId56"/>
    </p:embeddedFont>
    <p:embeddedFont>
      <p:font typeface="Bebas Neue Cyrillic"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74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77000"/>
            </a:blip>
            <a:srcRect l="8666" r="8666"/>
            <a:stretch>
              <a:fillRect/>
            </a:stretch>
          </p:blipFill>
          <p:spPr>
            <a:xfrm>
              <a:off x="0" y="0"/>
              <a:ext cx="24384000" cy="13716000"/>
            </a:xfrm>
            <a:prstGeom prst="rect">
              <a:avLst/>
            </a:prstGeom>
          </p:spPr>
        </p:pic>
      </p:grpSp>
      <p:grpSp>
        <p:nvGrpSpPr>
          <p:cNvPr id="4" name="Group 4"/>
          <p:cNvGrpSpPr/>
          <p:nvPr/>
        </p:nvGrpSpPr>
        <p:grpSpPr>
          <a:xfrm>
            <a:off x="-269904" y="1408690"/>
            <a:ext cx="12069820" cy="3580135"/>
            <a:chOff x="0" y="0"/>
            <a:chExt cx="2806978" cy="832602"/>
          </a:xfrm>
        </p:grpSpPr>
        <p:sp>
          <p:nvSpPr>
            <p:cNvPr id="5" name="Freeform 5"/>
            <p:cNvSpPr/>
            <p:nvPr/>
          </p:nvSpPr>
          <p:spPr>
            <a:xfrm>
              <a:off x="0" y="0"/>
              <a:ext cx="2806978" cy="832602"/>
            </a:xfrm>
            <a:custGeom>
              <a:avLst/>
              <a:gdLst/>
              <a:ahLst/>
              <a:cxnLst/>
              <a:rect l="l" t="t" r="r" b="b"/>
              <a:pathLst>
                <a:path w="2806978" h="832602">
                  <a:moveTo>
                    <a:pt x="0" y="0"/>
                  </a:moveTo>
                  <a:lnTo>
                    <a:pt x="2806978" y="0"/>
                  </a:lnTo>
                  <a:lnTo>
                    <a:pt x="2806978" y="832602"/>
                  </a:lnTo>
                  <a:lnTo>
                    <a:pt x="0" y="832602"/>
                  </a:lnTo>
                  <a:close/>
                </a:path>
              </a:pathLst>
            </a:custGeom>
            <a:solidFill>
              <a:srgbClr val="D9D9D9">
                <a:alpha val="74901"/>
              </a:srgbClr>
            </a:solidFill>
          </p:spPr>
        </p:sp>
      </p:grpSp>
      <p:sp>
        <p:nvSpPr>
          <p:cNvPr id="6" name="TextBox 6"/>
          <p:cNvSpPr txBox="1"/>
          <p:nvPr/>
        </p:nvSpPr>
        <p:spPr>
          <a:xfrm>
            <a:off x="306298" y="1536941"/>
            <a:ext cx="10865239" cy="2232025"/>
          </a:xfrm>
          <a:prstGeom prst="rect">
            <a:avLst/>
          </a:prstGeom>
        </p:spPr>
        <p:txBody>
          <a:bodyPr lIns="0" tIns="0" rIns="0" bIns="0" rtlCol="0" anchor="t">
            <a:spAutoFit/>
          </a:bodyPr>
          <a:lstStyle/>
          <a:p>
            <a:pPr>
              <a:lnSpc>
                <a:spcPts val="8960"/>
              </a:lnSpc>
              <a:spcBef>
                <a:spcPct val="0"/>
              </a:spcBef>
            </a:pPr>
            <a:r>
              <a:rPr lang="en-US" sz="6400">
                <a:solidFill>
                  <a:srgbClr val="000000"/>
                </a:solidFill>
                <a:latin typeface="Montserrat Semi-Bold"/>
              </a:rPr>
              <a:t>International Sustainable </a:t>
            </a:r>
          </a:p>
          <a:p>
            <a:pPr>
              <a:lnSpc>
                <a:spcPts val="8960"/>
              </a:lnSpc>
              <a:spcBef>
                <a:spcPct val="0"/>
              </a:spcBef>
            </a:pPr>
            <a:r>
              <a:rPr lang="en-US" sz="6400">
                <a:solidFill>
                  <a:srgbClr val="000000"/>
                </a:solidFill>
                <a:latin typeface="Montserrat Semi-Bold"/>
              </a:rPr>
              <a:t>Campus Network </a:t>
            </a:r>
          </a:p>
        </p:txBody>
      </p:sp>
      <p:sp>
        <p:nvSpPr>
          <p:cNvPr id="7" name="TextBox 7"/>
          <p:cNvSpPr txBox="1"/>
          <p:nvPr/>
        </p:nvSpPr>
        <p:spPr>
          <a:xfrm>
            <a:off x="306298" y="4015133"/>
            <a:ext cx="13146045" cy="725805"/>
          </a:xfrm>
          <a:prstGeom prst="rect">
            <a:avLst/>
          </a:prstGeom>
        </p:spPr>
        <p:txBody>
          <a:bodyPr lIns="0" tIns="0" rIns="0" bIns="0" rtlCol="0" anchor="t">
            <a:spAutoFit/>
          </a:bodyPr>
          <a:lstStyle/>
          <a:p>
            <a:pPr>
              <a:lnSpc>
                <a:spcPts val="5880"/>
              </a:lnSpc>
              <a:spcBef>
                <a:spcPct val="0"/>
              </a:spcBef>
            </a:pPr>
            <a:r>
              <a:rPr lang="en-US" sz="4200">
                <a:solidFill>
                  <a:srgbClr val="000000"/>
                </a:solidFill>
                <a:latin typeface="Glacial Indifference"/>
              </a:rPr>
              <a:t>2019 São Paulo Conference </a:t>
            </a:r>
          </a:p>
        </p:txBody>
      </p:sp>
      <p:grpSp>
        <p:nvGrpSpPr>
          <p:cNvPr id="8" name="Group 8"/>
          <p:cNvGrpSpPr/>
          <p:nvPr/>
        </p:nvGrpSpPr>
        <p:grpSpPr>
          <a:xfrm>
            <a:off x="-269904" y="9649996"/>
            <a:ext cx="18827808" cy="831805"/>
            <a:chOff x="0" y="0"/>
            <a:chExt cx="4378627" cy="193446"/>
          </a:xfrm>
        </p:grpSpPr>
        <p:sp>
          <p:nvSpPr>
            <p:cNvPr id="9" name="Freeform 9"/>
            <p:cNvSpPr/>
            <p:nvPr/>
          </p:nvSpPr>
          <p:spPr>
            <a:xfrm>
              <a:off x="0" y="0"/>
              <a:ext cx="4378627" cy="193446"/>
            </a:xfrm>
            <a:custGeom>
              <a:avLst/>
              <a:gdLst/>
              <a:ahLst/>
              <a:cxnLst/>
              <a:rect l="l" t="t" r="r" b="b"/>
              <a:pathLst>
                <a:path w="4378627" h="193446">
                  <a:moveTo>
                    <a:pt x="0" y="0"/>
                  </a:moveTo>
                  <a:lnTo>
                    <a:pt x="4378627" y="0"/>
                  </a:lnTo>
                  <a:lnTo>
                    <a:pt x="4378627" y="193446"/>
                  </a:lnTo>
                  <a:lnTo>
                    <a:pt x="0" y="193446"/>
                  </a:lnTo>
                  <a:close/>
                </a:path>
              </a:pathLst>
            </a:custGeom>
            <a:solidFill>
              <a:srgbClr val="D9D9D9">
                <a:alpha val="74901"/>
              </a:srgbClr>
            </a:solidFill>
          </p:spPr>
        </p:sp>
      </p:grpSp>
      <p:sp>
        <p:nvSpPr>
          <p:cNvPr id="10" name="TextBox 10"/>
          <p:cNvSpPr txBox="1"/>
          <p:nvPr/>
        </p:nvSpPr>
        <p:spPr>
          <a:xfrm>
            <a:off x="543999" y="9685941"/>
            <a:ext cx="17339645" cy="481330"/>
          </a:xfrm>
          <a:prstGeom prst="rect">
            <a:avLst/>
          </a:prstGeom>
        </p:spPr>
        <p:txBody>
          <a:bodyPr lIns="0" tIns="0" rIns="0" bIns="0" rtlCol="0" anchor="t">
            <a:spAutoFit/>
          </a:bodyPr>
          <a:lstStyle/>
          <a:p>
            <a:pPr>
              <a:lnSpc>
                <a:spcPts val="3919"/>
              </a:lnSpc>
              <a:spcBef>
                <a:spcPct val="0"/>
              </a:spcBef>
            </a:pPr>
            <a:r>
              <a:rPr lang="en-US" sz="2800" spc="602">
                <a:solidFill>
                  <a:srgbClr val="000000"/>
                </a:solidFill>
                <a:latin typeface="Glacial Indifference"/>
              </a:rPr>
              <a:t>Conference Report - Superintendence of Environmental Management (SGA)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3571"/>
            <a:ext cx="18288000" cy="10314141"/>
            <a:chOff x="0" y="0"/>
            <a:chExt cx="24384000" cy="13752188"/>
          </a:xfrm>
        </p:grpSpPr>
        <p:pic>
          <p:nvPicPr>
            <p:cNvPr id="3" name="Picture 3"/>
            <p:cNvPicPr>
              <a:picLocks noChangeAspect="1"/>
            </p:cNvPicPr>
            <p:nvPr/>
          </p:nvPicPr>
          <p:blipFill>
            <a:blip r:embed="rId2">
              <a:alphaModFix amt="84000"/>
            </a:blip>
            <a:srcRect l="39342" r="1591"/>
            <a:stretch>
              <a:fillRect/>
            </a:stretch>
          </p:blipFill>
          <p:spPr>
            <a:xfrm>
              <a:off x="0" y="0"/>
              <a:ext cx="12192000" cy="13752188"/>
            </a:xfrm>
            <a:prstGeom prst="rect">
              <a:avLst/>
            </a:prstGeom>
          </p:spPr>
        </p:pic>
        <p:pic>
          <p:nvPicPr>
            <p:cNvPr id="4" name="Picture 4"/>
            <p:cNvPicPr>
              <a:picLocks noChangeAspect="1"/>
            </p:cNvPicPr>
            <p:nvPr/>
          </p:nvPicPr>
          <p:blipFill>
            <a:blip r:embed="rId3">
              <a:alphaModFix amt="84000"/>
            </a:blip>
            <a:srcRect l="11855" r="29077"/>
            <a:stretch>
              <a:fillRect/>
            </a:stretch>
          </p:blipFill>
          <p:spPr>
            <a:xfrm>
              <a:off x="12192000" y="0"/>
              <a:ext cx="12192000" cy="13752188"/>
            </a:xfrm>
            <a:prstGeom prst="rect">
              <a:avLst/>
            </a:prstGeom>
          </p:spPr>
        </p:pic>
      </p:grpSp>
      <p:grpSp>
        <p:nvGrpSpPr>
          <p:cNvPr id="5" name="Group 5"/>
          <p:cNvGrpSpPr/>
          <p:nvPr/>
        </p:nvGrpSpPr>
        <p:grpSpPr>
          <a:xfrm>
            <a:off x="2153654" y="1301318"/>
            <a:ext cx="9595044" cy="1021845"/>
            <a:chOff x="0" y="0"/>
            <a:chExt cx="2231440" cy="237642"/>
          </a:xfrm>
        </p:grpSpPr>
        <p:sp>
          <p:nvSpPr>
            <p:cNvPr id="6" name="Freeform 6"/>
            <p:cNvSpPr/>
            <p:nvPr/>
          </p:nvSpPr>
          <p:spPr>
            <a:xfrm>
              <a:off x="0" y="0"/>
              <a:ext cx="2231440" cy="237642"/>
            </a:xfrm>
            <a:custGeom>
              <a:avLst/>
              <a:gdLst/>
              <a:ahLst/>
              <a:cxnLst/>
              <a:rect l="l" t="t" r="r" b="b"/>
              <a:pathLst>
                <a:path w="2231440" h="237642">
                  <a:moveTo>
                    <a:pt x="0" y="0"/>
                  </a:moveTo>
                  <a:lnTo>
                    <a:pt x="2231440" y="0"/>
                  </a:lnTo>
                  <a:lnTo>
                    <a:pt x="2231440" y="237642"/>
                  </a:lnTo>
                  <a:lnTo>
                    <a:pt x="0" y="237642"/>
                  </a:lnTo>
                  <a:close/>
                </a:path>
              </a:pathLst>
            </a:custGeom>
            <a:solidFill>
              <a:srgbClr val="000000">
                <a:alpha val="81960"/>
              </a:srgbClr>
            </a:solidFill>
          </p:spPr>
        </p:sp>
      </p:grpSp>
      <p:grpSp>
        <p:nvGrpSpPr>
          <p:cNvPr id="7" name="Group 7"/>
          <p:cNvGrpSpPr>
            <a:grpSpLocks noChangeAspect="1"/>
          </p:cNvGrpSpPr>
          <p:nvPr/>
        </p:nvGrpSpPr>
        <p:grpSpPr>
          <a:xfrm>
            <a:off x="206217" y="737704"/>
            <a:ext cx="2481739" cy="2149074"/>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t="-1772" b="-70906"/>
              </a:stretch>
            </a:blipFill>
          </p:spPr>
        </p:sp>
      </p:grpSp>
      <p:grpSp>
        <p:nvGrpSpPr>
          <p:cNvPr id="9" name="Group 9"/>
          <p:cNvGrpSpPr/>
          <p:nvPr/>
        </p:nvGrpSpPr>
        <p:grpSpPr>
          <a:xfrm>
            <a:off x="838200" y="3715954"/>
            <a:ext cx="7169964" cy="3831897"/>
            <a:chOff x="0" y="0"/>
            <a:chExt cx="1667459" cy="891152"/>
          </a:xfrm>
        </p:grpSpPr>
        <p:sp>
          <p:nvSpPr>
            <p:cNvPr id="10" name="Freeform 10"/>
            <p:cNvSpPr/>
            <p:nvPr/>
          </p:nvSpPr>
          <p:spPr>
            <a:xfrm>
              <a:off x="0" y="0"/>
              <a:ext cx="1667459" cy="891152"/>
            </a:xfrm>
            <a:custGeom>
              <a:avLst/>
              <a:gdLst/>
              <a:ahLst/>
              <a:cxnLst/>
              <a:rect l="l" t="t" r="r" b="b"/>
              <a:pathLst>
                <a:path w="1667459" h="891152">
                  <a:moveTo>
                    <a:pt x="0" y="0"/>
                  </a:moveTo>
                  <a:lnTo>
                    <a:pt x="1667459" y="0"/>
                  </a:lnTo>
                  <a:lnTo>
                    <a:pt x="1667459" y="891152"/>
                  </a:lnTo>
                  <a:lnTo>
                    <a:pt x="0" y="891152"/>
                  </a:lnTo>
                  <a:close/>
                </a:path>
              </a:pathLst>
            </a:custGeom>
            <a:solidFill>
              <a:srgbClr val="000000">
                <a:alpha val="81960"/>
              </a:srgbClr>
            </a:solidFill>
          </p:spPr>
        </p:sp>
      </p:grpSp>
      <p:sp>
        <p:nvSpPr>
          <p:cNvPr id="11" name="TextBox 11"/>
          <p:cNvSpPr txBox="1"/>
          <p:nvPr/>
        </p:nvSpPr>
        <p:spPr>
          <a:xfrm>
            <a:off x="3087053" y="1504266"/>
            <a:ext cx="6221554" cy="549275"/>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Lato Bold"/>
              </a:rPr>
              <a:t>Prof. Patrícia Faga Iglecias Lemos</a:t>
            </a:r>
          </a:p>
        </p:txBody>
      </p:sp>
      <p:sp>
        <p:nvSpPr>
          <p:cNvPr id="12" name="TextBox 12"/>
          <p:cNvSpPr txBox="1"/>
          <p:nvPr/>
        </p:nvSpPr>
        <p:spPr>
          <a:xfrm>
            <a:off x="5048933" y="6734680"/>
            <a:ext cx="3368609" cy="312420"/>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Glacial Indifference"/>
              </a:rPr>
              <a:t> Source: Jornal USP</a:t>
            </a:r>
          </a:p>
        </p:txBody>
      </p:sp>
      <p:sp>
        <p:nvSpPr>
          <p:cNvPr id="13" name="TextBox 13"/>
          <p:cNvSpPr txBox="1"/>
          <p:nvPr/>
        </p:nvSpPr>
        <p:spPr>
          <a:xfrm>
            <a:off x="969412" y="4004310"/>
            <a:ext cx="6894255" cy="2556510"/>
          </a:xfrm>
          <a:prstGeom prst="rect">
            <a:avLst/>
          </a:prstGeom>
        </p:spPr>
        <p:txBody>
          <a:bodyPr lIns="0" tIns="0" rIns="0" bIns="0" rtlCol="0" anchor="t">
            <a:spAutoFit/>
          </a:bodyPr>
          <a:lstStyle/>
          <a:p>
            <a:pPr algn="ctr">
              <a:lnSpc>
                <a:spcPts val="3359"/>
              </a:lnSpc>
              <a:spcBef>
                <a:spcPct val="0"/>
              </a:spcBef>
            </a:pPr>
            <a:r>
              <a:rPr lang="en-US" sz="2400" i="1">
                <a:solidFill>
                  <a:srgbClr val="FFFFFF"/>
                </a:solidFill>
                <a:latin typeface="Glacial Indifference"/>
              </a:rPr>
              <a:t>“To achieve our goals in terms of sustainability, we need to work in partnership: the government, the private sector, the productive sector and universities. This conference is an opportunity to show what is being done in different parts of the world.”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9134"/>
            <a:ext cx="18288000" cy="10437669"/>
            <a:chOff x="0" y="0"/>
            <a:chExt cx="24384000" cy="13916891"/>
          </a:xfrm>
        </p:grpSpPr>
        <p:pic>
          <p:nvPicPr>
            <p:cNvPr id="3" name="Picture 3"/>
            <p:cNvPicPr>
              <a:picLocks noChangeAspect="1"/>
            </p:cNvPicPr>
            <p:nvPr/>
          </p:nvPicPr>
          <p:blipFill>
            <a:blip r:embed="rId2">
              <a:alphaModFix amt="84000"/>
            </a:blip>
            <a:srcRect l="39691" r="1940"/>
            <a:stretch>
              <a:fillRect/>
            </a:stretch>
          </p:blipFill>
          <p:spPr>
            <a:xfrm>
              <a:off x="0" y="0"/>
              <a:ext cx="12192000" cy="13916891"/>
            </a:xfrm>
            <a:prstGeom prst="rect">
              <a:avLst/>
            </a:prstGeom>
          </p:spPr>
        </p:pic>
        <p:pic>
          <p:nvPicPr>
            <p:cNvPr id="4" name="Picture 4"/>
            <p:cNvPicPr>
              <a:picLocks noChangeAspect="1"/>
            </p:cNvPicPr>
            <p:nvPr/>
          </p:nvPicPr>
          <p:blipFill>
            <a:blip r:embed="rId3">
              <a:alphaModFix amt="84000"/>
            </a:blip>
            <a:srcRect l="9148" r="32484"/>
            <a:stretch>
              <a:fillRect/>
            </a:stretch>
          </p:blipFill>
          <p:spPr>
            <a:xfrm>
              <a:off x="12192000" y="0"/>
              <a:ext cx="12192000" cy="13916891"/>
            </a:xfrm>
            <a:prstGeom prst="rect">
              <a:avLst/>
            </a:prstGeom>
          </p:spPr>
        </p:pic>
      </p:grpSp>
      <p:grpSp>
        <p:nvGrpSpPr>
          <p:cNvPr id="5" name="Group 5"/>
          <p:cNvGrpSpPr/>
          <p:nvPr/>
        </p:nvGrpSpPr>
        <p:grpSpPr>
          <a:xfrm>
            <a:off x="2153654" y="1301318"/>
            <a:ext cx="9595044" cy="1021845"/>
            <a:chOff x="0" y="0"/>
            <a:chExt cx="2231440" cy="237642"/>
          </a:xfrm>
        </p:grpSpPr>
        <p:sp>
          <p:nvSpPr>
            <p:cNvPr id="6" name="Freeform 6"/>
            <p:cNvSpPr/>
            <p:nvPr/>
          </p:nvSpPr>
          <p:spPr>
            <a:xfrm>
              <a:off x="0" y="0"/>
              <a:ext cx="2231440" cy="237642"/>
            </a:xfrm>
            <a:custGeom>
              <a:avLst/>
              <a:gdLst/>
              <a:ahLst/>
              <a:cxnLst/>
              <a:rect l="l" t="t" r="r" b="b"/>
              <a:pathLst>
                <a:path w="2231440" h="237642">
                  <a:moveTo>
                    <a:pt x="0" y="0"/>
                  </a:moveTo>
                  <a:lnTo>
                    <a:pt x="2231440" y="0"/>
                  </a:lnTo>
                  <a:lnTo>
                    <a:pt x="2231440" y="237642"/>
                  </a:lnTo>
                  <a:lnTo>
                    <a:pt x="0" y="237642"/>
                  </a:lnTo>
                  <a:close/>
                </a:path>
              </a:pathLst>
            </a:custGeom>
            <a:solidFill>
              <a:srgbClr val="000000">
                <a:alpha val="81960"/>
              </a:srgbClr>
            </a:solidFill>
          </p:spPr>
        </p:sp>
      </p:grpSp>
      <p:grpSp>
        <p:nvGrpSpPr>
          <p:cNvPr id="7" name="Group 7"/>
          <p:cNvGrpSpPr>
            <a:grpSpLocks noChangeAspect="1"/>
          </p:cNvGrpSpPr>
          <p:nvPr/>
        </p:nvGrpSpPr>
        <p:grpSpPr>
          <a:xfrm>
            <a:off x="206217" y="737704"/>
            <a:ext cx="2481739" cy="2149074"/>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t="-12664" b="-41030"/>
              </a:stretch>
            </a:blipFill>
          </p:spPr>
        </p:sp>
      </p:grpSp>
      <p:grpSp>
        <p:nvGrpSpPr>
          <p:cNvPr id="9" name="Group 9"/>
          <p:cNvGrpSpPr/>
          <p:nvPr/>
        </p:nvGrpSpPr>
        <p:grpSpPr>
          <a:xfrm>
            <a:off x="762000" y="3327334"/>
            <a:ext cx="7489150" cy="3597846"/>
            <a:chOff x="0" y="0"/>
            <a:chExt cx="1741690" cy="836721"/>
          </a:xfrm>
        </p:grpSpPr>
        <p:sp>
          <p:nvSpPr>
            <p:cNvPr id="10" name="Freeform 10"/>
            <p:cNvSpPr/>
            <p:nvPr/>
          </p:nvSpPr>
          <p:spPr>
            <a:xfrm>
              <a:off x="0" y="0"/>
              <a:ext cx="1741690" cy="836721"/>
            </a:xfrm>
            <a:custGeom>
              <a:avLst/>
              <a:gdLst/>
              <a:ahLst/>
              <a:cxnLst/>
              <a:rect l="l" t="t" r="r" b="b"/>
              <a:pathLst>
                <a:path w="1741690" h="836721">
                  <a:moveTo>
                    <a:pt x="0" y="0"/>
                  </a:moveTo>
                  <a:lnTo>
                    <a:pt x="1741690" y="0"/>
                  </a:lnTo>
                  <a:lnTo>
                    <a:pt x="1741690" y="836721"/>
                  </a:lnTo>
                  <a:lnTo>
                    <a:pt x="0" y="836721"/>
                  </a:lnTo>
                  <a:close/>
                </a:path>
              </a:pathLst>
            </a:custGeom>
            <a:solidFill>
              <a:srgbClr val="000000">
                <a:alpha val="81960"/>
              </a:srgbClr>
            </a:solidFill>
          </p:spPr>
        </p:sp>
      </p:grpSp>
      <p:sp>
        <p:nvSpPr>
          <p:cNvPr id="11" name="TextBox 11"/>
          <p:cNvSpPr txBox="1"/>
          <p:nvPr/>
        </p:nvSpPr>
        <p:spPr>
          <a:xfrm>
            <a:off x="206217" y="1562686"/>
            <a:ext cx="9595044" cy="549275"/>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Lato Bold"/>
              </a:rPr>
              <a:t>René Schwarzenbach</a:t>
            </a:r>
          </a:p>
        </p:txBody>
      </p:sp>
      <p:sp>
        <p:nvSpPr>
          <p:cNvPr id="12" name="TextBox 12"/>
          <p:cNvSpPr txBox="1"/>
          <p:nvPr/>
        </p:nvSpPr>
        <p:spPr>
          <a:xfrm>
            <a:off x="1094794" y="3648221"/>
            <a:ext cx="6823561" cy="2556510"/>
          </a:xfrm>
          <a:prstGeom prst="rect">
            <a:avLst/>
          </a:prstGeom>
        </p:spPr>
        <p:txBody>
          <a:bodyPr lIns="0" tIns="0" rIns="0" bIns="0" rtlCol="0" anchor="t">
            <a:spAutoFit/>
          </a:bodyPr>
          <a:lstStyle/>
          <a:p>
            <a:pPr algn="ctr">
              <a:lnSpc>
                <a:spcPts val="3359"/>
              </a:lnSpc>
              <a:spcBef>
                <a:spcPct val="0"/>
              </a:spcBef>
            </a:pPr>
            <a:r>
              <a:rPr lang="en-US" sz="2400" i="1">
                <a:solidFill>
                  <a:srgbClr val="FFFFFF"/>
                </a:solidFill>
                <a:latin typeface="Glacial Indifference"/>
              </a:rPr>
              <a:t>“This is an opportunity to exchange experiences on the culture of sustainability in universities and to assess how knowledge about the environment is being transferred to society and how we could relate better and establish partnerships for progress.” </a:t>
            </a:r>
          </a:p>
        </p:txBody>
      </p:sp>
      <p:sp>
        <p:nvSpPr>
          <p:cNvPr id="13" name="TextBox 13"/>
          <p:cNvSpPr txBox="1"/>
          <p:nvPr/>
        </p:nvSpPr>
        <p:spPr>
          <a:xfrm>
            <a:off x="5003739" y="6313590"/>
            <a:ext cx="3368609" cy="312420"/>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Glacial Indifference"/>
              </a:rPr>
              <a:t> Source: Jornal USP</a:t>
            </a:r>
          </a:p>
        </p:txBody>
      </p:sp>
      <p:sp>
        <p:nvSpPr>
          <p:cNvPr id="14" name="TextBox 14"/>
          <p:cNvSpPr txBox="1"/>
          <p:nvPr/>
        </p:nvSpPr>
        <p:spPr>
          <a:xfrm>
            <a:off x="16730113" y="9880866"/>
            <a:ext cx="1479122" cy="32575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Arimo"/>
              </a:rPr>
              <a:t>USP imagens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84000"/>
            </a:blip>
            <a:srcRect l="20388" r="20388"/>
            <a:stretch>
              <a:fillRect/>
            </a:stretch>
          </p:blipFill>
          <p:spPr>
            <a:xfrm>
              <a:off x="0" y="0"/>
              <a:ext cx="12192000" cy="13716000"/>
            </a:xfrm>
            <a:prstGeom prst="rect">
              <a:avLst/>
            </a:prstGeom>
          </p:spPr>
        </p:pic>
        <p:pic>
          <p:nvPicPr>
            <p:cNvPr id="4" name="Picture 4"/>
            <p:cNvPicPr>
              <a:picLocks noChangeAspect="1"/>
            </p:cNvPicPr>
            <p:nvPr/>
          </p:nvPicPr>
          <p:blipFill>
            <a:blip r:embed="rId3">
              <a:alphaModFix amt="84000"/>
            </a:blip>
            <a:srcRect l="20388" r="20388"/>
            <a:stretch>
              <a:fillRect/>
            </a:stretch>
          </p:blipFill>
          <p:spPr>
            <a:xfrm>
              <a:off x="12192000" y="0"/>
              <a:ext cx="12192000" cy="13716000"/>
            </a:xfrm>
            <a:prstGeom prst="rect">
              <a:avLst/>
            </a:prstGeom>
          </p:spPr>
        </p:pic>
      </p:grpSp>
      <p:grpSp>
        <p:nvGrpSpPr>
          <p:cNvPr id="5" name="Group 5"/>
          <p:cNvGrpSpPr/>
          <p:nvPr/>
        </p:nvGrpSpPr>
        <p:grpSpPr>
          <a:xfrm>
            <a:off x="367864" y="270087"/>
            <a:ext cx="11799445" cy="1021845"/>
            <a:chOff x="0" y="0"/>
            <a:chExt cx="2744099" cy="237642"/>
          </a:xfrm>
        </p:grpSpPr>
        <p:sp>
          <p:nvSpPr>
            <p:cNvPr id="6" name="Freeform 6"/>
            <p:cNvSpPr/>
            <p:nvPr/>
          </p:nvSpPr>
          <p:spPr>
            <a:xfrm>
              <a:off x="0" y="0"/>
              <a:ext cx="2744099" cy="237642"/>
            </a:xfrm>
            <a:custGeom>
              <a:avLst/>
              <a:gdLst/>
              <a:ahLst/>
              <a:cxnLst/>
              <a:rect l="l" t="t" r="r" b="b"/>
              <a:pathLst>
                <a:path w="2744099" h="237642">
                  <a:moveTo>
                    <a:pt x="0" y="0"/>
                  </a:moveTo>
                  <a:lnTo>
                    <a:pt x="2744099" y="0"/>
                  </a:lnTo>
                  <a:lnTo>
                    <a:pt x="2744099" y="237642"/>
                  </a:lnTo>
                  <a:lnTo>
                    <a:pt x="0" y="237642"/>
                  </a:lnTo>
                  <a:close/>
                </a:path>
              </a:pathLst>
            </a:custGeom>
            <a:solidFill>
              <a:srgbClr val="000000">
                <a:alpha val="81960"/>
              </a:srgbClr>
            </a:solidFill>
          </p:spPr>
        </p:sp>
      </p:grpSp>
      <p:sp>
        <p:nvSpPr>
          <p:cNvPr id="7" name="TextBox 7"/>
          <p:cNvSpPr txBox="1"/>
          <p:nvPr/>
        </p:nvSpPr>
        <p:spPr>
          <a:xfrm>
            <a:off x="956242" y="550505"/>
            <a:ext cx="9002138" cy="413385"/>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Lato Bold"/>
              </a:rPr>
              <a:t>KEYNOTE SPEAKER  - PROFESSOR JOSÉ GOLDEMBERG - USP</a:t>
            </a:r>
          </a:p>
        </p:txBody>
      </p:sp>
      <p:grpSp>
        <p:nvGrpSpPr>
          <p:cNvPr id="8" name="Group 8"/>
          <p:cNvGrpSpPr/>
          <p:nvPr/>
        </p:nvGrpSpPr>
        <p:grpSpPr>
          <a:xfrm>
            <a:off x="367864" y="1994279"/>
            <a:ext cx="9590516" cy="5234535"/>
            <a:chOff x="0" y="0"/>
            <a:chExt cx="2230387" cy="1217352"/>
          </a:xfrm>
        </p:grpSpPr>
        <p:sp>
          <p:nvSpPr>
            <p:cNvPr id="9" name="Freeform 9"/>
            <p:cNvSpPr/>
            <p:nvPr/>
          </p:nvSpPr>
          <p:spPr>
            <a:xfrm>
              <a:off x="0" y="0"/>
              <a:ext cx="2230387" cy="1217352"/>
            </a:xfrm>
            <a:custGeom>
              <a:avLst/>
              <a:gdLst/>
              <a:ahLst/>
              <a:cxnLst/>
              <a:rect l="l" t="t" r="r" b="b"/>
              <a:pathLst>
                <a:path w="2230387" h="1217352">
                  <a:moveTo>
                    <a:pt x="0" y="0"/>
                  </a:moveTo>
                  <a:lnTo>
                    <a:pt x="2230387" y="0"/>
                  </a:lnTo>
                  <a:lnTo>
                    <a:pt x="2230387" y="1217352"/>
                  </a:lnTo>
                  <a:lnTo>
                    <a:pt x="0" y="1217352"/>
                  </a:lnTo>
                  <a:close/>
                </a:path>
              </a:pathLst>
            </a:custGeom>
            <a:solidFill>
              <a:srgbClr val="000000">
                <a:alpha val="85882"/>
              </a:srgbClr>
            </a:solidFill>
          </p:spPr>
        </p:sp>
      </p:grpSp>
      <p:sp>
        <p:nvSpPr>
          <p:cNvPr id="10" name="TextBox 10"/>
          <p:cNvSpPr txBox="1"/>
          <p:nvPr/>
        </p:nvSpPr>
        <p:spPr>
          <a:xfrm>
            <a:off x="787747" y="2362376"/>
            <a:ext cx="8750750" cy="4441190"/>
          </a:xfrm>
          <a:prstGeom prst="rect">
            <a:avLst/>
          </a:prstGeom>
        </p:spPr>
        <p:txBody>
          <a:bodyPr lIns="0" tIns="0" rIns="0" bIns="0" rtlCol="0" anchor="t">
            <a:spAutoFit/>
          </a:bodyPr>
          <a:lstStyle/>
          <a:p>
            <a:pPr algn="just">
              <a:lnSpc>
                <a:spcPts val="3220"/>
              </a:lnSpc>
              <a:spcBef>
                <a:spcPct val="0"/>
              </a:spcBef>
            </a:pPr>
            <a:r>
              <a:rPr lang="en-US" sz="2300">
                <a:solidFill>
                  <a:srgbClr val="FFFFFF"/>
                </a:solidFill>
                <a:latin typeface="Glacial Indifference"/>
              </a:rPr>
              <a:t>ISCN had the privilege of having  Professor Goldemberg, as the opening keynote, talking about his research on development and use of ethanol as fuel. </a:t>
            </a:r>
          </a:p>
          <a:p>
            <a:pPr algn="just">
              <a:lnSpc>
                <a:spcPts val="3219"/>
              </a:lnSpc>
              <a:spcBef>
                <a:spcPct val="0"/>
              </a:spcBef>
            </a:pPr>
            <a:endParaRPr lang="en-US" sz="2300">
              <a:solidFill>
                <a:srgbClr val="FFFFFF"/>
              </a:solidFill>
              <a:latin typeface="Glacial Indifference"/>
            </a:endParaRPr>
          </a:p>
          <a:p>
            <a:pPr algn="just">
              <a:lnSpc>
                <a:spcPts val="3219"/>
              </a:lnSpc>
              <a:spcBef>
                <a:spcPct val="0"/>
              </a:spcBef>
            </a:pPr>
            <a:r>
              <a:rPr lang="en-US" sz="2300">
                <a:solidFill>
                  <a:srgbClr val="FFFFFF"/>
                </a:solidFill>
                <a:latin typeface="Glacial Indifference"/>
              </a:rPr>
              <a:t>Professor José Goldemberg earned his Ph.D. in Physical Sciences from the University de São Paulo in 1954, where he held the position of Professor in the Engineering School’s Physics Department. He was Rector of the University from 1986 to 1991. A Member of the Brazilian Academy of Sciences, he has served as the President of Brazilian Association for the Advancement of Science and President of the Energy Company of the State of São Paulo.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948" y="-158794"/>
            <a:ext cx="18770865" cy="10391971"/>
            <a:chOff x="0" y="0"/>
            <a:chExt cx="25027820" cy="13855961"/>
          </a:xfrm>
        </p:grpSpPr>
        <p:pic>
          <p:nvPicPr>
            <p:cNvPr id="3" name="Picture 3"/>
            <p:cNvPicPr>
              <a:picLocks noChangeAspect="1"/>
            </p:cNvPicPr>
            <p:nvPr/>
          </p:nvPicPr>
          <p:blipFill>
            <a:blip r:embed="rId2">
              <a:alphaModFix amt="34000"/>
            </a:blip>
            <a:srcRect t="10421" b="6483"/>
            <a:stretch>
              <a:fillRect/>
            </a:stretch>
          </p:blipFill>
          <p:spPr>
            <a:xfrm>
              <a:off x="0" y="0"/>
              <a:ext cx="25027820" cy="13855961"/>
            </a:xfrm>
            <a:prstGeom prst="rect">
              <a:avLst/>
            </a:prstGeom>
          </p:spPr>
        </p:pic>
      </p:grpSp>
      <p:grpSp>
        <p:nvGrpSpPr>
          <p:cNvPr id="4" name="Group 4"/>
          <p:cNvGrpSpPr/>
          <p:nvPr/>
        </p:nvGrpSpPr>
        <p:grpSpPr>
          <a:xfrm>
            <a:off x="-25995" y="381811"/>
            <a:ext cx="18392088" cy="1113229"/>
            <a:chOff x="0" y="0"/>
            <a:chExt cx="4277296" cy="258895"/>
          </a:xfrm>
        </p:grpSpPr>
        <p:sp>
          <p:nvSpPr>
            <p:cNvPr id="5" name="Freeform 5"/>
            <p:cNvSpPr/>
            <p:nvPr/>
          </p:nvSpPr>
          <p:spPr>
            <a:xfrm>
              <a:off x="0" y="0"/>
              <a:ext cx="4277296" cy="258894"/>
            </a:xfrm>
            <a:custGeom>
              <a:avLst/>
              <a:gdLst/>
              <a:ahLst/>
              <a:cxnLst/>
              <a:rect l="l" t="t" r="r" b="b"/>
              <a:pathLst>
                <a:path w="4277296" h="258894">
                  <a:moveTo>
                    <a:pt x="0" y="0"/>
                  </a:moveTo>
                  <a:lnTo>
                    <a:pt x="4277296" y="0"/>
                  </a:lnTo>
                  <a:lnTo>
                    <a:pt x="4277296" y="258894"/>
                  </a:lnTo>
                  <a:lnTo>
                    <a:pt x="0" y="258894"/>
                  </a:lnTo>
                  <a:close/>
                </a:path>
              </a:pathLst>
            </a:custGeom>
            <a:solidFill>
              <a:srgbClr val="000000">
                <a:alpha val="73725"/>
              </a:srgbClr>
            </a:solidFill>
          </p:spPr>
        </p:sp>
      </p:grpSp>
      <p:sp>
        <p:nvSpPr>
          <p:cNvPr id="6" name="TextBox 6"/>
          <p:cNvSpPr txBox="1"/>
          <p:nvPr/>
        </p:nvSpPr>
        <p:spPr>
          <a:xfrm>
            <a:off x="5975495" y="601876"/>
            <a:ext cx="5235893" cy="642366"/>
          </a:xfrm>
          <a:prstGeom prst="rect">
            <a:avLst/>
          </a:prstGeom>
        </p:spPr>
        <p:txBody>
          <a:bodyPr lIns="0" tIns="0" rIns="0" bIns="0" rtlCol="0" anchor="t">
            <a:spAutoFit/>
          </a:bodyPr>
          <a:lstStyle/>
          <a:p>
            <a:pPr algn="ctr">
              <a:lnSpc>
                <a:spcPts val="5292"/>
              </a:lnSpc>
            </a:pPr>
            <a:r>
              <a:rPr lang="en-US" sz="3600" b="1" spc="597">
                <a:solidFill>
                  <a:srgbClr val="FFFFFF"/>
                </a:solidFill>
                <a:latin typeface="Lato Bold"/>
              </a:rPr>
              <a:t>CONVERSTATIONS</a:t>
            </a:r>
          </a:p>
        </p:txBody>
      </p:sp>
      <p:grpSp>
        <p:nvGrpSpPr>
          <p:cNvPr id="7" name="Group 7"/>
          <p:cNvGrpSpPr/>
          <p:nvPr/>
        </p:nvGrpSpPr>
        <p:grpSpPr>
          <a:xfrm>
            <a:off x="1281" y="3708111"/>
            <a:ext cx="18364811" cy="11920364"/>
            <a:chOff x="0" y="0"/>
            <a:chExt cx="3130550" cy="2032000"/>
          </a:xfrm>
        </p:grpSpPr>
        <p:sp>
          <p:nvSpPr>
            <p:cNvPr id="8" name="Freeform 8"/>
            <p:cNvSpPr/>
            <p:nvPr/>
          </p:nvSpPr>
          <p:spPr>
            <a:xfrm>
              <a:off x="0" y="0"/>
              <a:ext cx="3130550" cy="2032000"/>
            </a:xfrm>
            <a:custGeom>
              <a:avLst/>
              <a:gdLst/>
              <a:ahLst/>
              <a:cxnLst/>
              <a:rect l="l" t="t" r="r" b="b"/>
              <a:pathLst>
                <a:path w="3130550" h="2032000">
                  <a:moveTo>
                    <a:pt x="0" y="1123950"/>
                  </a:moveTo>
                  <a:lnTo>
                    <a:pt x="0" y="2032000"/>
                  </a:lnTo>
                  <a:lnTo>
                    <a:pt x="3130550" y="2032000"/>
                  </a:lnTo>
                  <a:lnTo>
                    <a:pt x="3130550" y="0"/>
                  </a:lnTo>
                  <a:close/>
                </a:path>
              </a:pathLst>
            </a:custGeom>
            <a:solidFill>
              <a:srgbClr val="FFFFFF">
                <a:alpha val="91764"/>
              </a:srgbClr>
            </a:solidFill>
          </p:spPr>
        </p:sp>
      </p:grpSp>
      <p:pic>
        <p:nvPicPr>
          <p:cNvPr id="9" name="Picture 9"/>
          <p:cNvPicPr>
            <a:picLocks noChangeAspect="1"/>
          </p:cNvPicPr>
          <p:nvPr/>
        </p:nvPicPr>
        <p:blipFill>
          <a:blip r:embed="rId3"/>
          <a:srcRect/>
          <a:stretch>
            <a:fillRect/>
          </a:stretch>
        </p:blipFill>
        <p:spPr>
          <a:xfrm>
            <a:off x="16870787" y="4527981"/>
            <a:ext cx="1363266" cy="1596798"/>
          </a:xfrm>
          <a:prstGeom prst="rect">
            <a:avLst/>
          </a:prstGeom>
        </p:spPr>
      </p:pic>
      <p:pic>
        <p:nvPicPr>
          <p:cNvPr id="10" name="Picture 10"/>
          <p:cNvPicPr>
            <a:picLocks noChangeAspect="1"/>
          </p:cNvPicPr>
          <p:nvPr/>
        </p:nvPicPr>
        <p:blipFill>
          <a:blip r:embed="rId4"/>
          <a:srcRect/>
          <a:stretch>
            <a:fillRect/>
          </a:stretch>
        </p:blipFill>
        <p:spPr>
          <a:xfrm>
            <a:off x="15983858" y="6167077"/>
            <a:ext cx="1852583" cy="1852583"/>
          </a:xfrm>
          <a:prstGeom prst="rect">
            <a:avLst/>
          </a:prstGeom>
        </p:spPr>
      </p:pic>
      <p:pic>
        <p:nvPicPr>
          <p:cNvPr id="11" name="Picture 11"/>
          <p:cNvPicPr>
            <a:picLocks noChangeAspect="1"/>
          </p:cNvPicPr>
          <p:nvPr/>
        </p:nvPicPr>
        <p:blipFill>
          <a:blip r:embed="rId5"/>
          <a:srcRect l="27646" t="3965" r="28155" b="5152"/>
          <a:stretch>
            <a:fillRect/>
          </a:stretch>
        </p:blipFill>
        <p:spPr>
          <a:xfrm>
            <a:off x="13944948" y="5406095"/>
            <a:ext cx="1562948" cy="1687273"/>
          </a:xfrm>
          <a:prstGeom prst="rect">
            <a:avLst/>
          </a:prstGeom>
        </p:spPr>
      </p:pic>
      <p:pic>
        <p:nvPicPr>
          <p:cNvPr id="12" name="Picture 12"/>
          <p:cNvPicPr>
            <a:picLocks noChangeAspect="1"/>
          </p:cNvPicPr>
          <p:nvPr/>
        </p:nvPicPr>
        <p:blipFill>
          <a:blip r:embed="rId6"/>
          <a:srcRect/>
          <a:stretch>
            <a:fillRect/>
          </a:stretch>
        </p:blipFill>
        <p:spPr>
          <a:xfrm>
            <a:off x="13814210" y="7474061"/>
            <a:ext cx="1824424" cy="1784239"/>
          </a:xfrm>
          <a:prstGeom prst="rect">
            <a:avLst/>
          </a:prstGeom>
        </p:spPr>
      </p:pic>
      <p:pic>
        <p:nvPicPr>
          <p:cNvPr id="13" name="Picture 13"/>
          <p:cNvPicPr>
            <a:picLocks noChangeAspect="1"/>
          </p:cNvPicPr>
          <p:nvPr/>
        </p:nvPicPr>
        <p:blipFill>
          <a:blip r:embed="rId7"/>
          <a:srcRect l="223" t="23617" r="5153" b="21853"/>
          <a:stretch>
            <a:fillRect/>
          </a:stretch>
        </p:blipFill>
        <p:spPr>
          <a:xfrm>
            <a:off x="9727259" y="8693416"/>
            <a:ext cx="3903254" cy="1577911"/>
          </a:xfrm>
          <a:prstGeom prst="rect">
            <a:avLst/>
          </a:prstGeom>
        </p:spPr>
      </p:pic>
      <p:pic>
        <p:nvPicPr>
          <p:cNvPr id="14" name="Picture 14"/>
          <p:cNvPicPr>
            <a:picLocks noChangeAspect="1"/>
          </p:cNvPicPr>
          <p:nvPr/>
        </p:nvPicPr>
        <p:blipFill>
          <a:blip r:embed="rId8"/>
          <a:srcRect/>
          <a:stretch>
            <a:fillRect/>
          </a:stretch>
        </p:blipFill>
        <p:spPr>
          <a:xfrm>
            <a:off x="16010102" y="8242725"/>
            <a:ext cx="1721368" cy="1721368"/>
          </a:xfrm>
          <a:prstGeom prst="rect">
            <a:avLst/>
          </a:prstGeom>
        </p:spPr>
      </p:pic>
      <p:pic>
        <p:nvPicPr>
          <p:cNvPr id="15" name="Picture 15"/>
          <p:cNvPicPr>
            <a:picLocks noChangeAspect="1"/>
          </p:cNvPicPr>
          <p:nvPr/>
        </p:nvPicPr>
        <p:blipFill>
          <a:blip r:embed="rId9"/>
          <a:srcRect/>
          <a:stretch>
            <a:fillRect/>
          </a:stretch>
        </p:blipFill>
        <p:spPr>
          <a:xfrm>
            <a:off x="11678886" y="6337655"/>
            <a:ext cx="1682004" cy="1682004"/>
          </a:xfrm>
          <a:prstGeom prst="rect">
            <a:avLst/>
          </a:prstGeom>
        </p:spPr>
      </p:pic>
      <p:pic>
        <p:nvPicPr>
          <p:cNvPr id="16" name="Picture 16"/>
          <p:cNvPicPr>
            <a:picLocks noChangeAspect="1"/>
          </p:cNvPicPr>
          <p:nvPr/>
        </p:nvPicPr>
        <p:blipFill>
          <a:blip r:embed="rId10"/>
          <a:srcRect/>
          <a:stretch>
            <a:fillRect/>
          </a:stretch>
        </p:blipFill>
        <p:spPr>
          <a:xfrm>
            <a:off x="9422459" y="7093368"/>
            <a:ext cx="1594771" cy="1588790"/>
          </a:xfrm>
          <a:prstGeom prst="rect">
            <a:avLst/>
          </a:prstGeom>
        </p:spPr>
      </p:pic>
      <p:pic>
        <p:nvPicPr>
          <p:cNvPr id="17" name="Picture 17"/>
          <p:cNvPicPr>
            <a:picLocks noChangeAspect="1"/>
          </p:cNvPicPr>
          <p:nvPr/>
        </p:nvPicPr>
        <p:blipFill>
          <a:blip r:embed="rId11"/>
          <a:srcRect/>
          <a:stretch>
            <a:fillRect/>
          </a:stretch>
        </p:blipFill>
        <p:spPr>
          <a:xfrm>
            <a:off x="4162555" y="9103409"/>
            <a:ext cx="5259904" cy="1129768"/>
          </a:xfrm>
          <a:prstGeom prst="rect">
            <a:avLst/>
          </a:prstGeom>
        </p:spPr>
      </p:pic>
      <p:sp>
        <p:nvSpPr>
          <p:cNvPr id="18" name="TextBox 18"/>
          <p:cNvSpPr txBox="1"/>
          <p:nvPr/>
        </p:nvSpPr>
        <p:spPr>
          <a:xfrm>
            <a:off x="9139238" y="4912995"/>
            <a:ext cx="9525" cy="413385"/>
          </a:xfrm>
          <a:prstGeom prst="rect">
            <a:avLst/>
          </a:prstGeom>
        </p:spPr>
        <p:txBody>
          <a:bodyPr lIns="0" tIns="0" rIns="0" bIns="0" rtlCol="0" anchor="t">
            <a:spAutoFit/>
          </a:bodyPr>
          <a:lstStyle/>
          <a:p>
            <a:pPr algn="ctr">
              <a:lnSpc>
                <a:spcPts val="3359"/>
              </a:lnSpc>
              <a:spcBef>
                <a:spcPct val="0"/>
              </a:spcBef>
            </a:pPr>
            <a:endParaRPr/>
          </a:p>
        </p:txBody>
      </p:sp>
      <p:sp>
        <p:nvSpPr>
          <p:cNvPr id="19" name="TextBox 19"/>
          <p:cNvSpPr txBox="1"/>
          <p:nvPr/>
        </p:nvSpPr>
        <p:spPr>
          <a:xfrm>
            <a:off x="273408" y="1850694"/>
            <a:ext cx="14453014" cy="5173599"/>
          </a:xfrm>
          <a:prstGeom prst="rect">
            <a:avLst/>
          </a:prstGeom>
        </p:spPr>
        <p:txBody>
          <a:bodyPr lIns="0" tIns="0" rIns="0" bIns="0" rtlCol="0" anchor="t">
            <a:spAutoFit/>
          </a:bodyPr>
          <a:lstStyle/>
          <a:p>
            <a:pPr marL="396240" lvl="1" indent="-198120">
              <a:lnSpc>
                <a:spcPts val="4608"/>
              </a:lnSpc>
              <a:buFont typeface="Arial"/>
              <a:buChar char="•"/>
            </a:pPr>
            <a:r>
              <a:rPr lang="en-US" sz="2400">
                <a:solidFill>
                  <a:srgbClr val="000000"/>
                </a:solidFill>
                <a:latin typeface="Glacial Indifference"/>
              </a:rPr>
              <a:t>Massachusetts Institute of Technology - Julie Newman, Director of Sustainability</a:t>
            </a:r>
          </a:p>
          <a:p>
            <a:pPr marL="396240" lvl="1" indent="-198120">
              <a:lnSpc>
                <a:spcPts val="4608"/>
              </a:lnSpc>
              <a:buFont typeface="Arial"/>
              <a:buChar char="•"/>
            </a:pPr>
            <a:r>
              <a:rPr lang="en-US" sz="2400">
                <a:solidFill>
                  <a:srgbClr val="000000"/>
                </a:solidFill>
                <a:latin typeface="Glacial Indifference"/>
              </a:rPr>
              <a:t>Pontificia Universidad Catolica del Peru - Héctor Miranda Plaza, Sustainable Development Consultant</a:t>
            </a:r>
          </a:p>
          <a:p>
            <a:pPr marL="396240" lvl="1" indent="-198120">
              <a:lnSpc>
                <a:spcPts val="4608"/>
              </a:lnSpc>
              <a:buFont typeface="Arial"/>
              <a:buChar char="•"/>
            </a:pPr>
            <a:r>
              <a:rPr lang="en-US" sz="2400">
                <a:solidFill>
                  <a:srgbClr val="000000"/>
                </a:solidFill>
                <a:latin typeface="Glacial Indifference"/>
              </a:rPr>
              <a:t>Siam University - Professor Emeritus Dr. Chanita Rukspollmuang, Vice President</a:t>
            </a:r>
          </a:p>
          <a:p>
            <a:pPr marL="396240" lvl="1" indent="-198120">
              <a:lnSpc>
                <a:spcPts val="4608"/>
              </a:lnSpc>
              <a:buFont typeface="Arial"/>
              <a:buChar char="•"/>
            </a:pPr>
            <a:r>
              <a:rPr lang="en-US" sz="2400">
                <a:solidFill>
                  <a:srgbClr val="000000"/>
                </a:solidFill>
                <a:latin typeface="Glacial Indifference"/>
              </a:rPr>
              <a:t>Thammasat University - Prinya Thaewanarumitkul, Ph.D., Assistant Professor, Vice Rector for Sustainability and Rangsit Campus Administration</a:t>
            </a:r>
          </a:p>
          <a:p>
            <a:pPr marL="396240" lvl="1" indent="-198120">
              <a:lnSpc>
                <a:spcPts val="4608"/>
              </a:lnSpc>
              <a:buFont typeface="Arial"/>
              <a:buChar char="•"/>
            </a:pPr>
            <a:r>
              <a:rPr lang="en-US" sz="2400">
                <a:solidFill>
                  <a:srgbClr val="000000"/>
                </a:solidFill>
                <a:latin typeface="Glacial Indifference"/>
              </a:rPr>
              <a:t>Universidad Nacional Autónoma de México - César A. Ríos Muñoz, Office for Sustainable University</a:t>
            </a:r>
          </a:p>
          <a:p>
            <a:pPr marL="396240" lvl="1" indent="-198120">
              <a:lnSpc>
                <a:spcPts val="4608"/>
              </a:lnSpc>
              <a:buFont typeface="Arial"/>
              <a:buChar char="•"/>
            </a:pPr>
            <a:r>
              <a:rPr lang="en-US" sz="2400">
                <a:solidFill>
                  <a:srgbClr val="000000"/>
                </a:solidFill>
                <a:latin typeface="Glacial Indifference"/>
              </a:rPr>
              <a:t>The University of Hong Kong - Joy Lam, Sustainability Office</a:t>
            </a:r>
          </a:p>
          <a:p>
            <a:pPr marL="396240" lvl="1" indent="-198120" algn="l">
              <a:lnSpc>
                <a:spcPts val="4608"/>
              </a:lnSpc>
              <a:buFont typeface="Arial"/>
              <a:buChar char="•"/>
            </a:pPr>
            <a:r>
              <a:rPr lang="en-US" sz="2400">
                <a:solidFill>
                  <a:srgbClr val="000000"/>
                </a:solidFill>
                <a:latin typeface="Glacial Indifference"/>
              </a:rPr>
              <a:t>The University of Melbourne - Clare Walker, Associate Director, Sustainability</a:t>
            </a:r>
          </a:p>
          <a:p>
            <a:pPr algn="ctr">
              <a:lnSpc>
                <a:spcPts val="4608"/>
              </a:lnSpc>
            </a:pPr>
            <a:endParaRPr lang="en-US" sz="2400">
              <a:solidFill>
                <a:srgbClr val="000000"/>
              </a:solidFill>
              <a:latin typeface="Glacial Indifferenc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97000"/>
            </a:blip>
            <a:srcRect b="54175"/>
            <a:stretch>
              <a:fillRect/>
            </a:stretch>
          </p:blipFill>
          <p:spPr>
            <a:xfrm>
              <a:off x="0" y="0"/>
              <a:ext cx="24384000" cy="6858000"/>
            </a:xfrm>
            <a:prstGeom prst="rect">
              <a:avLst/>
            </a:prstGeom>
          </p:spPr>
        </p:pic>
        <p:pic>
          <p:nvPicPr>
            <p:cNvPr id="4" name="Picture 4"/>
            <p:cNvPicPr>
              <a:picLocks noChangeAspect="1"/>
            </p:cNvPicPr>
            <p:nvPr/>
          </p:nvPicPr>
          <p:blipFill>
            <a:blip r:embed="rId3">
              <a:alphaModFix amt="97000"/>
            </a:blip>
            <a:srcRect b="13627"/>
            <a:stretch>
              <a:fillRect/>
            </a:stretch>
          </p:blipFill>
          <p:spPr>
            <a:xfrm>
              <a:off x="0" y="6858000"/>
              <a:ext cx="12192000" cy="6858000"/>
            </a:xfrm>
            <a:prstGeom prst="rect">
              <a:avLst/>
            </a:prstGeom>
          </p:spPr>
        </p:pic>
        <p:pic>
          <p:nvPicPr>
            <p:cNvPr id="5" name="Picture 5"/>
            <p:cNvPicPr>
              <a:picLocks noChangeAspect="1"/>
            </p:cNvPicPr>
            <p:nvPr/>
          </p:nvPicPr>
          <p:blipFill>
            <a:blip r:embed="rId4">
              <a:alphaModFix amt="97000"/>
            </a:blip>
            <a:srcRect t="19614" r="418" b="38374"/>
            <a:stretch>
              <a:fillRect/>
            </a:stretch>
          </p:blipFill>
          <p:spPr>
            <a:xfrm>
              <a:off x="12192000" y="6858000"/>
              <a:ext cx="12192000" cy="6858000"/>
            </a:xfrm>
            <a:prstGeom prst="rect">
              <a:avLst/>
            </a:prstGeom>
          </p:spPr>
        </p:pic>
      </p:grpSp>
      <p:grpSp>
        <p:nvGrpSpPr>
          <p:cNvPr id="6" name="Group 6"/>
          <p:cNvGrpSpPr/>
          <p:nvPr/>
        </p:nvGrpSpPr>
        <p:grpSpPr>
          <a:xfrm>
            <a:off x="-26409" y="3838191"/>
            <a:ext cx="18365845" cy="1589479"/>
            <a:chOff x="0" y="0"/>
            <a:chExt cx="4271193" cy="369652"/>
          </a:xfrm>
        </p:grpSpPr>
        <p:sp>
          <p:nvSpPr>
            <p:cNvPr id="7" name="Freeform 7"/>
            <p:cNvSpPr/>
            <p:nvPr/>
          </p:nvSpPr>
          <p:spPr>
            <a:xfrm>
              <a:off x="0" y="0"/>
              <a:ext cx="4271193" cy="369652"/>
            </a:xfrm>
            <a:custGeom>
              <a:avLst/>
              <a:gdLst/>
              <a:ahLst/>
              <a:cxnLst/>
              <a:rect l="l" t="t" r="r" b="b"/>
              <a:pathLst>
                <a:path w="4271193" h="369652">
                  <a:moveTo>
                    <a:pt x="0" y="0"/>
                  </a:moveTo>
                  <a:lnTo>
                    <a:pt x="4271193" y="0"/>
                  </a:lnTo>
                  <a:lnTo>
                    <a:pt x="4271193" y="369652"/>
                  </a:lnTo>
                  <a:lnTo>
                    <a:pt x="0" y="369652"/>
                  </a:lnTo>
                  <a:close/>
                </a:path>
              </a:pathLst>
            </a:custGeom>
            <a:solidFill>
              <a:srgbClr val="D9D9D9"/>
            </a:solidFill>
          </p:spPr>
        </p:sp>
      </p:grpSp>
      <p:sp>
        <p:nvSpPr>
          <p:cNvPr id="8" name="TextBox 8"/>
          <p:cNvSpPr txBox="1"/>
          <p:nvPr/>
        </p:nvSpPr>
        <p:spPr>
          <a:xfrm>
            <a:off x="1828800" y="3966180"/>
            <a:ext cx="14630400" cy="127635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Glacial Indifference"/>
              </a:rPr>
              <a:t>Participants could attend several short presentations that took place simultaneously on projects and actions that have been developed in Universities around the world. A moment that allows closer contact between the participants, brainstorming and the exchange of experiences.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51000"/>
            </a:blip>
            <a:srcRect t="9755" b="5816"/>
            <a:stretch>
              <a:fillRect/>
            </a:stretch>
          </p:blipFill>
          <p:spPr>
            <a:xfrm>
              <a:off x="0" y="0"/>
              <a:ext cx="24384000" cy="13716000"/>
            </a:xfrm>
            <a:prstGeom prst="rect">
              <a:avLst/>
            </a:prstGeom>
          </p:spPr>
        </p:pic>
      </p:grpSp>
      <p:grpSp>
        <p:nvGrpSpPr>
          <p:cNvPr id="4" name="Group 4"/>
          <p:cNvGrpSpPr/>
          <p:nvPr/>
        </p:nvGrpSpPr>
        <p:grpSpPr>
          <a:xfrm>
            <a:off x="-25995" y="381811"/>
            <a:ext cx="18392088" cy="1113229"/>
            <a:chOff x="0" y="0"/>
            <a:chExt cx="4277296" cy="258895"/>
          </a:xfrm>
        </p:grpSpPr>
        <p:sp>
          <p:nvSpPr>
            <p:cNvPr id="5" name="Freeform 5"/>
            <p:cNvSpPr/>
            <p:nvPr/>
          </p:nvSpPr>
          <p:spPr>
            <a:xfrm>
              <a:off x="0" y="0"/>
              <a:ext cx="4277296" cy="258894"/>
            </a:xfrm>
            <a:custGeom>
              <a:avLst/>
              <a:gdLst/>
              <a:ahLst/>
              <a:cxnLst/>
              <a:rect l="l" t="t" r="r" b="b"/>
              <a:pathLst>
                <a:path w="4277296" h="258894">
                  <a:moveTo>
                    <a:pt x="0" y="0"/>
                  </a:moveTo>
                  <a:lnTo>
                    <a:pt x="4277296" y="0"/>
                  </a:lnTo>
                  <a:lnTo>
                    <a:pt x="4277296" y="258894"/>
                  </a:lnTo>
                  <a:lnTo>
                    <a:pt x="0" y="258894"/>
                  </a:lnTo>
                  <a:close/>
                </a:path>
              </a:pathLst>
            </a:custGeom>
            <a:solidFill>
              <a:srgbClr val="FFFFFF">
                <a:alpha val="73725"/>
              </a:srgbClr>
            </a:solidFill>
          </p:spPr>
        </p:sp>
      </p:grpSp>
      <p:grpSp>
        <p:nvGrpSpPr>
          <p:cNvPr id="6" name="Group 6"/>
          <p:cNvGrpSpPr/>
          <p:nvPr/>
        </p:nvGrpSpPr>
        <p:grpSpPr>
          <a:xfrm>
            <a:off x="-54873" y="3673711"/>
            <a:ext cx="18364811" cy="11920364"/>
            <a:chOff x="0" y="0"/>
            <a:chExt cx="3130550" cy="2032000"/>
          </a:xfrm>
        </p:grpSpPr>
        <p:sp>
          <p:nvSpPr>
            <p:cNvPr id="7" name="Freeform 7"/>
            <p:cNvSpPr/>
            <p:nvPr/>
          </p:nvSpPr>
          <p:spPr>
            <a:xfrm>
              <a:off x="0" y="0"/>
              <a:ext cx="3130550" cy="2032000"/>
            </a:xfrm>
            <a:custGeom>
              <a:avLst/>
              <a:gdLst/>
              <a:ahLst/>
              <a:cxnLst/>
              <a:rect l="l" t="t" r="r" b="b"/>
              <a:pathLst>
                <a:path w="3130550" h="2032000">
                  <a:moveTo>
                    <a:pt x="0" y="1123950"/>
                  </a:moveTo>
                  <a:lnTo>
                    <a:pt x="0" y="2032000"/>
                  </a:lnTo>
                  <a:lnTo>
                    <a:pt x="3130550" y="2032000"/>
                  </a:lnTo>
                  <a:lnTo>
                    <a:pt x="3130550" y="0"/>
                  </a:lnTo>
                  <a:close/>
                </a:path>
              </a:pathLst>
            </a:custGeom>
            <a:solidFill>
              <a:srgbClr val="FFFFFF">
                <a:alpha val="91764"/>
              </a:srgbClr>
            </a:solidFill>
          </p:spPr>
        </p:sp>
      </p:grpSp>
      <p:sp>
        <p:nvSpPr>
          <p:cNvPr id="8" name="TextBox 8"/>
          <p:cNvSpPr txBox="1"/>
          <p:nvPr/>
        </p:nvSpPr>
        <p:spPr>
          <a:xfrm>
            <a:off x="9139238" y="4912995"/>
            <a:ext cx="9525" cy="413385"/>
          </a:xfrm>
          <a:prstGeom prst="rect">
            <a:avLst/>
          </a:prstGeom>
        </p:spPr>
        <p:txBody>
          <a:bodyPr lIns="0" tIns="0" rIns="0" bIns="0" rtlCol="0" anchor="t">
            <a:spAutoFit/>
          </a:bodyPr>
          <a:lstStyle/>
          <a:p>
            <a:pPr algn="ctr">
              <a:lnSpc>
                <a:spcPts val="3359"/>
              </a:lnSpc>
              <a:spcBef>
                <a:spcPct val="0"/>
              </a:spcBef>
            </a:pPr>
            <a:endParaRPr/>
          </a:p>
        </p:txBody>
      </p:sp>
      <p:sp>
        <p:nvSpPr>
          <p:cNvPr id="9" name="TextBox 9"/>
          <p:cNvSpPr txBox="1"/>
          <p:nvPr/>
        </p:nvSpPr>
        <p:spPr>
          <a:xfrm>
            <a:off x="285750" y="664845"/>
            <a:ext cx="8229600" cy="490855"/>
          </a:xfrm>
          <a:prstGeom prst="rect">
            <a:avLst/>
          </a:prstGeom>
        </p:spPr>
        <p:txBody>
          <a:bodyPr lIns="0" tIns="0" rIns="0" bIns="0" rtlCol="0" anchor="t">
            <a:spAutoFit/>
          </a:bodyPr>
          <a:lstStyle/>
          <a:p>
            <a:pPr>
              <a:lnSpc>
                <a:spcPts val="3919"/>
              </a:lnSpc>
              <a:spcBef>
                <a:spcPct val="0"/>
              </a:spcBef>
            </a:pPr>
            <a:r>
              <a:rPr lang="en-US" sz="2800">
                <a:solidFill>
                  <a:srgbClr val="000000"/>
                </a:solidFill>
                <a:latin typeface="Lato Bold"/>
              </a:rPr>
              <a:t>Plenary Session: Partnerships for progress</a:t>
            </a:r>
          </a:p>
        </p:txBody>
      </p:sp>
      <p:sp>
        <p:nvSpPr>
          <p:cNvPr id="10" name="TextBox 10"/>
          <p:cNvSpPr txBox="1"/>
          <p:nvPr/>
        </p:nvSpPr>
        <p:spPr>
          <a:xfrm>
            <a:off x="465980" y="1935861"/>
            <a:ext cx="13933219" cy="3390519"/>
          </a:xfrm>
          <a:prstGeom prst="rect">
            <a:avLst/>
          </a:prstGeom>
        </p:spPr>
        <p:txBody>
          <a:bodyPr lIns="0" tIns="0" rIns="0" bIns="0" rtlCol="0" anchor="t">
            <a:spAutoFit/>
          </a:bodyPr>
          <a:lstStyle/>
          <a:p>
            <a:pPr marL="462280" lvl="1" indent="-231140" algn="just">
              <a:lnSpc>
                <a:spcPts val="6048"/>
              </a:lnSpc>
              <a:buFont typeface="Arial"/>
              <a:buChar char="•"/>
            </a:pPr>
            <a:r>
              <a:rPr lang="en-US" sz="2800" b="1">
                <a:solidFill>
                  <a:srgbClr val="000000"/>
                </a:solidFill>
                <a:latin typeface="Glacial Indifference"/>
              </a:rPr>
              <a:t>AMS Institute - Leendert Verhoef, Program Lead Living Labs</a:t>
            </a:r>
          </a:p>
          <a:p>
            <a:pPr marL="462280" lvl="1" indent="-231140" algn="just">
              <a:lnSpc>
                <a:spcPts val="6048"/>
              </a:lnSpc>
              <a:buFont typeface="Arial"/>
              <a:buChar char="•"/>
            </a:pPr>
            <a:r>
              <a:rPr lang="en-US" sz="2800" b="1">
                <a:solidFill>
                  <a:srgbClr val="000000"/>
                </a:solidFill>
                <a:latin typeface="Glacial Indifference"/>
              </a:rPr>
              <a:t>Leuphana University Luneburg - Matthias Barth, Professor of Education for Sustainable Development</a:t>
            </a:r>
          </a:p>
          <a:p>
            <a:pPr marL="462280" lvl="1" indent="-231140" algn="just">
              <a:lnSpc>
                <a:spcPts val="6048"/>
              </a:lnSpc>
              <a:buFont typeface="Arial"/>
              <a:buChar char="•"/>
            </a:pPr>
            <a:r>
              <a:rPr lang="en-US" sz="2800" b="1">
                <a:solidFill>
                  <a:srgbClr val="000000"/>
                </a:solidFill>
                <a:latin typeface="Glacial Indifference"/>
              </a:rPr>
              <a:t>Portland State University - Fletcher Beaudoin, Associate Director</a:t>
            </a:r>
          </a:p>
          <a:p>
            <a:pPr algn="just">
              <a:lnSpc>
                <a:spcPts val="3387"/>
              </a:lnSpc>
            </a:pPr>
            <a:endParaRPr lang="en-US" sz="2800" b="1">
              <a:solidFill>
                <a:srgbClr val="000000"/>
              </a:solidFill>
              <a:latin typeface="Glacial Indifference"/>
            </a:endParaRPr>
          </a:p>
        </p:txBody>
      </p:sp>
      <p:pic>
        <p:nvPicPr>
          <p:cNvPr id="11" name="Picture 11"/>
          <p:cNvPicPr>
            <a:picLocks noChangeAspect="1"/>
          </p:cNvPicPr>
          <p:nvPr/>
        </p:nvPicPr>
        <p:blipFill>
          <a:blip r:embed="rId3"/>
          <a:srcRect/>
          <a:stretch>
            <a:fillRect/>
          </a:stretch>
        </p:blipFill>
        <p:spPr>
          <a:xfrm>
            <a:off x="6932088" y="8054362"/>
            <a:ext cx="4414300" cy="1699505"/>
          </a:xfrm>
          <a:prstGeom prst="rect">
            <a:avLst/>
          </a:prstGeom>
        </p:spPr>
      </p:pic>
      <p:pic>
        <p:nvPicPr>
          <p:cNvPr id="12" name="Picture 12"/>
          <p:cNvPicPr>
            <a:picLocks noChangeAspect="1"/>
          </p:cNvPicPr>
          <p:nvPr/>
        </p:nvPicPr>
        <p:blipFill>
          <a:blip r:embed="rId4"/>
          <a:srcRect/>
          <a:stretch>
            <a:fillRect/>
          </a:stretch>
        </p:blipFill>
        <p:spPr>
          <a:xfrm>
            <a:off x="12047036" y="6986618"/>
            <a:ext cx="2352162" cy="2767249"/>
          </a:xfrm>
          <a:prstGeom prst="rect">
            <a:avLst/>
          </a:prstGeom>
        </p:spPr>
      </p:pic>
      <p:pic>
        <p:nvPicPr>
          <p:cNvPr id="13" name="Picture 13"/>
          <p:cNvPicPr>
            <a:picLocks noChangeAspect="1"/>
          </p:cNvPicPr>
          <p:nvPr/>
        </p:nvPicPr>
        <p:blipFill>
          <a:blip r:embed="rId5"/>
          <a:srcRect/>
          <a:stretch>
            <a:fillRect/>
          </a:stretch>
        </p:blipFill>
        <p:spPr>
          <a:xfrm>
            <a:off x="15555549" y="7386580"/>
            <a:ext cx="2367288" cy="2367288"/>
          </a:xfrm>
          <a:prstGeom prst="rect">
            <a:avLst/>
          </a:prstGeom>
        </p:spPr>
      </p:pic>
      <p:pic>
        <p:nvPicPr>
          <p:cNvPr id="14" name="Picture 14"/>
          <p:cNvPicPr>
            <a:picLocks noChangeAspect="1"/>
          </p:cNvPicPr>
          <p:nvPr/>
        </p:nvPicPr>
        <p:blipFill>
          <a:blip r:embed="rId6"/>
          <a:srcRect/>
          <a:stretch>
            <a:fillRect/>
          </a:stretch>
        </p:blipFill>
        <p:spPr>
          <a:xfrm>
            <a:off x="15835197" y="57150"/>
            <a:ext cx="2303290" cy="230329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l="8666" r="8666"/>
            <a:stretch>
              <a:fillRect/>
            </a:stretch>
          </p:blipFill>
          <p:spPr>
            <a:xfrm>
              <a:off x="0" y="0"/>
              <a:ext cx="24384000" cy="13716000"/>
            </a:xfrm>
            <a:prstGeom prst="rect">
              <a:avLst/>
            </a:prstGeom>
          </p:spPr>
        </p:pic>
      </p:grpSp>
      <p:grpSp>
        <p:nvGrpSpPr>
          <p:cNvPr id="4" name="Group 4"/>
          <p:cNvGrpSpPr/>
          <p:nvPr/>
        </p:nvGrpSpPr>
        <p:grpSpPr>
          <a:xfrm>
            <a:off x="0" y="2418397"/>
            <a:ext cx="18288000" cy="1409700"/>
            <a:chOff x="0" y="0"/>
            <a:chExt cx="4253089" cy="327842"/>
          </a:xfrm>
        </p:grpSpPr>
        <p:sp>
          <p:nvSpPr>
            <p:cNvPr id="5" name="Freeform 5"/>
            <p:cNvSpPr/>
            <p:nvPr/>
          </p:nvSpPr>
          <p:spPr>
            <a:xfrm>
              <a:off x="0" y="0"/>
              <a:ext cx="4253089" cy="327842"/>
            </a:xfrm>
            <a:custGeom>
              <a:avLst/>
              <a:gdLst/>
              <a:ahLst/>
              <a:cxnLst/>
              <a:rect l="l" t="t" r="r" b="b"/>
              <a:pathLst>
                <a:path w="4253089" h="327842">
                  <a:moveTo>
                    <a:pt x="0" y="0"/>
                  </a:moveTo>
                  <a:lnTo>
                    <a:pt x="4253089" y="0"/>
                  </a:lnTo>
                  <a:lnTo>
                    <a:pt x="4253089" y="327842"/>
                  </a:lnTo>
                  <a:lnTo>
                    <a:pt x="0" y="327842"/>
                  </a:lnTo>
                  <a:close/>
                </a:path>
              </a:pathLst>
            </a:custGeom>
            <a:solidFill>
              <a:srgbClr val="D9D9D9">
                <a:alpha val="83921"/>
              </a:srgbClr>
            </a:solidFill>
          </p:spPr>
        </p:sp>
      </p:grpSp>
      <p:sp>
        <p:nvSpPr>
          <p:cNvPr id="6" name="TextBox 6"/>
          <p:cNvSpPr txBox="1"/>
          <p:nvPr/>
        </p:nvSpPr>
        <p:spPr>
          <a:xfrm>
            <a:off x="6552307" y="2773680"/>
            <a:ext cx="5183386" cy="62484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Lato Bold"/>
              </a:rPr>
              <a:t>Thematic University Tour</a:t>
            </a:r>
          </a:p>
        </p:txBody>
      </p:sp>
      <p:grpSp>
        <p:nvGrpSpPr>
          <p:cNvPr id="7" name="Group 7"/>
          <p:cNvGrpSpPr/>
          <p:nvPr/>
        </p:nvGrpSpPr>
        <p:grpSpPr>
          <a:xfrm>
            <a:off x="914400" y="4991100"/>
            <a:ext cx="8686800" cy="2171700"/>
            <a:chOff x="0" y="0"/>
            <a:chExt cx="2020217" cy="505054"/>
          </a:xfrm>
        </p:grpSpPr>
        <p:sp>
          <p:nvSpPr>
            <p:cNvPr id="8" name="Freeform 8"/>
            <p:cNvSpPr/>
            <p:nvPr/>
          </p:nvSpPr>
          <p:spPr>
            <a:xfrm>
              <a:off x="0" y="0"/>
              <a:ext cx="2020217" cy="505054"/>
            </a:xfrm>
            <a:custGeom>
              <a:avLst/>
              <a:gdLst/>
              <a:ahLst/>
              <a:cxnLst/>
              <a:rect l="l" t="t" r="r" b="b"/>
              <a:pathLst>
                <a:path w="2020217" h="505054">
                  <a:moveTo>
                    <a:pt x="0" y="0"/>
                  </a:moveTo>
                  <a:lnTo>
                    <a:pt x="2020217" y="0"/>
                  </a:lnTo>
                  <a:lnTo>
                    <a:pt x="2020217" y="505054"/>
                  </a:lnTo>
                  <a:lnTo>
                    <a:pt x="0" y="505054"/>
                  </a:lnTo>
                  <a:close/>
                </a:path>
              </a:pathLst>
            </a:custGeom>
            <a:solidFill>
              <a:srgbClr val="D9D9D9">
                <a:alpha val="85882"/>
              </a:srgbClr>
            </a:solidFill>
          </p:spPr>
        </p:sp>
      </p:grpSp>
      <p:sp>
        <p:nvSpPr>
          <p:cNvPr id="9" name="TextBox 9"/>
          <p:cNvSpPr txBox="1"/>
          <p:nvPr/>
        </p:nvSpPr>
        <p:spPr>
          <a:xfrm>
            <a:off x="1250306" y="5421630"/>
            <a:ext cx="7893694" cy="127635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Glacial Indifference"/>
              </a:rPr>
              <a:t>Thematic visits were an opportunity to broaden and enrich the participants' experience by bringing new perspectives on different topics.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786" b="7786"/>
            <a:stretch>
              <a:fillRect/>
            </a:stretch>
          </p:blipFill>
          <p:spPr>
            <a:xfrm>
              <a:off x="0" y="0"/>
              <a:ext cx="24384000" cy="13716000"/>
            </a:xfrm>
            <a:prstGeom prst="rect">
              <a:avLst/>
            </a:prstGeom>
          </p:spPr>
        </p:pic>
      </p:grpSp>
      <p:grpSp>
        <p:nvGrpSpPr>
          <p:cNvPr id="4" name="Group 4"/>
          <p:cNvGrpSpPr/>
          <p:nvPr/>
        </p:nvGrpSpPr>
        <p:grpSpPr>
          <a:xfrm>
            <a:off x="0" y="323850"/>
            <a:ext cx="18288000" cy="1409700"/>
            <a:chOff x="0" y="0"/>
            <a:chExt cx="4253089" cy="327842"/>
          </a:xfrm>
        </p:grpSpPr>
        <p:sp>
          <p:nvSpPr>
            <p:cNvPr id="5" name="Freeform 5"/>
            <p:cNvSpPr/>
            <p:nvPr/>
          </p:nvSpPr>
          <p:spPr>
            <a:xfrm>
              <a:off x="0" y="0"/>
              <a:ext cx="4253089" cy="327842"/>
            </a:xfrm>
            <a:custGeom>
              <a:avLst/>
              <a:gdLst/>
              <a:ahLst/>
              <a:cxnLst/>
              <a:rect l="l" t="t" r="r" b="b"/>
              <a:pathLst>
                <a:path w="4253089" h="327842">
                  <a:moveTo>
                    <a:pt x="0" y="0"/>
                  </a:moveTo>
                  <a:lnTo>
                    <a:pt x="4253089" y="0"/>
                  </a:lnTo>
                  <a:lnTo>
                    <a:pt x="4253089" y="327842"/>
                  </a:lnTo>
                  <a:lnTo>
                    <a:pt x="0" y="327842"/>
                  </a:lnTo>
                  <a:close/>
                </a:path>
              </a:pathLst>
            </a:custGeom>
            <a:solidFill>
              <a:srgbClr val="D9D9D9">
                <a:alpha val="83921"/>
              </a:srgbClr>
            </a:solidFill>
          </p:spPr>
        </p:sp>
      </p:grpSp>
      <p:sp>
        <p:nvSpPr>
          <p:cNvPr id="6" name="TextBox 6"/>
          <p:cNvSpPr txBox="1"/>
          <p:nvPr/>
        </p:nvSpPr>
        <p:spPr>
          <a:xfrm>
            <a:off x="1028700" y="740410"/>
            <a:ext cx="5200272" cy="624840"/>
          </a:xfrm>
          <a:prstGeom prst="rect">
            <a:avLst/>
          </a:prstGeom>
        </p:spPr>
        <p:txBody>
          <a:bodyPr lIns="0" tIns="0" rIns="0" bIns="0" rtlCol="0" anchor="t">
            <a:spAutoFit/>
          </a:bodyPr>
          <a:lstStyle/>
          <a:p>
            <a:pPr>
              <a:lnSpc>
                <a:spcPts val="5040"/>
              </a:lnSpc>
              <a:spcBef>
                <a:spcPct val="0"/>
              </a:spcBef>
            </a:pPr>
            <a:r>
              <a:rPr lang="en-US" sz="3600">
                <a:solidFill>
                  <a:srgbClr val="000000"/>
                </a:solidFill>
                <a:latin typeface="Lato Bold"/>
              </a:rPr>
              <a:t>The Butantan Institute </a:t>
            </a:r>
          </a:p>
        </p:txBody>
      </p:sp>
      <p:grpSp>
        <p:nvGrpSpPr>
          <p:cNvPr id="7" name="Group 7"/>
          <p:cNvGrpSpPr/>
          <p:nvPr/>
        </p:nvGrpSpPr>
        <p:grpSpPr>
          <a:xfrm>
            <a:off x="281862" y="3369514"/>
            <a:ext cx="12373184" cy="4653235"/>
            <a:chOff x="0" y="0"/>
            <a:chExt cx="2877529" cy="1082164"/>
          </a:xfrm>
        </p:grpSpPr>
        <p:sp>
          <p:nvSpPr>
            <p:cNvPr id="8" name="Freeform 8"/>
            <p:cNvSpPr/>
            <p:nvPr/>
          </p:nvSpPr>
          <p:spPr>
            <a:xfrm>
              <a:off x="0" y="0"/>
              <a:ext cx="2877529" cy="1082164"/>
            </a:xfrm>
            <a:custGeom>
              <a:avLst/>
              <a:gdLst/>
              <a:ahLst/>
              <a:cxnLst/>
              <a:rect l="l" t="t" r="r" b="b"/>
              <a:pathLst>
                <a:path w="2877529" h="1082164">
                  <a:moveTo>
                    <a:pt x="0" y="0"/>
                  </a:moveTo>
                  <a:lnTo>
                    <a:pt x="2877529" y="0"/>
                  </a:lnTo>
                  <a:lnTo>
                    <a:pt x="2877529" y="1082164"/>
                  </a:lnTo>
                  <a:lnTo>
                    <a:pt x="0" y="1082164"/>
                  </a:lnTo>
                  <a:close/>
                </a:path>
              </a:pathLst>
            </a:custGeom>
            <a:solidFill>
              <a:srgbClr val="D9D9D9">
                <a:alpha val="76862"/>
              </a:srgbClr>
            </a:solidFill>
          </p:spPr>
        </p:sp>
      </p:grpSp>
      <p:sp>
        <p:nvSpPr>
          <p:cNvPr id="9" name="TextBox 9"/>
          <p:cNvSpPr txBox="1"/>
          <p:nvPr/>
        </p:nvSpPr>
        <p:spPr>
          <a:xfrm>
            <a:off x="826830" y="3881217"/>
            <a:ext cx="11055800" cy="3551538"/>
          </a:xfrm>
          <a:prstGeom prst="rect">
            <a:avLst/>
          </a:prstGeom>
        </p:spPr>
        <p:txBody>
          <a:bodyPr lIns="0" tIns="0" rIns="0" bIns="0" rtlCol="0" anchor="t">
            <a:spAutoFit/>
          </a:bodyPr>
          <a:lstStyle/>
          <a:p>
            <a:pPr algn="just">
              <a:lnSpc>
                <a:spcPts val="3501"/>
              </a:lnSpc>
              <a:spcBef>
                <a:spcPct val="0"/>
              </a:spcBef>
            </a:pPr>
            <a:r>
              <a:rPr lang="en-US" sz="2501">
                <a:solidFill>
                  <a:srgbClr val="000000"/>
                </a:solidFill>
                <a:latin typeface="Glacial Indifference"/>
              </a:rPr>
              <a:t>The Butantan Institute, as one of Brazil's most prestigious scientific institutions, generates new knowledge through scientific research, develops and produces immunobiological and biopharmacological products of interest to public health, educates and trains human resources in the areas of science and technology, and seeks to stimulate scientific knowledge and understanding among the general population. With 113 years of existence marked by numerous technological advances directed towards public health issues, the Butantan Institute is considered one of the major scientific centers in the world.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222" b="17777"/>
            <a:stretch>
              <a:fillRect/>
            </a:stretch>
          </p:blipFill>
          <p:spPr>
            <a:xfrm>
              <a:off x="0" y="0"/>
              <a:ext cx="24384000" cy="13716000"/>
            </a:xfrm>
            <a:prstGeom prst="rect">
              <a:avLst/>
            </a:prstGeom>
          </p:spPr>
        </p:pic>
      </p:grpSp>
      <p:grpSp>
        <p:nvGrpSpPr>
          <p:cNvPr id="4" name="Group 4"/>
          <p:cNvGrpSpPr/>
          <p:nvPr/>
        </p:nvGrpSpPr>
        <p:grpSpPr>
          <a:xfrm>
            <a:off x="0" y="323850"/>
            <a:ext cx="18288000" cy="1409700"/>
            <a:chOff x="0" y="0"/>
            <a:chExt cx="4253089" cy="327842"/>
          </a:xfrm>
        </p:grpSpPr>
        <p:sp>
          <p:nvSpPr>
            <p:cNvPr id="5" name="Freeform 5"/>
            <p:cNvSpPr/>
            <p:nvPr/>
          </p:nvSpPr>
          <p:spPr>
            <a:xfrm>
              <a:off x="0" y="0"/>
              <a:ext cx="4253089" cy="327842"/>
            </a:xfrm>
            <a:custGeom>
              <a:avLst/>
              <a:gdLst/>
              <a:ahLst/>
              <a:cxnLst/>
              <a:rect l="l" t="t" r="r" b="b"/>
              <a:pathLst>
                <a:path w="4253089" h="327842">
                  <a:moveTo>
                    <a:pt x="0" y="0"/>
                  </a:moveTo>
                  <a:lnTo>
                    <a:pt x="4253089" y="0"/>
                  </a:lnTo>
                  <a:lnTo>
                    <a:pt x="4253089" y="327842"/>
                  </a:lnTo>
                  <a:lnTo>
                    <a:pt x="0" y="327842"/>
                  </a:lnTo>
                  <a:close/>
                </a:path>
              </a:pathLst>
            </a:custGeom>
            <a:solidFill>
              <a:srgbClr val="D9D9D9">
                <a:alpha val="83921"/>
              </a:srgbClr>
            </a:solidFill>
          </p:spPr>
        </p:sp>
      </p:grpSp>
      <p:sp>
        <p:nvSpPr>
          <p:cNvPr id="6" name="TextBox 6"/>
          <p:cNvSpPr txBox="1"/>
          <p:nvPr/>
        </p:nvSpPr>
        <p:spPr>
          <a:xfrm>
            <a:off x="1028700" y="740410"/>
            <a:ext cx="6207991" cy="624840"/>
          </a:xfrm>
          <a:prstGeom prst="rect">
            <a:avLst/>
          </a:prstGeom>
        </p:spPr>
        <p:txBody>
          <a:bodyPr lIns="0" tIns="0" rIns="0" bIns="0" rtlCol="0" anchor="t">
            <a:spAutoFit/>
          </a:bodyPr>
          <a:lstStyle/>
          <a:p>
            <a:pPr>
              <a:lnSpc>
                <a:spcPts val="5040"/>
              </a:lnSpc>
              <a:spcBef>
                <a:spcPct val="0"/>
              </a:spcBef>
            </a:pPr>
            <a:r>
              <a:rPr lang="en-US" sz="3600">
                <a:solidFill>
                  <a:srgbClr val="000000"/>
                </a:solidFill>
                <a:latin typeface="Lato Bold"/>
              </a:rPr>
              <a:t>The Butantan Institute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43800" y="0"/>
            <a:ext cx="10744200" cy="10287000"/>
            <a:chOff x="0" y="0"/>
            <a:chExt cx="14325600" cy="13716000"/>
          </a:xfrm>
        </p:grpSpPr>
        <p:pic>
          <p:nvPicPr>
            <p:cNvPr id="3" name="Picture 3"/>
            <p:cNvPicPr>
              <a:picLocks noChangeAspect="1"/>
            </p:cNvPicPr>
            <p:nvPr/>
          </p:nvPicPr>
          <p:blipFill>
            <a:blip r:embed="rId2"/>
            <a:srcRect l="10833" r="10833"/>
            <a:stretch>
              <a:fillRect/>
            </a:stretch>
          </p:blipFill>
          <p:spPr>
            <a:xfrm>
              <a:off x="0" y="0"/>
              <a:ext cx="14325600" cy="13716000"/>
            </a:xfrm>
            <a:prstGeom prst="rect">
              <a:avLst/>
            </a:prstGeom>
          </p:spPr>
        </p:pic>
      </p:grpSp>
      <p:grpSp>
        <p:nvGrpSpPr>
          <p:cNvPr id="4" name="Group 4"/>
          <p:cNvGrpSpPr/>
          <p:nvPr/>
        </p:nvGrpSpPr>
        <p:grpSpPr>
          <a:xfrm>
            <a:off x="-95250" y="-38100"/>
            <a:ext cx="8801100" cy="10401300"/>
            <a:chOff x="0" y="0"/>
            <a:chExt cx="2046799" cy="2418944"/>
          </a:xfrm>
        </p:grpSpPr>
        <p:sp>
          <p:nvSpPr>
            <p:cNvPr id="5" name="Freeform 5"/>
            <p:cNvSpPr/>
            <p:nvPr/>
          </p:nvSpPr>
          <p:spPr>
            <a:xfrm>
              <a:off x="0" y="0"/>
              <a:ext cx="2046799" cy="2418944"/>
            </a:xfrm>
            <a:custGeom>
              <a:avLst/>
              <a:gdLst/>
              <a:ahLst/>
              <a:cxnLst/>
              <a:rect l="l" t="t" r="r" b="b"/>
              <a:pathLst>
                <a:path w="2046799" h="2418944">
                  <a:moveTo>
                    <a:pt x="0" y="0"/>
                  </a:moveTo>
                  <a:lnTo>
                    <a:pt x="2046799" y="0"/>
                  </a:lnTo>
                  <a:lnTo>
                    <a:pt x="2046799" y="2418944"/>
                  </a:lnTo>
                  <a:lnTo>
                    <a:pt x="0" y="2418944"/>
                  </a:lnTo>
                  <a:close/>
                </a:path>
              </a:pathLst>
            </a:custGeom>
            <a:solidFill>
              <a:srgbClr val="A6A6A6"/>
            </a:solidFill>
          </p:spPr>
        </p:sp>
      </p:grpSp>
      <p:grpSp>
        <p:nvGrpSpPr>
          <p:cNvPr id="6" name="Group 6"/>
          <p:cNvGrpSpPr/>
          <p:nvPr/>
        </p:nvGrpSpPr>
        <p:grpSpPr>
          <a:xfrm>
            <a:off x="0" y="323850"/>
            <a:ext cx="18288000" cy="933450"/>
            <a:chOff x="0" y="0"/>
            <a:chExt cx="4253089" cy="217085"/>
          </a:xfrm>
        </p:grpSpPr>
        <p:sp>
          <p:nvSpPr>
            <p:cNvPr id="7" name="Freeform 7"/>
            <p:cNvSpPr/>
            <p:nvPr/>
          </p:nvSpPr>
          <p:spPr>
            <a:xfrm>
              <a:off x="0" y="0"/>
              <a:ext cx="4253089" cy="217085"/>
            </a:xfrm>
            <a:custGeom>
              <a:avLst/>
              <a:gdLst/>
              <a:ahLst/>
              <a:cxnLst/>
              <a:rect l="l" t="t" r="r" b="b"/>
              <a:pathLst>
                <a:path w="4253089" h="217085">
                  <a:moveTo>
                    <a:pt x="0" y="0"/>
                  </a:moveTo>
                  <a:lnTo>
                    <a:pt x="4253089" y="0"/>
                  </a:lnTo>
                  <a:lnTo>
                    <a:pt x="4253089" y="217085"/>
                  </a:lnTo>
                  <a:lnTo>
                    <a:pt x="0" y="217085"/>
                  </a:lnTo>
                  <a:close/>
                </a:path>
              </a:pathLst>
            </a:custGeom>
            <a:solidFill>
              <a:srgbClr val="D9D9D9">
                <a:alpha val="83921"/>
              </a:srgbClr>
            </a:solidFill>
          </p:spPr>
        </p:sp>
      </p:grpSp>
      <p:sp>
        <p:nvSpPr>
          <p:cNvPr id="8" name="TextBox 8"/>
          <p:cNvSpPr txBox="1"/>
          <p:nvPr/>
        </p:nvSpPr>
        <p:spPr>
          <a:xfrm>
            <a:off x="1028700" y="511810"/>
            <a:ext cx="6335604" cy="624840"/>
          </a:xfrm>
          <a:prstGeom prst="rect">
            <a:avLst/>
          </a:prstGeom>
        </p:spPr>
        <p:txBody>
          <a:bodyPr lIns="0" tIns="0" rIns="0" bIns="0" rtlCol="0" anchor="t">
            <a:spAutoFit/>
          </a:bodyPr>
          <a:lstStyle/>
          <a:p>
            <a:pPr>
              <a:lnSpc>
                <a:spcPts val="5040"/>
              </a:lnSpc>
              <a:spcBef>
                <a:spcPct val="0"/>
              </a:spcBef>
            </a:pPr>
            <a:r>
              <a:rPr lang="en-US" sz="3600">
                <a:solidFill>
                  <a:srgbClr val="000000"/>
                </a:solidFill>
                <a:latin typeface="Lato Bold"/>
              </a:rPr>
              <a:t>The Butantan Institute </a:t>
            </a:r>
          </a:p>
        </p:txBody>
      </p:sp>
      <p:sp>
        <p:nvSpPr>
          <p:cNvPr id="9" name="TextBox 9"/>
          <p:cNvSpPr txBox="1"/>
          <p:nvPr/>
        </p:nvSpPr>
        <p:spPr>
          <a:xfrm>
            <a:off x="385399" y="1507071"/>
            <a:ext cx="7839803" cy="8456623"/>
          </a:xfrm>
          <a:prstGeom prst="rect">
            <a:avLst/>
          </a:prstGeom>
        </p:spPr>
        <p:txBody>
          <a:bodyPr lIns="0" tIns="0" rIns="0" bIns="0" rtlCol="0" anchor="t">
            <a:spAutoFit/>
          </a:bodyPr>
          <a:lstStyle/>
          <a:p>
            <a:pPr algn="just">
              <a:lnSpc>
                <a:spcPts val="2945"/>
              </a:lnSpc>
              <a:spcBef>
                <a:spcPct val="0"/>
              </a:spcBef>
            </a:pPr>
            <a:r>
              <a:rPr lang="en-US" sz="2104">
                <a:solidFill>
                  <a:srgbClr val="000000"/>
                </a:solidFill>
                <a:latin typeface="Glacial Indifference"/>
              </a:rPr>
              <a:t>The visit to the Butantan Institute aimed at guiding the preservation of biodiversity within the scope of promoting sustainability. The site has a history of research, very peculiar within the national context, that signals the relevance of the preservation of species from a non-instrumental or economic perspective.</a:t>
            </a:r>
          </a:p>
          <a:p>
            <a:pPr algn="just">
              <a:lnSpc>
                <a:spcPts val="2945"/>
              </a:lnSpc>
              <a:spcBef>
                <a:spcPct val="0"/>
              </a:spcBef>
            </a:pPr>
            <a:r>
              <a:rPr lang="en-US" sz="2104">
                <a:solidFill>
                  <a:srgbClr val="000000"/>
                </a:solidFill>
                <a:latin typeface="Glacial Indifference"/>
              </a:rPr>
              <a:t>The immersion within the staff began during the path, when it was possible to observe the fascination with which some of the participants perceived the flora, fauna and historical heritage within the campus. Upon arrival at the institute, the immersion gained another dimension and the beauty was covered with the peculiar curiosity that every researcher carries, this feeling was appropriately and cordially worked out by the institute's team of researchers, who was very proud of the work performed and the patrimony represented. The tour ended with a short presentation, which aligned the institute's history as a promoter of basic and applied science and the preservation of biodiversity.</a:t>
            </a:r>
          </a:p>
          <a:p>
            <a:pPr algn="just">
              <a:lnSpc>
                <a:spcPts val="3360"/>
              </a:lnSpc>
              <a:spcBef>
                <a:spcPct val="0"/>
              </a:spcBef>
            </a:pPr>
            <a:r>
              <a:rPr lang="en-US" sz="2400">
                <a:solidFill>
                  <a:srgbClr val="000000"/>
                </a:solidFill>
                <a:latin typeface="Glacial Indifference"/>
              </a:rPr>
              <a:t>The message that remains of the tour is that the capture of biodiversity, concentrated in the Butantã Institute and dispersed throughout the campus, instigates reflection about our position within nature, and a reinvention of our conception of the environment and the consequent appreciation of the biodiversity.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398889"/>
            <a:ext cx="18938818" cy="10685889"/>
            <a:chOff x="0" y="0"/>
            <a:chExt cx="25251758" cy="14247852"/>
          </a:xfrm>
        </p:grpSpPr>
        <p:pic>
          <p:nvPicPr>
            <p:cNvPr id="3" name="Picture 3"/>
            <p:cNvPicPr>
              <a:picLocks noChangeAspect="1"/>
            </p:cNvPicPr>
            <p:nvPr/>
          </p:nvPicPr>
          <p:blipFill>
            <a:blip r:embed="rId2">
              <a:alphaModFix amt="51000"/>
            </a:blip>
            <a:srcRect l="20129" t="5219" r="101" b="14765"/>
            <a:stretch>
              <a:fillRect/>
            </a:stretch>
          </p:blipFill>
          <p:spPr>
            <a:xfrm>
              <a:off x="0" y="0"/>
              <a:ext cx="25251758" cy="14247852"/>
            </a:xfrm>
            <a:prstGeom prst="rect">
              <a:avLst/>
            </a:prstGeom>
          </p:spPr>
        </p:pic>
      </p:grpSp>
      <p:grpSp>
        <p:nvGrpSpPr>
          <p:cNvPr id="4" name="Group 4"/>
          <p:cNvGrpSpPr/>
          <p:nvPr/>
        </p:nvGrpSpPr>
        <p:grpSpPr>
          <a:xfrm>
            <a:off x="2549898" y="2389616"/>
            <a:ext cx="13019679" cy="1860400"/>
            <a:chOff x="0" y="0"/>
            <a:chExt cx="3027879" cy="432658"/>
          </a:xfrm>
        </p:grpSpPr>
        <p:sp>
          <p:nvSpPr>
            <p:cNvPr id="5" name="Freeform 5"/>
            <p:cNvSpPr/>
            <p:nvPr/>
          </p:nvSpPr>
          <p:spPr>
            <a:xfrm>
              <a:off x="0" y="0"/>
              <a:ext cx="3027879" cy="432658"/>
            </a:xfrm>
            <a:custGeom>
              <a:avLst/>
              <a:gdLst/>
              <a:ahLst/>
              <a:cxnLst/>
              <a:rect l="l" t="t" r="r" b="b"/>
              <a:pathLst>
                <a:path w="3027879" h="432658">
                  <a:moveTo>
                    <a:pt x="0" y="0"/>
                  </a:moveTo>
                  <a:lnTo>
                    <a:pt x="3027879" y="0"/>
                  </a:lnTo>
                  <a:lnTo>
                    <a:pt x="3027879" y="432658"/>
                  </a:lnTo>
                  <a:lnTo>
                    <a:pt x="0" y="432658"/>
                  </a:lnTo>
                  <a:close/>
                </a:path>
              </a:pathLst>
            </a:custGeom>
            <a:solidFill>
              <a:srgbClr val="D9D9D9">
                <a:alpha val="88627"/>
              </a:srgbClr>
            </a:solidFill>
          </p:spPr>
        </p:sp>
      </p:grpSp>
      <p:sp>
        <p:nvSpPr>
          <p:cNvPr id="6" name="TextBox 6"/>
          <p:cNvSpPr txBox="1"/>
          <p:nvPr/>
        </p:nvSpPr>
        <p:spPr>
          <a:xfrm>
            <a:off x="2896959" y="2457486"/>
            <a:ext cx="12325558" cy="1667510"/>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Glacial Indifference"/>
              </a:rPr>
              <a:t>The production of this report is conducted by the Superintendence of Environmental Management (SGA) of USP, responsible for promoting sustainability at USP.  </a:t>
            </a:r>
          </a:p>
        </p:txBody>
      </p:sp>
      <p:sp>
        <p:nvSpPr>
          <p:cNvPr id="7" name="TextBox 7"/>
          <p:cNvSpPr txBox="1"/>
          <p:nvPr/>
        </p:nvSpPr>
        <p:spPr>
          <a:xfrm>
            <a:off x="578539" y="249238"/>
            <a:ext cx="7570813" cy="1385570"/>
          </a:xfrm>
          <a:prstGeom prst="rect">
            <a:avLst/>
          </a:prstGeom>
        </p:spPr>
        <p:txBody>
          <a:bodyPr lIns="0" tIns="0" rIns="0" bIns="0" rtlCol="0" anchor="t">
            <a:spAutoFit/>
          </a:bodyPr>
          <a:lstStyle/>
          <a:p>
            <a:pPr>
              <a:lnSpc>
                <a:spcPts val="11200"/>
              </a:lnSpc>
              <a:spcBef>
                <a:spcPct val="0"/>
              </a:spcBef>
            </a:pPr>
            <a:r>
              <a:rPr lang="en-US" sz="8000">
                <a:solidFill>
                  <a:srgbClr val="FFFFFF"/>
                </a:solidFill>
                <a:latin typeface="Bebas Neue Cyrillic"/>
              </a:rPr>
              <a:t>Report autors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a:stretch>
              <a:fillRect/>
            </a:stretch>
          </p:blipFill>
          <p:spPr>
            <a:xfrm>
              <a:off x="0" y="0"/>
              <a:ext cx="24384000" cy="13716000"/>
            </a:xfrm>
            <a:prstGeom prst="rect">
              <a:avLst/>
            </a:prstGeom>
          </p:spPr>
        </p:pic>
      </p:grpSp>
      <p:grpSp>
        <p:nvGrpSpPr>
          <p:cNvPr id="4" name="Group 4"/>
          <p:cNvGrpSpPr/>
          <p:nvPr/>
        </p:nvGrpSpPr>
        <p:grpSpPr>
          <a:xfrm>
            <a:off x="0" y="323850"/>
            <a:ext cx="18288000" cy="1409700"/>
            <a:chOff x="0" y="0"/>
            <a:chExt cx="4253089" cy="327842"/>
          </a:xfrm>
        </p:grpSpPr>
        <p:sp>
          <p:nvSpPr>
            <p:cNvPr id="5" name="Freeform 5"/>
            <p:cNvSpPr/>
            <p:nvPr/>
          </p:nvSpPr>
          <p:spPr>
            <a:xfrm>
              <a:off x="0" y="0"/>
              <a:ext cx="4253089" cy="327842"/>
            </a:xfrm>
            <a:custGeom>
              <a:avLst/>
              <a:gdLst/>
              <a:ahLst/>
              <a:cxnLst/>
              <a:rect l="l" t="t" r="r" b="b"/>
              <a:pathLst>
                <a:path w="4253089" h="327842">
                  <a:moveTo>
                    <a:pt x="0" y="0"/>
                  </a:moveTo>
                  <a:lnTo>
                    <a:pt x="4253089" y="0"/>
                  </a:lnTo>
                  <a:lnTo>
                    <a:pt x="4253089" y="327842"/>
                  </a:lnTo>
                  <a:lnTo>
                    <a:pt x="0" y="327842"/>
                  </a:lnTo>
                  <a:close/>
                </a:path>
              </a:pathLst>
            </a:custGeom>
            <a:solidFill>
              <a:srgbClr val="D9D9D9">
                <a:alpha val="83921"/>
              </a:srgbClr>
            </a:solidFill>
          </p:spPr>
        </p:sp>
      </p:grpSp>
      <p:sp>
        <p:nvSpPr>
          <p:cNvPr id="6" name="TextBox 6"/>
          <p:cNvSpPr txBox="1"/>
          <p:nvPr/>
        </p:nvSpPr>
        <p:spPr>
          <a:xfrm>
            <a:off x="485348" y="678180"/>
            <a:ext cx="13799214" cy="624840"/>
          </a:xfrm>
          <a:prstGeom prst="rect">
            <a:avLst/>
          </a:prstGeom>
        </p:spPr>
        <p:txBody>
          <a:bodyPr lIns="0" tIns="0" rIns="0" bIns="0" rtlCol="0" anchor="t">
            <a:spAutoFit/>
          </a:bodyPr>
          <a:lstStyle/>
          <a:p>
            <a:pPr>
              <a:lnSpc>
                <a:spcPts val="5040"/>
              </a:lnSpc>
              <a:spcBef>
                <a:spcPct val="0"/>
              </a:spcBef>
            </a:pPr>
            <a:r>
              <a:rPr lang="en-US" sz="3600">
                <a:solidFill>
                  <a:srgbClr val="000000"/>
                </a:solidFill>
                <a:latin typeface="Lato Bold"/>
              </a:rPr>
              <a:t>Center for Disposal and Reuse of Computer Waste (CEDIR)</a:t>
            </a:r>
          </a:p>
        </p:txBody>
      </p:sp>
      <p:grpSp>
        <p:nvGrpSpPr>
          <p:cNvPr id="7" name="Group 7"/>
          <p:cNvGrpSpPr/>
          <p:nvPr/>
        </p:nvGrpSpPr>
        <p:grpSpPr>
          <a:xfrm>
            <a:off x="323850" y="3257550"/>
            <a:ext cx="11239500" cy="4419600"/>
            <a:chOff x="0" y="0"/>
            <a:chExt cx="2613878" cy="1027830"/>
          </a:xfrm>
        </p:grpSpPr>
        <p:sp>
          <p:nvSpPr>
            <p:cNvPr id="8" name="Freeform 8"/>
            <p:cNvSpPr/>
            <p:nvPr/>
          </p:nvSpPr>
          <p:spPr>
            <a:xfrm>
              <a:off x="0" y="0"/>
              <a:ext cx="2613877" cy="1027830"/>
            </a:xfrm>
            <a:custGeom>
              <a:avLst/>
              <a:gdLst/>
              <a:ahLst/>
              <a:cxnLst/>
              <a:rect l="l" t="t" r="r" b="b"/>
              <a:pathLst>
                <a:path w="2613877" h="1027830">
                  <a:moveTo>
                    <a:pt x="0" y="0"/>
                  </a:moveTo>
                  <a:lnTo>
                    <a:pt x="2613877" y="0"/>
                  </a:lnTo>
                  <a:lnTo>
                    <a:pt x="2613877" y="1027830"/>
                  </a:lnTo>
                  <a:lnTo>
                    <a:pt x="0" y="1027830"/>
                  </a:lnTo>
                  <a:close/>
                </a:path>
              </a:pathLst>
            </a:custGeom>
            <a:solidFill>
              <a:srgbClr val="D9D9D9">
                <a:alpha val="86666"/>
              </a:srgbClr>
            </a:solidFill>
          </p:spPr>
        </p:sp>
      </p:grpSp>
      <p:sp>
        <p:nvSpPr>
          <p:cNvPr id="9" name="TextBox 9"/>
          <p:cNvSpPr txBox="1"/>
          <p:nvPr/>
        </p:nvSpPr>
        <p:spPr>
          <a:xfrm>
            <a:off x="687494" y="3590065"/>
            <a:ext cx="10537010" cy="3587568"/>
          </a:xfrm>
          <a:prstGeom prst="rect">
            <a:avLst/>
          </a:prstGeom>
        </p:spPr>
        <p:txBody>
          <a:bodyPr lIns="0" tIns="0" rIns="0" bIns="0" rtlCol="0" anchor="t">
            <a:spAutoFit/>
          </a:bodyPr>
          <a:lstStyle/>
          <a:p>
            <a:pPr algn="just">
              <a:lnSpc>
                <a:spcPts val="3547"/>
              </a:lnSpc>
              <a:spcBef>
                <a:spcPct val="0"/>
              </a:spcBef>
            </a:pPr>
            <a:r>
              <a:rPr lang="en-US" sz="2533">
                <a:solidFill>
                  <a:srgbClr val="000000"/>
                </a:solidFill>
                <a:latin typeface="Glacial Indifference"/>
              </a:rPr>
              <a:t>Open to the public since 2009, the Center for Disposal and Reuse of Computer Waste (CEDIR), installed at the University of São Paulo's Polytechnic School, accepts computers and electronic materials for reuse or recycling. CEDIR helps to reuse or responsibly dispose materials such as computers, mice, printers, cables and mobile phones. CEDIR serves as a benchmark at the national level for the performance of its activities and is reguarly visited by schools, universities and companies that attend talks about the technology recycling evolution.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05850" y="0"/>
            <a:ext cx="10166128" cy="10287000"/>
            <a:chOff x="0" y="0"/>
            <a:chExt cx="13554838" cy="13716000"/>
          </a:xfrm>
        </p:grpSpPr>
        <p:pic>
          <p:nvPicPr>
            <p:cNvPr id="3" name="Picture 3"/>
            <p:cNvPicPr>
              <a:picLocks noChangeAspect="1"/>
            </p:cNvPicPr>
            <p:nvPr/>
          </p:nvPicPr>
          <p:blipFill>
            <a:blip r:embed="rId2"/>
            <a:srcRect l="21775" r="4105"/>
            <a:stretch>
              <a:fillRect/>
            </a:stretch>
          </p:blipFill>
          <p:spPr>
            <a:xfrm>
              <a:off x="0" y="0"/>
              <a:ext cx="13554838" cy="13716000"/>
            </a:xfrm>
            <a:prstGeom prst="rect">
              <a:avLst/>
            </a:prstGeom>
          </p:spPr>
        </p:pic>
      </p:grpSp>
      <p:grpSp>
        <p:nvGrpSpPr>
          <p:cNvPr id="4" name="Group 4"/>
          <p:cNvGrpSpPr/>
          <p:nvPr/>
        </p:nvGrpSpPr>
        <p:grpSpPr>
          <a:xfrm>
            <a:off x="-95250" y="-57150"/>
            <a:ext cx="8801100" cy="10401300"/>
            <a:chOff x="0" y="0"/>
            <a:chExt cx="2046799" cy="2418944"/>
          </a:xfrm>
        </p:grpSpPr>
        <p:sp>
          <p:nvSpPr>
            <p:cNvPr id="5" name="Freeform 5"/>
            <p:cNvSpPr/>
            <p:nvPr/>
          </p:nvSpPr>
          <p:spPr>
            <a:xfrm>
              <a:off x="0" y="0"/>
              <a:ext cx="2046799" cy="2418944"/>
            </a:xfrm>
            <a:custGeom>
              <a:avLst/>
              <a:gdLst/>
              <a:ahLst/>
              <a:cxnLst/>
              <a:rect l="l" t="t" r="r" b="b"/>
              <a:pathLst>
                <a:path w="2046799" h="2418944">
                  <a:moveTo>
                    <a:pt x="0" y="0"/>
                  </a:moveTo>
                  <a:lnTo>
                    <a:pt x="2046799" y="0"/>
                  </a:lnTo>
                  <a:lnTo>
                    <a:pt x="2046799" y="2418944"/>
                  </a:lnTo>
                  <a:lnTo>
                    <a:pt x="0" y="2418944"/>
                  </a:lnTo>
                  <a:close/>
                </a:path>
              </a:pathLst>
            </a:custGeom>
            <a:solidFill>
              <a:srgbClr val="A6A6A6">
                <a:alpha val="68627"/>
              </a:srgbClr>
            </a:solidFill>
          </p:spPr>
        </p:sp>
      </p:grpSp>
      <p:grpSp>
        <p:nvGrpSpPr>
          <p:cNvPr id="6" name="Group 6"/>
          <p:cNvGrpSpPr/>
          <p:nvPr/>
        </p:nvGrpSpPr>
        <p:grpSpPr>
          <a:xfrm>
            <a:off x="0" y="323850"/>
            <a:ext cx="18288000" cy="1409700"/>
            <a:chOff x="0" y="0"/>
            <a:chExt cx="4253089" cy="327842"/>
          </a:xfrm>
        </p:grpSpPr>
        <p:sp>
          <p:nvSpPr>
            <p:cNvPr id="7" name="Freeform 7"/>
            <p:cNvSpPr/>
            <p:nvPr/>
          </p:nvSpPr>
          <p:spPr>
            <a:xfrm>
              <a:off x="0" y="0"/>
              <a:ext cx="4253089" cy="327842"/>
            </a:xfrm>
            <a:custGeom>
              <a:avLst/>
              <a:gdLst/>
              <a:ahLst/>
              <a:cxnLst/>
              <a:rect l="l" t="t" r="r" b="b"/>
              <a:pathLst>
                <a:path w="4253089" h="327842">
                  <a:moveTo>
                    <a:pt x="0" y="0"/>
                  </a:moveTo>
                  <a:lnTo>
                    <a:pt x="4253089" y="0"/>
                  </a:lnTo>
                  <a:lnTo>
                    <a:pt x="4253089" y="327842"/>
                  </a:lnTo>
                  <a:lnTo>
                    <a:pt x="0" y="327842"/>
                  </a:lnTo>
                  <a:close/>
                </a:path>
              </a:pathLst>
            </a:custGeom>
            <a:solidFill>
              <a:srgbClr val="D9D9D9">
                <a:alpha val="83921"/>
              </a:srgbClr>
            </a:solidFill>
          </p:spPr>
        </p:sp>
      </p:grpSp>
      <p:sp>
        <p:nvSpPr>
          <p:cNvPr id="8" name="TextBox 8"/>
          <p:cNvSpPr txBox="1"/>
          <p:nvPr/>
        </p:nvSpPr>
        <p:spPr>
          <a:xfrm>
            <a:off x="1028700" y="740410"/>
            <a:ext cx="12923236" cy="624840"/>
          </a:xfrm>
          <a:prstGeom prst="rect">
            <a:avLst/>
          </a:prstGeom>
        </p:spPr>
        <p:txBody>
          <a:bodyPr lIns="0" tIns="0" rIns="0" bIns="0" rtlCol="0" anchor="t">
            <a:spAutoFit/>
          </a:bodyPr>
          <a:lstStyle/>
          <a:p>
            <a:pPr>
              <a:lnSpc>
                <a:spcPts val="5040"/>
              </a:lnSpc>
              <a:spcBef>
                <a:spcPct val="0"/>
              </a:spcBef>
            </a:pPr>
            <a:r>
              <a:rPr lang="en-US" sz="3600">
                <a:solidFill>
                  <a:srgbClr val="000000"/>
                </a:solidFill>
                <a:latin typeface="Lato Bold"/>
              </a:rPr>
              <a:t>Center for Disposal and Reuse of Computer Waste (CEDIR)</a:t>
            </a:r>
          </a:p>
        </p:txBody>
      </p:sp>
      <p:sp>
        <p:nvSpPr>
          <p:cNvPr id="9" name="TextBox 9"/>
          <p:cNvSpPr txBox="1"/>
          <p:nvPr/>
        </p:nvSpPr>
        <p:spPr>
          <a:xfrm>
            <a:off x="384244" y="2394158"/>
            <a:ext cx="7489990" cy="6864142"/>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Glacial Indifference"/>
              </a:rPr>
              <a:t>During this visit, participants had the experience of walking on the campus, observing tourist and symbolic points such as the clock tower and the rectory building and were surprised by the presence and diversity of trees along the way.</a:t>
            </a:r>
          </a:p>
          <a:p>
            <a:pPr algn="just">
              <a:lnSpc>
                <a:spcPts val="3359"/>
              </a:lnSpc>
              <a:spcBef>
                <a:spcPct val="0"/>
              </a:spcBef>
            </a:pPr>
            <a:endParaRPr lang="en-US" sz="2400">
              <a:solidFill>
                <a:srgbClr val="000000"/>
              </a:solidFill>
              <a:latin typeface="Glacial Indifference"/>
            </a:endParaRPr>
          </a:p>
          <a:p>
            <a:pPr algn="just">
              <a:lnSpc>
                <a:spcPts val="3359"/>
              </a:lnSpc>
              <a:spcBef>
                <a:spcPct val="0"/>
              </a:spcBef>
            </a:pPr>
            <a:r>
              <a:rPr lang="en-US" sz="2400">
                <a:solidFill>
                  <a:srgbClr val="000000"/>
                </a:solidFill>
                <a:latin typeface="Glacial Indifference"/>
              </a:rPr>
              <a:t>The visit was guided by Tereza Cristina Carvalho (Professor Associated USP), which explained part of the history of CEDIR and the process of Reuse of Computer Waste.</a:t>
            </a:r>
          </a:p>
          <a:p>
            <a:pPr algn="just">
              <a:lnSpc>
                <a:spcPts val="3359"/>
              </a:lnSpc>
              <a:spcBef>
                <a:spcPct val="0"/>
              </a:spcBef>
            </a:pPr>
            <a:endParaRPr lang="en-US" sz="2400">
              <a:solidFill>
                <a:srgbClr val="000000"/>
              </a:solidFill>
              <a:latin typeface="Glacial Indifference"/>
            </a:endParaRPr>
          </a:p>
          <a:p>
            <a:pPr algn="just">
              <a:lnSpc>
                <a:spcPts val="3359"/>
              </a:lnSpc>
              <a:spcBef>
                <a:spcPct val="0"/>
              </a:spcBef>
            </a:pPr>
            <a:r>
              <a:rPr lang="en-US" sz="2400">
                <a:solidFill>
                  <a:srgbClr val="000000"/>
                </a:solidFill>
                <a:latin typeface="Glacial Indifference"/>
              </a:rPr>
              <a:t>At the end of the visit the participants met high school students who participate in robotics classes, an activity that is part of the project to talk and exchange experiences. It was an unique moment that symbolized the breakdown of geographical and cultural barriers for both.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786" b="7786"/>
            <a:stretch>
              <a:fillRect/>
            </a:stretch>
          </p:blipFill>
          <p:spPr>
            <a:xfrm>
              <a:off x="0" y="0"/>
              <a:ext cx="24384000" cy="13716000"/>
            </a:xfrm>
            <a:prstGeom prst="rect">
              <a:avLst/>
            </a:prstGeom>
          </p:spPr>
        </p:pic>
      </p:grpSp>
      <p:grpSp>
        <p:nvGrpSpPr>
          <p:cNvPr id="4" name="Group 4"/>
          <p:cNvGrpSpPr/>
          <p:nvPr/>
        </p:nvGrpSpPr>
        <p:grpSpPr>
          <a:xfrm>
            <a:off x="0" y="323850"/>
            <a:ext cx="18288000" cy="1409700"/>
            <a:chOff x="0" y="0"/>
            <a:chExt cx="4253089" cy="327842"/>
          </a:xfrm>
        </p:grpSpPr>
        <p:sp>
          <p:nvSpPr>
            <p:cNvPr id="5" name="Freeform 5"/>
            <p:cNvSpPr/>
            <p:nvPr/>
          </p:nvSpPr>
          <p:spPr>
            <a:xfrm>
              <a:off x="0" y="0"/>
              <a:ext cx="4253089" cy="327842"/>
            </a:xfrm>
            <a:custGeom>
              <a:avLst/>
              <a:gdLst/>
              <a:ahLst/>
              <a:cxnLst/>
              <a:rect l="l" t="t" r="r" b="b"/>
              <a:pathLst>
                <a:path w="4253089" h="327842">
                  <a:moveTo>
                    <a:pt x="0" y="0"/>
                  </a:moveTo>
                  <a:lnTo>
                    <a:pt x="4253089" y="0"/>
                  </a:lnTo>
                  <a:lnTo>
                    <a:pt x="4253089" y="327842"/>
                  </a:lnTo>
                  <a:lnTo>
                    <a:pt x="0" y="327842"/>
                  </a:lnTo>
                  <a:close/>
                </a:path>
              </a:pathLst>
            </a:custGeom>
            <a:solidFill>
              <a:srgbClr val="D9D9D9">
                <a:alpha val="83921"/>
              </a:srgbClr>
            </a:solidFill>
          </p:spPr>
        </p:sp>
      </p:grpSp>
      <p:sp>
        <p:nvSpPr>
          <p:cNvPr id="6" name="TextBox 6"/>
          <p:cNvSpPr txBox="1"/>
          <p:nvPr/>
        </p:nvSpPr>
        <p:spPr>
          <a:xfrm>
            <a:off x="1028700" y="740410"/>
            <a:ext cx="13439838" cy="622935"/>
          </a:xfrm>
          <a:prstGeom prst="rect">
            <a:avLst/>
          </a:prstGeom>
        </p:spPr>
        <p:txBody>
          <a:bodyPr lIns="0" tIns="0" rIns="0" bIns="0" rtlCol="0" anchor="t">
            <a:spAutoFit/>
          </a:bodyPr>
          <a:lstStyle/>
          <a:p>
            <a:pPr>
              <a:lnSpc>
                <a:spcPts val="5040"/>
              </a:lnSpc>
              <a:spcBef>
                <a:spcPct val="0"/>
              </a:spcBef>
            </a:pPr>
            <a:r>
              <a:rPr lang="en-US" sz="3600">
                <a:solidFill>
                  <a:srgbClr val="000000"/>
                </a:solidFill>
                <a:latin typeface="Lato Bold"/>
              </a:rPr>
              <a:t>The Institute of Energy and Environment (IEE)</a:t>
            </a:r>
          </a:p>
        </p:txBody>
      </p:sp>
      <p:grpSp>
        <p:nvGrpSpPr>
          <p:cNvPr id="7" name="Group 7"/>
          <p:cNvGrpSpPr/>
          <p:nvPr/>
        </p:nvGrpSpPr>
        <p:grpSpPr>
          <a:xfrm>
            <a:off x="2914650" y="5391150"/>
            <a:ext cx="15163800" cy="4554366"/>
            <a:chOff x="0" y="0"/>
            <a:chExt cx="3526520" cy="1059171"/>
          </a:xfrm>
        </p:grpSpPr>
        <p:sp>
          <p:nvSpPr>
            <p:cNvPr id="8" name="Freeform 8"/>
            <p:cNvSpPr/>
            <p:nvPr/>
          </p:nvSpPr>
          <p:spPr>
            <a:xfrm>
              <a:off x="0" y="0"/>
              <a:ext cx="3526520" cy="1059171"/>
            </a:xfrm>
            <a:custGeom>
              <a:avLst/>
              <a:gdLst/>
              <a:ahLst/>
              <a:cxnLst/>
              <a:rect l="l" t="t" r="r" b="b"/>
              <a:pathLst>
                <a:path w="3526520" h="1059171">
                  <a:moveTo>
                    <a:pt x="0" y="0"/>
                  </a:moveTo>
                  <a:lnTo>
                    <a:pt x="3526520" y="0"/>
                  </a:lnTo>
                  <a:lnTo>
                    <a:pt x="3526520" y="1059171"/>
                  </a:lnTo>
                  <a:lnTo>
                    <a:pt x="0" y="1059171"/>
                  </a:lnTo>
                  <a:close/>
                </a:path>
              </a:pathLst>
            </a:custGeom>
            <a:solidFill>
              <a:srgbClr val="D9D9D9">
                <a:alpha val="78823"/>
              </a:srgbClr>
            </a:solidFill>
          </p:spPr>
        </p:sp>
      </p:grpSp>
      <p:sp>
        <p:nvSpPr>
          <p:cNvPr id="9" name="TextBox 9"/>
          <p:cNvSpPr txBox="1"/>
          <p:nvPr/>
        </p:nvSpPr>
        <p:spPr>
          <a:xfrm>
            <a:off x="3321801" y="5538143"/>
            <a:ext cx="14385926" cy="4263390"/>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Glacial Indifference"/>
              </a:rPr>
              <a:t>The Institute of Energy and Environment (IEE) is a Specialized Institute of the University of São Paulo with activities based on research, teaching and university extension in the fields of Energy and Environmental Sciences. The project's main objective is the continuous installation, operation and monitoring of a solar photovoltaic plant of 0.540 MW connected indirectly through consumer units to the electricity distribution network, consisting of four subsystems, incorporating the following concepts and studies: Building Integration (BIPV), Building Applied (BAPV), Solar Central, typologies and configurations of inverters and Power Factor Correction. The photovoltaic system was designed as a research project and developed with resources from companies in the electrical sector. It is divided into four systems, two situated at the IEE and one in Brasiliana Complex. The generated energy meets the demand of 1% of the entire campus. The visit to IEE consists of talking about the operations of a photovoltaic system and a tour of the system.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l="33333" r="16666"/>
            <a:stretch>
              <a:fillRect/>
            </a:stretch>
          </p:blipFill>
          <p:spPr>
            <a:xfrm>
              <a:off x="0" y="0"/>
              <a:ext cx="12192000" cy="13716000"/>
            </a:xfrm>
            <a:prstGeom prst="rect">
              <a:avLst/>
            </a:prstGeom>
          </p:spPr>
        </p:pic>
        <p:pic>
          <p:nvPicPr>
            <p:cNvPr id="4" name="Picture 4"/>
            <p:cNvPicPr>
              <a:picLocks noChangeAspect="1"/>
            </p:cNvPicPr>
            <p:nvPr/>
          </p:nvPicPr>
          <p:blipFill>
            <a:blip r:embed="rId3"/>
            <a:srcRect l="41562" r="8437"/>
            <a:stretch>
              <a:fillRect/>
            </a:stretch>
          </p:blipFill>
          <p:spPr>
            <a:xfrm>
              <a:off x="12192000" y="0"/>
              <a:ext cx="12192000" cy="13716000"/>
            </a:xfrm>
            <a:prstGeom prst="rect">
              <a:avLst/>
            </a:prstGeom>
          </p:spPr>
        </p:pic>
      </p:grpSp>
      <p:grpSp>
        <p:nvGrpSpPr>
          <p:cNvPr id="5" name="Group 5"/>
          <p:cNvGrpSpPr/>
          <p:nvPr/>
        </p:nvGrpSpPr>
        <p:grpSpPr>
          <a:xfrm>
            <a:off x="0" y="323850"/>
            <a:ext cx="18288000" cy="1409700"/>
            <a:chOff x="0" y="0"/>
            <a:chExt cx="4253089" cy="327842"/>
          </a:xfrm>
        </p:grpSpPr>
        <p:sp>
          <p:nvSpPr>
            <p:cNvPr id="6" name="Freeform 6"/>
            <p:cNvSpPr/>
            <p:nvPr/>
          </p:nvSpPr>
          <p:spPr>
            <a:xfrm>
              <a:off x="0" y="0"/>
              <a:ext cx="4253089" cy="327842"/>
            </a:xfrm>
            <a:custGeom>
              <a:avLst/>
              <a:gdLst/>
              <a:ahLst/>
              <a:cxnLst/>
              <a:rect l="l" t="t" r="r" b="b"/>
              <a:pathLst>
                <a:path w="4253089" h="327842">
                  <a:moveTo>
                    <a:pt x="0" y="0"/>
                  </a:moveTo>
                  <a:lnTo>
                    <a:pt x="4253089" y="0"/>
                  </a:lnTo>
                  <a:lnTo>
                    <a:pt x="4253089" y="327842"/>
                  </a:lnTo>
                  <a:lnTo>
                    <a:pt x="0" y="327842"/>
                  </a:lnTo>
                  <a:close/>
                </a:path>
              </a:pathLst>
            </a:custGeom>
            <a:solidFill>
              <a:srgbClr val="D9D9D9">
                <a:alpha val="83921"/>
              </a:srgbClr>
            </a:solidFill>
          </p:spPr>
        </p:sp>
      </p:grpSp>
      <p:sp>
        <p:nvSpPr>
          <p:cNvPr id="7" name="TextBox 7"/>
          <p:cNvSpPr txBox="1"/>
          <p:nvPr/>
        </p:nvSpPr>
        <p:spPr>
          <a:xfrm>
            <a:off x="1028700" y="740410"/>
            <a:ext cx="13147846" cy="622935"/>
          </a:xfrm>
          <a:prstGeom prst="rect">
            <a:avLst/>
          </a:prstGeom>
        </p:spPr>
        <p:txBody>
          <a:bodyPr lIns="0" tIns="0" rIns="0" bIns="0" rtlCol="0" anchor="t">
            <a:spAutoFit/>
          </a:bodyPr>
          <a:lstStyle/>
          <a:p>
            <a:pPr>
              <a:lnSpc>
                <a:spcPts val="5040"/>
              </a:lnSpc>
              <a:spcBef>
                <a:spcPct val="0"/>
              </a:spcBef>
            </a:pPr>
            <a:r>
              <a:rPr lang="en-US" sz="3600">
                <a:solidFill>
                  <a:srgbClr val="000000"/>
                </a:solidFill>
                <a:latin typeface="Lato Bold"/>
              </a:rPr>
              <a:t>The Institute of Energy and Environment (IEE)</a:t>
            </a:r>
          </a:p>
        </p:txBody>
      </p:sp>
      <p:grpSp>
        <p:nvGrpSpPr>
          <p:cNvPr id="8" name="Group 8"/>
          <p:cNvGrpSpPr/>
          <p:nvPr/>
        </p:nvGrpSpPr>
        <p:grpSpPr>
          <a:xfrm>
            <a:off x="590550" y="2095500"/>
            <a:ext cx="8458200" cy="2846688"/>
            <a:chOff x="0" y="0"/>
            <a:chExt cx="1967054" cy="662031"/>
          </a:xfrm>
        </p:grpSpPr>
        <p:sp>
          <p:nvSpPr>
            <p:cNvPr id="9" name="Freeform 9"/>
            <p:cNvSpPr/>
            <p:nvPr/>
          </p:nvSpPr>
          <p:spPr>
            <a:xfrm>
              <a:off x="0" y="0"/>
              <a:ext cx="1967054" cy="662031"/>
            </a:xfrm>
            <a:custGeom>
              <a:avLst/>
              <a:gdLst/>
              <a:ahLst/>
              <a:cxnLst/>
              <a:rect l="l" t="t" r="r" b="b"/>
              <a:pathLst>
                <a:path w="1967054" h="662031">
                  <a:moveTo>
                    <a:pt x="0" y="0"/>
                  </a:moveTo>
                  <a:lnTo>
                    <a:pt x="1967054" y="0"/>
                  </a:lnTo>
                  <a:lnTo>
                    <a:pt x="1967054" y="662031"/>
                  </a:lnTo>
                  <a:lnTo>
                    <a:pt x="0" y="662031"/>
                  </a:lnTo>
                  <a:close/>
                </a:path>
              </a:pathLst>
            </a:custGeom>
            <a:solidFill>
              <a:srgbClr val="D9D9D9">
                <a:alpha val="85882"/>
              </a:srgbClr>
            </a:solidFill>
          </p:spPr>
        </p:sp>
      </p:grpSp>
      <p:sp>
        <p:nvSpPr>
          <p:cNvPr id="10" name="TextBox 10"/>
          <p:cNvSpPr txBox="1"/>
          <p:nvPr/>
        </p:nvSpPr>
        <p:spPr>
          <a:xfrm>
            <a:off x="849848" y="2242892"/>
            <a:ext cx="7923964" cy="2556510"/>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Glacial Indifference"/>
              </a:rPr>
              <a:t>The visit to IEE consisted of talking about the operations of a photovoltaic system and a tour of the system. The group went to the place on foot, and had the opportunity to visit a small part of the campus. Arriving there, they observed the solar photovoltaic installation and IEE staff led us to the various projects and research areas.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 y="0"/>
            <a:ext cx="18402300" cy="10287000"/>
            <a:chOff x="0" y="0"/>
            <a:chExt cx="24536400" cy="13716000"/>
          </a:xfrm>
        </p:grpSpPr>
        <p:pic>
          <p:nvPicPr>
            <p:cNvPr id="3" name="Picture 3"/>
            <p:cNvPicPr>
              <a:picLocks noChangeAspect="1"/>
            </p:cNvPicPr>
            <p:nvPr/>
          </p:nvPicPr>
          <p:blipFill>
            <a:blip r:embed="rId2"/>
            <a:srcRect t="17977" b="7487"/>
            <a:stretch>
              <a:fillRect/>
            </a:stretch>
          </p:blipFill>
          <p:spPr>
            <a:xfrm>
              <a:off x="0" y="0"/>
              <a:ext cx="24536400" cy="13716000"/>
            </a:xfrm>
            <a:prstGeom prst="rect">
              <a:avLst/>
            </a:prstGeom>
          </p:spPr>
        </p:pic>
      </p:grpSp>
      <p:grpSp>
        <p:nvGrpSpPr>
          <p:cNvPr id="4" name="Group 4"/>
          <p:cNvGrpSpPr/>
          <p:nvPr/>
        </p:nvGrpSpPr>
        <p:grpSpPr>
          <a:xfrm>
            <a:off x="0" y="323850"/>
            <a:ext cx="18288000" cy="1409700"/>
            <a:chOff x="0" y="0"/>
            <a:chExt cx="4253089" cy="327842"/>
          </a:xfrm>
        </p:grpSpPr>
        <p:sp>
          <p:nvSpPr>
            <p:cNvPr id="5" name="Freeform 5"/>
            <p:cNvSpPr/>
            <p:nvPr/>
          </p:nvSpPr>
          <p:spPr>
            <a:xfrm>
              <a:off x="0" y="0"/>
              <a:ext cx="4253089" cy="327842"/>
            </a:xfrm>
            <a:custGeom>
              <a:avLst/>
              <a:gdLst/>
              <a:ahLst/>
              <a:cxnLst/>
              <a:rect l="l" t="t" r="r" b="b"/>
              <a:pathLst>
                <a:path w="4253089" h="327842">
                  <a:moveTo>
                    <a:pt x="0" y="0"/>
                  </a:moveTo>
                  <a:lnTo>
                    <a:pt x="4253089" y="0"/>
                  </a:lnTo>
                  <a:lnTo>
                    <a:pt x="4253089" y="327842"/>
                  </a:lnTo>
                  <a:lnTo>
                    <a:pt x="0" y="327842"/>
                  </a:lnTo>
                  <a:close/>
                </a:path>
              </a:pathLst>
            </a:custGeom>
            <a:solidFill>
              <a:srgbClr val="D9D9D9">
                <a:alpha val="83921"/>
              </a:srgbClr>
            </a:solidFill>
          </p:spPr>
        </p:sp>
      </p:grpSp>
      <p:sp>
        <p:nvSpPr>
          <p:cNvPr id="6" name="TextBox 6"/>
          <p:cNvSpPr txBox="1"/>
          <p:nvPr/>
        </p:nvSpPr>
        <p:spPr>
          <a:xfrm>
            <a:off x="1028700" y="740410"/>
            <a:ext cx="13215229" cy="622935"/>
          </a:xfrm>
          <a:prstGeom prst="rect">
            <a:avLst/>
          </a:prstGeom>
        </p:spPr>
        <p:txBody>
          <a:bodyPr lIns="0" tIns="0" rIns="0" bIns="0" rtlCol="0" anchor="t">
            <a:spAutoFit/>
          </a:bodyPr>
          <a:lstStyle/>
          <a:p>
            <a:pPr>
              <a:lnSpc>
                <a:spcPts val="5040"/>
              </a:lnSpc>
              <a:spcBef>
                <a:spcPct val="0"/>
              </a:spcBef>
            </a:pPr>
            <a:r>
              <a:rPr lang="en-US" sz="3600">
                <a:solidFill>
                  <a:srgbClr val="000000"/>
                </a:solidFill>
                <a:latin typeface="Lato Bold"/>
              </a:rPr>
              <a:t>The Institute of Energy and Environment (IEE)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l="14014" r="14014"/>
            <a:stretch>
              <a:fillRect/>
            </a:stretch>
          </p:blipFill>
          <p:spPr>
            <a:xfrm>
              <a:off x="0" y="0"/>
              <a:ext cx="24384000" cy="13716000"/>
            </a:xfrm>
            <a:prstGeom prst="rect">
              <a:avLst/>
            </a:prstGeom>
          </p:spPr>
        </p:pic>
      </p:grpSp>
      <p:grpSp>
        <p:nvGrpSpPr>
          <p:cNvPr id="4" name="Group 4"/>
          <p:cNvGrpSpPr/>
          <p:nvPr/>
        </p:nvGrpSpPr>
        <p:grpSpPr>
          <a:xfrm>
            <a:off x="-57150" y="457200"/>
            <a:ext cx="18326100" cy="1181100"/>
            <a:chOff x="0" y="0"/>
            <a:chExt cx="4261949" cy="274679"/>
          </a:xfrm>
        </p:grpSpPr>
        <p:sp>
          <p:nvSpPr>
            <p:cNvPr id="5" name="Freeform 5"/>
            <p:cNvSpPr/>
            <p:nvPr/>
          </p:nvSpPr>
          <p:spPr>
            <a:xfrm>
              <a:off x="0" y="0"/>
              <a:ext cx="4261950" cy="274679"/>
            </a:xfrm>
            <a:custGeom>
              <a:avLst/>
              <a:gdLst/>
              <a:ahLst/>
              <a:cxnLst/>
              <a:rect l="l" t="t" r="r" b="b"/>
              <a:pathLst>
                <a:path w="4261950" h="274679">
                  <a:moveTo>
                    <a:pt x="0" y="0"/>
                  </a:moveTo>
                  <a:lnTo>
                    <a:pt x="4261950" y="0"/>
                  </a:lnTo>
                  <a:lnTo>
                    <a:pt x="4261950" y="274679"/>
                  </a:lnTo>
                  <a:lnTo>
                    <a:pt x="0" y="274679"/>
                  </a:lnTo>
                  <a:close/>
                </a:path>
              </a:pathLst>
            </a:custGeom>
            <a:solidFill>
              <a:srgbClr val="D9D9D9">
                <a:alpha val="89803"/>
              </a:srgbClr>
            </a:solidFill>
          </p:spPr>
        </p:sp>
      </p:grpSp>
      <p:grpSp>
        <p:nvGrpSpPr>
          <p:cNvPr id="6" name="Group 6"/>
          <p:cNvGrpSpPr/>
          <p:nvPr/>
        </p:nvGrpSpPr>
        <p:grpSpPr>
          <a:xfrm>
            <a:off x="285750" y="2571750"/>
            <a:ext cx="11239500" cy="6686550"/>
            <a:chOff x="0" y="0"/>
            <a:chExt cx="2613878" cy="1555036"/>
          </a:xfrm>
        </p:grpSpPr>
        <p:sp>
          <p:nvSpPr>
            <p:cNvPr id="7" name="Freeform 7"/>
            <p:cNvSpPr/>
            <p:nvPr/>
          </p:nvSpPr>
          <p:spPr>
            <a:xfrm>
              <a:off x="0" y="0"/>
              <a:ext cx="2613877" cy="1555036"/>
            </a:xfrm>
            <a:custGeom>
              <a:avLst/>
              <a:gdLst/>
              <a:ahLst/>
              <a:cxnLst/>
              <a:rect l="l" t="t" r="r" b="b"/>
              <a:pathLst>
                <a:path w="2613877" h="1555036">
                  <a:moveTo>
                    <a:pt x="0" y="0"/>
                  </a:moveTo>
                  <a:lnTo>
                    <a:pt x="2613877" y="0"/>
                  </a:lnTo>
                  <a:lnTo>
                    <a:pt x="2613877" y="1555036"/>
                  </a:lnTo>
                  <a:lnTo>
                    <a:pt x="0" y="1555036"/>
                  </a:lnTo>
                  <a:close/>
                </a:path>
              </a:pathLst>
            </a:custGeom>
            <a:solidFill>
              <a:srgbClr val="D9D9D9">
                <a:alpha val="62745"/>
              </a:srgbClr>
            </a:solidFill>
          </p:spPr>
        </p:sp>
      </p:grpSp>
      <p:sp>
        <p:nvSpPr>
          <p:cNvPr id="8" name="TextBox 8"/>
          <p:cNvSpPr txBox="1"/>
          <p:nvPr/>
        </p:nvSpPr>
        <p:spPr>
          <a:xfrm>
            <a:off x="415925" y="2657094"/>
            <a:ext cx="11239500" cy="6487287"/>
          </a:xfrm>
          <a:prstGeom prst="rect">
            <a:avLst/>
          </a:prstGeom>
        </p:spPr>
        <p:txBody>
          <a:bodyPr lIns="0" tIns="0" rIns="0" bIns="0" rtlCol="0" anchor="t">
            <a:spAutoFit/>
          </a:bodyPr>
          <a:lstStyle/>
          <a:p>
            <a:pPr>
              <a:lnSpc>
                <a:spcPts val="3024"/>
              </a:lnSpc>
            </a:pPr>
            <a:r>
              <a:rPr lang="en-US" sz="2400">
                <a:solidFill>
                  <a:srgbClr val="000000"/>
                </a:solidFill>
                <a:latin typeface="Glacial Indifference"/>
              </a:rPr>
              <a:t>Environmental Agency intro &amp; keynote</a:t>
            </a:r>
          </a:p>
          <a:p>
            <a:pPr>
              <a:lnSpc>
                <a:spcPts val="3024"/>
              </a:lnSpc>
            </a:pPr>
            <a:endParaRPr lang="en-US" sz="2400">
              <a:solidFill>
                <a:srgbClr val="000000"/>
              </a:solidFill>
              <a:latin typeface="Glacial Indifference"/>
            </a:endParaRPr>
          </a:p>
          <a:p>
            <a:pPr>
              <a:lnSpc>
                <a:spcPts val="3024"/>
              </a:lnSpc>
            </a:pPr>
            <a:r>
              <a:rPr lang="en-US" sz="2400">
                <a:solidFill>
                  <a:srgbClr val="000000"/>
                </a:solidFill>
                <a:latin typeface="Glacial Indifference"/>
              </a:rPr>
              <a:t>Rapid Round Presentations</a:t>
            </a:r>
          </a:p>
          <a:p>
            <a:pPr>
              <a:lnSpc>
                <a:spcPts val="3024"/>
              </a:lnSpc>
            </a:pPr>
            <a:endParaRPr lang="en-US" sz="2400">
              <a:solidFill>
                <a:srgbClr val="000000"/>
              </a:solidFill>
              <a:latin typeface="Glacial Indifference"/>
            </a:endParaRPr>
          </a:p>
          <a:p>
            <a:pPr>
              <a:lnSpc>
                <a:spcPts val="3024"/>
              </a:lnSpc>
            </a:pPr>
            <a:r>
              <a:rPr lang="en-US" sz="2400">
                <a:solidFill>
                  <a:srgbClr val="000000"/>
                </a:solidFill>
                <a:latin typeface="Glacial Indifference"/>
              </a:rPr>
              <a:t>Plenary Session 2: University of São Paulo Showcase Presentations</a:t>
            </a:r>
          </a:p>
          <a:p>
            <a:pPr>
              <a:lnSpc>
                <a:spcPts val="3024"/>
              </a:lnSpc>
            </a:pPr>
            <a:endParaRPr lang="en-US" sz="2400">
              <a:solidFill>
                <a:srgbClr val="000000"/>
              </a:solidFill>
              <a:latin typeface="Glacial Indifference"/>
            </a:endParaRPr>
          </a:p>
          <a:p>
            <a:pPr>
              <a:lnSpc>
                <a:spcPts val="3024"/>
              </a:lnSpc>
            </a:pPr>
            <a:r>
              <a:rPr lang="en-US" sz="2400">
                <a:solidFill>
                  <a:srgbClr val="000000"/>
                </a:solidFill>
                <a:latin typeface="Glacial Indifference"/>
              </a:rPr>
              <a:t>Breakouts:</a:t>
            </a:r>
          </a:p>
          <a:p>
            <a:pPr>
              <a:lnSpc>
                <a:spcPts val="3024"/>
              </a:lnSpc>
            </a:pPr>
            <a:endParaRPr lang="en-US" sz="2400">
              <a:solidFill>
                <a:srgbClr val="000000"/>
              </a:solidFill>
              <a:latin typeface="Glacial Indifference"/>
            </a:endParaRPr>
          </a:p>
          <a:p>
            <a:pPr>
              <a:lnSpc>
                <a:spcPts val="3024"/>
              </a:lnSpc>
            </a:pPr>
            <a:r>
              <a:rPr lang="en-US" sz="2400">
                <a:solidFill>
                  <a:srgbClr val="000000"/>
                </a:solidFill>
                <a:latin typeface="Glacial Indifference"/>
              </a:rPr>
              <a:t>Participative Approaches to Support Circular Economy &amp; Waste Mitigation</a:t>
            </a:r>
          </a:p>
          <a:p>
            <a:pPr>
              <a:lnSpc>
                <a:spcPts val="3024"/>
              </a:lnSpc>
            </a:pPr>
            <a:endParaRPr lang="en-US" sz="2400">
              <a:solidFill>
                <a:srgbClr val="000000"/>
              </a:solidFill>
              <a:latin typeface="Glacial Indifference"/>
            </a:endParaRPr>
          </a:p>
          <a:p>
            <a:pPr>
              <a:lnSpc>
                <a:spcPts val="3024"/>
              </a:lnSpc>
            </a:pPr>
            <a:r>
              <a:rPr lang="en-US" sz="2400">
                <a:solidFill>
                  <a:srgbClr val="000000"/>
                </a:solidFill>
                <a:latin typeface="Glacial Indifference"/>
              </a:rPr>
              <a:t>Cultural Change &amp; Strategy Setting</a:t>
            </a:r>
          </a:p>
          <a:p>
            <a:pPr>
              <a:lnSpc>
                <a:spcPts val="3024"/>
              </a:lnSpc>
            </a:pPr>
            <a:endParaRPr lang="en-US" sz="2400">
              <a:solidFill>
                <a:srgbClr val="000000"/>
              </a:solidFill>
              <a:latin typeface="Glacial Indifference"/>
            </a:endParaRPr>
          </a:p>
          <a:p>
            <a:pPr>
              <a:lnSpc>
                <a:spcPts val="3024"/>
              </a:lnSpc>
            </a:pPr>
            <a:r>
              <a:rPr lang="en-US" sz="2400">
                <a:solidFill>
                  <a:srgbClr val="000000"/>
                </a:solidFill>
                <a:latin typeface="Glacial Indifference"/>
              </a:rPr>
              <a:t>Data-Driven Change Management </a:t>
            </a:r>
          </a:p>
          <a:p>
            <a:pPr>
              <a:lnSpc>
                <a:spcPts val="3024"/>
              </a:lnSpc>
            </a:pPr>
            <a:endParaRPr lang="en-US" sz="2400">
              <a:solidFill>
                <a:srgbClr val="000000"/>
              </a:solidFill>
              <a:latin typeface="Glacial Indifference"/>
            </a:endParaRPr>
          </a:p>
          <a:p>
            <a:pPr>
              <a:lnSpc>
                <a:spcPts val="3024"/>
              </a:lnSpc>
            </a:pPr>
            <a:r>
              <a:rPr lang="en-US" sz="2400">
                <a:solidFill>
                  <a:srgbClr val="000000"/>
                </a:solidFill>
                <a:latin typeface="Glacial Indifference"/>
              </a:rPr>
              <a:t>Holistic Approaches to Food &amp; Health </a:t>
            </a:r>
          </a:p>
          <a:p>
            <a:pPr>
              <a:lnSpc>
                <a:spcPts val="3024"/>
              </a:lnSpc>
            </a:pPr>
            <a:endParaRPr lang="en-US" sz="2400">
              <a:solidFill>
                <a:srgbClr val="000000"/>
              </a:solidFill>
              <a:latin typeface="Glacial Indifference"/>
            </a:endParaRPr>
          </a:p>
          <a:p>
            <a:pPr>
              <a:lnSpc>
                <a:spcPts val="3024"/>
              </a:lnSpc>
            </a:pPr>
            <a:r>
              <a:rPr lang="en-US" sz="2400">
                <a:solidFill>
                  <a:srgbClr val="000000"/>
                </a:solidFill>
                <a:latin typeface="Glacial Indifference"/>
              </a:rPr>
              <a:t>2019 ISCN Awards </a:t>
            </a:r>
          </a:p>
        </p:txBody>
      </p:sp>
      <p:sp>
        <p:nvSpPr>
          <p:cNvPr id="9" name="TextBox 9"/>
          <p:cNvSpPr txBox="1"/>
          <p:nvPr/>
        </p:nvSpPr>
        <p:spPr>
          <a:xfrm>
            <a:off x="169340" y="485775"/>
            <a:ext cx="4192667" cy="549275"/>
          </a:xfrm>
          <a:prstGeom prst="rect">
            <a:avLst/>
          </a:prstGeom>
        </p:spPr>
        <p:txBody>
          <a:bodyPr lIns="0" tIns="0" rIns="0" bIns="0" rtlCol="0" anchor="t">
            <a:spAutoFit/>
          </a:bodyPr>
          <a:lstStyle/>
          <a:p>
            <a:pPr>
              <a:lnSpc>
                <a:spcPts val="4480"/>
              </a:lnSpc>
              <a:spcBef>
                <a:spcPct val="0"/>
              </a:spcBef>
            </a:pPr>
            <a:r>
              <a:rPr lang="en-US" sz="3200">
                <a:solidFill>
                  <a:srgbClr val="000000"/>
                </a:solidFill>
                <a:latin typeface="Lato Bold"/>
              </a:rPr>
              <a:t>Day 2 - 13 June </a:t>
            </a:r>
          </a:p>
        </p:txBody>
      </p:sp>
      <p:sp>
        <p:nvSpPr>
          <p:cNvPr id="10" name="TextBox 10"/>
          <p:cNvSpPr txBox="1"/>
          <p:nvPr/>
        </p:nvSpPr>
        <p:spPr>
          <a:xfrm>
            <a:off x="617138" y="1066800"/>
            <a:ext cx="9682228" cy="400933"/>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ontserrat Semi-Bold"/>
              </a:rPr>
              <a:t>At Environmental Agency Building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l="14014" r="14014"/>
            <a:stretch>
              <a:fillRect/>
            </a:stretch>
          </p:blipFill>
          <p:spPr>
            <a:xfrm>
              <a:off x="0" y="0"/>
              <a:ext cx="24384000" cy="13716000"/>
            </a:xfrm>
            <a:prstGeom prst="rect">
              <a:avLst/>
            </a:prstGeom>
          </p:spPr>
        </p:pic>
      </p:grpSp>
      <p:grpSp>
        <p:nvGrpSpPr>
          <p:cNvPr id="4" name="Group 4"/>
          <p:cNvGrpSpPr/>
          <p:nvPr/>
        </p:nvGrpSpPr>
        <p:grpSpPr>
          <a:xfrm>
            <a:off x="-57150" y="457200"/>
            <a:ext cx="18326100" cy="1181100"/>
            <a:chOff x="0" y="0"/>
            <a:chExt cx="4261949" cy="274679"/>
          </a:xfrm>
        </p:grpSpPr>
        <p:sp>
          <p:nvSpPr>
            <p:cNvPr id="5" name="Freeform 5"/>
            <p:cNvSpPr/>
            <p:nvPr/>
          </p:nvSpPr>
          <p:spPr>
            <a:xfrm>
              <a:off x="0" y="0"/>
              <a:ext cx="4261950" cy="274679"/>
            </a:xfrm>
            <a:custGeom>
              <a:avLst/>
              <a:gdLst/>
              <a:ahLst/>
              <a:cxnLst/>
              <a:rect l="l" t="t" r="r" b="b"/>
              <a:pathLst>
                <a:path w="4261950" h="274679">
                  <a:moveTo>
                    <a:pt x="0" y="0"/>
                  </a:moveTo>
                  <a:lnTo>
                    <a:pt x="4261950" y="0"/>
                  </a:lnTo>
                  <a:lnTo>
                    <a:pt x="4261950" y="274679"/>
                  </a:lnTo>
                  <a:lnTo>
                    <a:pt x="0" y="274679"/>
                  </a:lnTo>
                  <a:close/>
                </a:path>
              </a:pathLst>
            </a:custGeom>
            <a:solidFill>
              <a:srgbClr val="D9D9D9">
                <a:alpha val="89803"/>
              </a:srgbClr>
            </a:solidFill>
          </p:spPr>
        </p:sp>
      </p:grpSp>
      <p:sp>
        <p:nvSpPr>
          <p:cNvPr id="6" name="TextBox 6"/>
          <p:cNvSpPr txBox="1"/>
          <p:nvPr/>
        </p:nvSpPr>
        <p:spPr>
          <a:xfrm>
            <a:off x="133350" y="629327"/>
            <a:ext cx="13015889" cy="619467"/>
          </a:xfrm>
          <a:prstGeom prst="rect">
            <a:avLst/>
          </a:prstGeom>
        </p:spPr>
        <p:txBody>
          <a:bodyPr lIns="0" tIns="0" rIns="0" bIns="0" rtlCol="0" anchor="t">
            <a:spAutoFit/>
          </a:bodyPr>
          <a:lstStyle/>
          <a:p>
            <a:pPr>
              <a:lnSpc>
                <a:spcPts val="5040"/>
              </a:lnSpc>
              <a:spcBef>
                <a:spcPct val="0"/>
              </a:spcBef>
            </a:pPr>
            <a:r>
              <a:rPr lang="en-US" sz="3600">
                <a:solidFill>
                  <a:srgbClr val="000000"/>
                </a:solidFill>
                <a:latin typeface="Lato Bold"/>
              </a:rPr>
              <a:t>Day 2 - Environmental Agency intro &amp; keynote</a:t>
            </a:r>
          </a:p>
        </p:txBody>
      </p:sp>
      <p:grpSp>
        <p:nvGrpSpPr>
          <p:cNvPr id="7" name="Group 7"/>
          <p:cNvGrpSpPr/>
          <p:nvPr/>
        </p:nvGrpSpPr>
        <p:grpSpPr>
          <a:xfrm>
            <a:off x="628650" y="2609850"/>
            <a:ext cx="11239500" cy="3162300"/>
            <a:chOff x="0" y="0"/>
            <a:chExt cx="2613878" cy="735430"/>
          </a:xfrm>
        </p:grpSpPr>
        <p:sp>
          <p:nvSpPr>
            <p:cNvPr id="8" name="Freeform 8"/>
            <p:cNvSpPr/>
            <p:nvPr/>
          </p:nvSpPr>
          <p:spPr>
            <a:xfrm>
              <a:off x="0" y="0"/>
              <a:ext cx="2613877" cy="735430"/>
            </a:xfrm>
            <a:custGeom>
              <a:avLst/>
              <a:gdLst/>
              <a:ahLst/>
              <a:cxnLst/>
              <a:rect l="l" t="t" r="r" b="b"/>
              <a:pathLst>
                <a:path w="2613877" h="735430">
                  <a:moveTo>
                    <a:pt x="0" y="0"/>
                  </a:moveTo>
                  <a:lnTo>
                    <a:pt x="2613877" y="0"/>
                  </a:lnTo>
                  <a:lnTo>
                    <a:pt x="2613877" y="735430"/>
                  </a:lnTo>
                  <a:lnTo>
                    <a:pt x="0" y="735430"/>
                  </a:lnTo>
                  <a:close/>
                </a:path>
              </a:pathLst>
            </a:custGeom>
            <a:solidFill>
              <a:srgbClr val="D9D9D9">
                <a:alpha val="62745"/>
              </a:srgbClr>
            </a:solidFill>
          </p:spPr>
        </p:sp>
      </p:grpSp>
      <p:sp>
        <p:nvSpPr>
          <p:cNvPr id="9" name="TextBox 9"/>
          <p:cNvSpPr txBox="1"/>
          <p:nvPr/>
        </p:nvSpPr>
        <p:spPr>
          <a:xfrm>
            <a:off x="905840" y="2857579"/>
            <a:ext cx="10731769" cy="2556510"/>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Glacial Indifference"/>
              </a:rPr>
              <a:t>Patricia Faga Iglecias Lemos, Professor, USP</a:t>
            </a:r>
          </a:p>
          <a:p>
            <a:pP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Wanderley da Silva Paganini, Sabesp</a:t>
            </a:r>
          </a:p>
          <a:p>
            <a:pPr algn="ct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Andrea Álvares, Chief Marketing, Innovation and Sustainability Officer and member of the Executive Committee, Natura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104" r="55694" b="104"/>
            <a:stretch>
              <a:fillRect/>
            </a:stretch>
          </p:blipFill>
          <p:spPr>
            <a:xfrm>
              <a:off x="0" y="0"/>
              <a:ext cx="8119533" cy="13716000"/>
            </a:xfrm>
            <a:prstGeom prst="rect">
              <a:avLst/>
            </a:prstGeom>
          </p:spPr>
        </p:pic>
        <p:pic>
          <p:nvPicPr>
            <p:cNvPr id="4" name="Picture 4"/>
            <p:cNvPicPr>
              <a:picLocks noChangeAspect="1"/>
            </p:cNvPicPr>
            <p:nvPr/>
          </p:nvPicPr>
          <p:blipFill>
            <a:blip r:embed="rId3"/>
            <a:srcRect l="30635" r="32884"/>
            <a:stretch>
              <a:fillRect/>
            </a:stretch>
          </p:blipFill>
          <p:spPr>
            <a:xfrm>
              <a:off x="8132233" y="0"/>
              <a:ext cx="8119533" cy="13716000"/>
            </a:xfrm>
            <a:prstGeom prst="rect">
              <a:avLst/>
            </a:prstGeom>
          </p:spPr>
        </p:pic>
        <p:pic>
          <p:nvPicPr>
            <p:cNvPr id="5" name="Picture 5"/>
            <p:cNvPicPr>
              <a:picLocks noChangeAspect="1"/>
            </p:cNvPicPr>
            <p:nvPr/>
          </p:nvPicPr>
          <p:blipFill>
            <a:blip r:embed="rId4"/>
            <a:srcRect l="736" t="800" b="4879"/>
            <a:stretch>
              <a:fillRect/>
            </a:stretch>
          </p:blipFill>
          <p:spPr>
            <a:xfrm>
              <a:off x="16264467" y="0"/>
              <a:ext cx="8119533" cy="13716000"/>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51000"/>
            </a:blip>
            <a:srcRect l="14014" r="14014"/>
            <a:stretch>
              <a:fillRect/>
            </a:stretch>
          </p:blipFill>
          <p:spPr>
            <a:xfrm>
              <a:off x="0" y="0"/>
              <a:ext cx="24384000" cy="13716000"/>
            </a:xfrm>
            <a:prstGeom prst="rect">
              <a:avLst/>
            </a:prstGeom>
          </p:spPr>
        </p:pic>
      </p:grpSp>
      <p:grpSp>
        <p:nvGrpSpPr>
          <p:cNvPr id="4" name="Group 4"/>
          <p:cNvGrpSpPr/>
          <p:nvPr/>
        </p:nvGrpSpPr>
        <p:grpSpPr>
          <a:xfrm>
            <a:off x="-25995" y="381811"/>
            <a:ext cx="18392088" cy="1113229"/>
            <a:chOff x="0" y="0"/>
            <a:chExt cx="4277296" cy="258895"/>
          </a:xfrm>
        </p:grpSpPr>
        <p:sp>
          <p:nvSpPr>
            <p:cNvPr id="5" name="Freeform 5"/>
            <p:cNvSpPr/>
            <p:nvPr/>
          </p:nvSpPr>
          <p:spPr>
            <a:xfrm>
              <a:off x="0" y="0"/>
              <a:ext cx="4277296" cy="258894"/>
            </a:xfrm>
            <a:custGeom>
              <a:avLst/>
              <a:gdLst/>
              <a:ahLst/>
              <a:cxnLst/>
              <a:rect l="l" t="t" r="r" b="b"/>
              <a:pathLst>
                <a:path w="4277296" h="258894">
                  <a:moveTo>
                    <a:pt x="0" y="0"/>
                  </a:moveTo>
                  <a:lnTo>
                    <a:pt x="4277296" y="0"/>
                  </a:lnTo>
                  <a:lnTo>
                    <a:pt x="4277296" y="258894"/>
                  </a:lnTo>
                  <a:lnTo>
                    <a:pt x="0" y="258894"/>
                  </a:lnTo>
                  <a:close/>
                </a:path>
              </a:pathLst>
            </a:custGeom>
            <a:solidFill>
              <a:srgbClr val="FFFFFF">
                <a:alpha val="73725"/>
              </a:srgbClr>
            </a:solidFill>
          </p:spPr>
        </p:sp>
      </p:grpSp>
      <p:sp>
        <p:nvSpPr>
          <p:cNvPr id="6" name="TextBox 6"/>
          <p:cNvSpPr txBox="1"/>
          <p:nvPr/>
        </p:nvSpPr>
        <p:spPr>
          <a:xfrm>
            <a:off x="5830537" y="620926"/>
            <a:ext cx="5525810" cy="62484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Lato Bold"/>
              </a:rPr>
              <a:t>Rapid Round Presentations</a:t>
            </a:r>
          </a:p>
        </p:txBody>
      </p:sp>
      <p:grpSp>
        <p:nvGrpSpPr>
          <p:cNvPr id="7" name="Group 7"/>
          <p:cNvGrpSpPr/>
          <p:nvPr/>
        </p:nvGrpSpPr>
        <p:grpSpPr>
          <a:xfrm>
            <a:off x="1281" y="3640072"/>
            <a:ext cx="18364811" cy="11920364"/>
            <a:chOff x="0" y="0"/>
            <a:chExt cx="3130550" cy="2032000"/>
          </a:xfrm>
        </p:grpSpPr>
        <p:sp>
          <p:nvSpPr>
            <p:cNvPr id="8" name="Freeform 8"/>
            <p:cNvSpPr/>
            <p:nvPr/>
          </p:nvSpPr>
          <p:spPr>
            <a:xfrm>
              <a:off x="0" y="0"/>
              <a:ext cx="3130550" cy="2032000"/>
            </a:xfrm>
            <a:custGeom>
              <a:avLst/>
              <a:gdLst/>
              <a:ahLst/>
              <a:cxnLst/>
              <a:rect l="l" t="t" r="r" b="b"/>
              <a:pathLst>
                <a:path w="3130550" h="2032000">
                  <a:moveTo>
                    <a:pt x="0" y="1123950"/>
                  </a:moveTo>
                  <a:lnTo>
                    <a:pt x="0" y="2032000"/>
                  </a:lnTo>
                  <a:lnTo>
                    <a:pt x="3130550" y="2032000"/>
                  </a:lnTo>
                  <a:lnTo>
                    <a:pt x="3130550" y="0"/>
                  </a:lnTo>
                  <a:close/>
                </a:path>
              </a:pathLst>
            </a:custGeom>
            <a:solidFill>
              <a:srgbClr val="FFFFFF">
                <a:alpha val="91764"/>
              </a:srgbClr>
            </a:solidFill>
          </p:spPr>
        </p:sp>
      </p:grpSp>
      <p:pic>
        <p:nvPicPr>
          <p:cNvPr id="9" name="Picture 9"/>
          <p:cNvPicPr>
            <a:picLocks noChangeAspect="1"/>
          </p:cNvPicPr>
          <p:nvPr/>
        </p:nvPicPr>
        <p:blipFill>
          <a:blip r:embed="rId3"/>
          <a:srcRect l="11539" r="15509" b="8700"/>
          <a:stretch>
            <a:fillRect/>
          </a:stretch>
        </p:blipFill>
        <p:spPr>
          <a:xfrm>
            <a:off x="14797698" y="5143500"/>
            <a:ext cx="2760133" cy="1934452"/>
          </a:xfrm>
          <a:prstGeom prst="rect">
            <a:avLst/>
          </a:prstGeom>
        </p:spPr>
      </p:pic>
      <p:pic>
        <p:nvPicPr>
          <p:cNvPr id="10" name="Picture 10"/>
          <p:cNvPicPr>
            <a:picLocks noChangeAspect="1"/>
          </p:cNvPicPr>
          <p:nvPr/>
        </p:nvPicPr>
        <p:blipFill>
          <a:blip r:embed="rId4"/>
          <a:srcRect/>
          <a:stretch>
            <a:fillRect/>
          </a:stretch>
        </p:blipFill>
        <p:spPr>
          <a:xfrm>
            <a:off x="13948034" y="7800005"/>
            <a:ext cx="3936569" cy="2035006"/>
          </a:xfrm>
          <a:prstGeom prst="rect">
            <a:avLst/>
          </a:prstGeom>
        </p:spPr>
      </p:pic>
      <p:pic>
        <p:nvPicPr>
          <p:cNvPr id="11" name="Picture 11"/>
          <p:cNvPicPr>
            <a:picLocks noChangeAspect="1"/>
          </p:cNvPicPr>
          <p:nvPr/>
        </p:nvPicPr>
        <p:blipFill>
          <a:blip r:embed="rId5"/>
          <a:srcRect/>
          <a:stretch>
            <a:fillRect/>
          </a:stretch>
        </p:blipFill>
        <p:spPr>
          <a:xfrm>
            <a:off x="11243652" y="6320276"/>
            <a:ext cx="2350121" cy="2758838"/>
          </a:xfrm>
          <a:prstGeom prst="rect">
            <a:avLst/>
          </a:prstGeom>
        </p:spPr>
      </p:pic>
      <p:pic>
        <p:nvPicPr>
          <p:cNvPr id="12" name="Picture 12"/>
          <p:cNvPicPr>
            <a:picLocks noChangeAspect="1"/>
          </p:cNvPicPr>
          <p:nvPr/>
        </p:nvPicPr>
        <p:blipFill>
          <a:blip r:embed="rId6"/>
          <a:srcRect/>
          <a:stretch>
            <a:fillRect/>
          </a:stretch>
        </p:blipFill>
        <p:spPr>
          <a:xfrm>
            <a:off x="9105595" y="7941919"/>
            <a:ext cx="1893092" cy="1893092"/>
          </a:xfrm>
          <a:prstGeom prst="rect">
            <a:avLst/>
          </a:prstGeom>
        </p:spPr>
      </p:pic>
      <p:pic>
        <p:nvPicPr>
          <p:cNvPr id="13" name="Picture 13"/>
          <p:cNvPicPr>
            <a:picLocks noChangeAspect="1"/>
          </p:cNvPicPr>
          <p:nvPr/>
        </p:nvPicPr>
        <p:blipFill>
          <a:blip r:embed="rId7"/>
          <a:srcRect/>
          <a:stretch>
            <a:fillRect/>
          </a:stretch>
        </p:blipFill>
        <p:spPr>
          <a:xfrm>
            <a:off x="6137770" y="8075445"/>
            <a:ext cx="2052548" cy="2007338"/>
          </a:xfrm>
          <a:prstGeom prst="rect">
            <a:avLst/>
          </a:prstGeom>
        </p:spPr>
      </p:pic>
      <p:sp>
        <p:nvSpPr>
          <p:cNvPr id="14" name="TextBox 14"/>
          <p:cNvSpPr txBox="1"/>
          <p:nvPr/>
        </p:nvSpPr>
        <p:spPr>
          <a:xfrm>
            <a:off x="247161" y="1836860"/>
            <a:ext cx="14985861" cy="3836670"/>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Glacial Indifference"/>
              </a:rPr>
              <a:t>École Polytechnique Fédérale de Lausanne - Luca Fontana, Sustainable Mobility Manager</a:t>
            </a:r>
          </a:p>
          <a:p>
            <a:pP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Harvard University - David Havelick, Sustainability Manager, Harvard Office for Sustainability </a:t>
            </a:r>
          </a:p>
          <a:p>
            <a:pP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Pontifical Catholic University of Rio de Janeiro - Melissa Casacchi, Technical Adviser</a:t>
            </a:r>
          </a:p>
          <a:p>
            <a:pP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Universidade Federal de São Paulo - Matheus Pepe, student </a:t>
            </a:r>
          </a:p>
          <a:p>
            <a:pP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University of São Paulo - Tereza Cristina Carvalho, Associate Professor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786" b="7786"/>
            <a:stretch>
              <a:fillRect/>
            </a:stretch>
          </p:blipFill>
          <p:spPr>
            <a:xfrm>
              <a:off x="0" y="0"/>
              <a:ext cx="24384000" cy="13716000"/>
            </a:xfrm>
            <a:prstGeom prst="rect">
              <a:avLst/>
            </a:prstGeom>
          </p:spPr>
        </p:pic>
      </p:grpSp>
      <p:grpSp>
        <p:nvGrpSpPr>
          <p:cNvPr id="4" name="Group 4"/>
          <p:cNvGrpSpPr/>
          <p:nvPr/>
        </p:nvGrpSpPr>
        <p:grpSpPr>
          <a:xfrm>
            <a:off x="-57150" y="457200"/>
            <a:ext cx="18326100" cy="1181100"/>
            <a:chOff x="0" y="0"/>
            <a:chExt cx="4261949" cy="274679"/>
          </a:xfrm>
        </p:grpSpPr>
        <p:sp>
          <p:nvSpPr>
            <p:cNvPr id="5" name="Freeform 5"/>
            <p:cNvSpPr/>
            <p:nvPr/>
          </p:nvSpPr>
          <p:spPr>
            <a:xfrm>
              <a:off x="0" y="0"/>
              <a:ext cx="4261950" cy="274679"/>
            </a:xfrm>
            <a:custGeom>
              <a:avLst/>
              <a:gdLst/>
              <a:ahLst/>
              <a:cxnLst/>
              <a:rect l="l" t="t" r="r" b="b"/>
              <a:pathLst>
                <a:path w="4261950" h="274679">
                  <a:moveTo>
                    <a:pt x="0" y="0"/>
                  </a:moveTo>
                  <a:lnTo>
                    <a:pt x="4261950" y="0"/>
                  </a:lnTo>
                  <a:lnTo>
                    <a:pt x="4261950" y="274679"/>
                  </a:lnTo>
                  <a:lnTo>
                    <a:pt x="0" y="274679"/>
                  </a:lnTo>
                  <a:close/>
                </a:path>
              </a:pathLst>
            </a:custGeom>
            <a:solidFill>
              <a:srgbClr val="D9D9D9">
                <a:alpha val="89803"/>
              </a:srgbClr>
            </a:solidFill>
          </p:spPr>
        </p:sp>
      </p:grpSp>
      <p:sp>
        <p:nvSpPr>
          <p:cNvPr id="6" name="TextBox 6"/>
          <p:cNvSpPr txBox="1"/>
          <p:nvPr/>
        </p:nvSpPr>
        <p:spPr>
          <a:xfrm>
            <a:off x="4195524" y="679132"/>
            <a:ext cx="9820752" cy="62484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Lato Bold"/>
              </a:rPr>
              <a:t>University of São Paulo Showcase Presentations</a:t>
            </a:r>
          </a:p>
        </p:txBody>
      </p:sp>
      <p:grpSp>
        <p:nvGrpSpPr>
          <p:cNvPr id="7" name="Group 7"/>
          <p:cNvGrpSpPr/>
          <p:nvPr/>
        </p:nvGrpSpPr>
        <p:grpSpPr>
          <a:xfrm>
            <a:off x="628650" y="2819400"/>
            <a:ext cx="11539419" cy="3878176"/>
            <a:chOff x="0" y="0"/>
            <a:chExt cx="2683627" cy="901915"/>
          </a:xfrm>
        </p:grpSpPr>
        <p:sp>
          <p:nvSpPr>
            <p:cNvPr id="8" name="Freeform 8"/>
            <p:cNvSpPr/>
            <p:nvPr/>
          </p:nvSpPr>
          <p:spPr>
            <a:xfrm>
              <a:off x="0" y="0"/>
              <a:ext cx="2683627" cy="901915"/>
            </a:xfrm>
            <a:custGeom>
              <a:avLst/>
              <a:gdLst/>
              <a:ahLst/>
              <a:cxnLst/>
              <a:rect l="l" t="t" r="r" b="b"/>
              <a:pathLst>
                <a:path w="2683627" h="901915">
                  <a:moveTo>
                    <a:pt x="0" y="0"/>
                  </a:moveTo>
                  <a:lnTo>
                    <a:pt x="2683627" y="0"/>
                  </a:lnTo>
                  <a:lnTo>
                    <a:pt x="2683627" y="901915"/>
                  </a:lnTo>
                  <a:lnTo>
                    <a:pt x="0" y="901915"/>
                  </a:lnTo>
                  <a:close/>
                </a:path>
              </a:pathLst>
            </a:custGeom>
            <a:solidFill>
              <a:srgbClr val="D9D9D9">
                <a:alpha val="77647"/>
              </a:srgbClr>
            </a:solidFill>
          </p:spPr>
        </p:sp>
      </p:grpSp>
      <p:sp>
        <p:nvSpPr>
          <p:cNvPr id="9" name="TextBox 9"/>
          <p:cNvSpPr txBox="1"/>
          <p:nvPr/>
        </p:nvSpPr>
        <p:spPr>
          <a:xfrm>
            <a:off x="966755" y="3021330"/>
            <a:ext cx="10863208" cy="3348990"/>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Glacial Indifference"/>
              </a:rPr>
              <a:t>Professor Paulo Santos de Almeida - Environmental Law Professor in School of Arts, Sciences and Humanities, University of São Paulo</a:t>
            </a:r>
          </a:p>
          <a:p>
            <a:pPr algn="ctr">
              <a:lnSpc>
                <a:spcPts val="3359"/>
              </a:lnSpc>
              <a:spcBef>
                <a:spcPct val="0"/>
              </a:spcBef>
            </a:pPr>
            <a:endParaRPr lang="en-US" sz="2400">
              <a:solidFill>
                <a:srgbClr val="000000"/>
              </a:solidFill>
              <a:latin typeface="Glacial Indifference"/>
            </a:endParaRPr>
          </a:p>
          <a:p>
            <a:pPr algn="just">
              <a:lnSpc>
                <a:spcPts val="3359"/>
              </a:lnSpc>
              <a:spcBef>
                <a:spcPct val="0"/>
              </a:spcBef>
            </a:pPr>
            <a:r>
              <a:rPr lang="en-US" sz="2400">
                <a:solidFill>
                  <a:srgbClr val="000000"/>
                </a:solidFill>
                <a:latin typeface="Glacial Indifference"/>
              </a:rPr>
              <a:t>Professor Tadeu Fabricio Malheiros - Associate Professor in School of Engineering of São Carlos, University of São Paulo</a:t>
            </a:r>
          </a:p>
          <a:p>
            <a:pPr algn="just">
              <a:lnSpc>
                <a:spcPts val="3359"/>
              </a:lnSpc>
              <a:spcBef>
                <a:spcPct val="0"/>
              </a:spcBef>
            </a:pPr>
            <a:endParaRPr lang="en-US" sz="2400">
              <a:solidFill>
                <a:srgbClr val="000000"/>
              </a:solidFill>
              <a:latin typeface="Glacial Indifference"/>
            </a:endParaRPr>
          </a:p>
          <a:p>
            <a:pPr algn="just">
              <a:lnSpc>
                <a:spcPts val="3359"/>
              </a:lnSpc>
              <a:spcBef>
                <a:spcPct val="0"/>
              </a:spcBef>
            </a:pPr>
            <a:r>
              <a:rPr lang="en-US" sz="2400">
                <a:solidFill>
                  <a:srgbClr val="000000"/>
                </a:solidFill>
                <a:latin typeface="Glacial Indifference"/>
              </a:rPr>
              <a:t>Maria Cristina Santana Pereira - PhD Student at the Polytechnic School of the University of São Paulo (USP)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l="7976" t="4570" r="6353" b="3640"/>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252847" y="3545269"/>
            <a:ext cx="2615588" cy="2264981"/>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44321" t="-53022" r="-163182" b="-46723"/>
              </a:stretch>
            </a:blipFill>
          </p:spPr>
        </p:sp>
      </p:grpSp>
      <p:grpSp>
        <p:nvGrpSpPr>
          <p:cNvPr id="4" name="Group 4"/>
          <p:cNvGrpSpPr>
            <a:grpSpLocks noChangeAspect="1"/>
          </p:cNvGrpSpPr>
          <p:nvPr/>
        </p:nvGrpSpPr>
        <p:grpSpPr>
          <a:xfrm>
            <a:off x="15405712" y="3545269"/>
            <a:ext cx="2615588" cy="2264981"/>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20546" r="-20546"/>
              </a:stretch>
            </a:blipFill>
          </p:spPr>
        </p:sp>
      </p:grpSp>
      <p:grpSp>
        <p:nvGrpSpPr>
          <p:cNvPr id="6" name="Group 6"/>
          <p:cNvGrpSpPr>
            <a:grpSpLocks noChangeAspect="1"/>
          </p:cNvGrpSpPr>
          <p:nvPr/>
        </p:nvGrpSpPr>
        <p:grpSpPr>
          <a:xfrm>
            <a:off x="9144000" y="7171340"/>
            <a:ext cx="2615588" cy="2264981"/>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20546" r="-20546"/>
              </a:stretch>
            </a:blipFill>
          </p:spPr>
        </p:sp>
      </p:grpSp>
      <p:grpSp>
        <p:nvGrpSpPr>
          <p:cNvPr id="8" name="Group 8"/>
          <p:cNvGrpSpPr>
            <a:grpSpLocks noChangeAspect="1"/>
          </p:cNvGrpSpPr>
          <p:nvPr/>
        </p:nvGrpSpPr>
        <p:grpSpPr>
          <a:xfrm>
            <a:off x="13335035" y="4753960"/>
            <a:ext cx="2615588" cy="2264981"/>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24993" t="-43268" r="-40425"/>
              </a:stretch>
            </a:blipFill>
          </p:spPr>
        </p:sp>
      </p:grpSp>
      <p:grpSp>
        <p:nvGrpSpPr>
          <p:cNvPr id="10" name="Group 10"/>
          <p:cNvGrpSpPr>
            <a:grpSpLocks noChangeAspect="1"/>
          </p:cNvGrpSpPr>
          <p:nvPr/>
        </p:nvGrpSpPr>
        <p:grpSpPr>
          <a:xfrm>
            <a:off x="15443812" y="5937029"/>
            <a:ext cx="2615588" cy="2264981"/>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14946" r="-14946"/>
              </a:stretch>
            </a:blipFill>
          </p:spPr>
        </p:sp>
      </p:grpSp>
      <p:grpSp>
        <p:nvGrpSpPr>
          <p:cNvPr id="12" name="Group 12"/>
          <p:cNvGrpSpPr>
            <a:grpSpLocks noChangeAspect="1"/>
          </p:cNvGrpSpPr>
          <p:nvPr/>
        </p:nvGrpSpPr>
        <p:grpSpPr>
          <a:xfrm>
            <a:off x="13335035" y="7126669"/>
            <a:ext cx="2615588" cy="2264981"/>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a:stretch>
                <a:fillRect l="-14946" r="-14946"/>
              </a:stretch>
            </a:blipFill>
          </p:spPr>
        </p:sp>
      </p:grpSp>
      <p:grpSp>
        <p:nvGrpSpPr>
          <p:cNvPr id="14" name="Group 14"/>
          <p:cNvGrpSpPr>
            <a:grpSpLocks noChangeAspect="1"/>
          </p:cNvGrpSpPr>
          <p:nvPr/>
        </p:nvGrpSpPr>
        <p:grpSpPr>
          <a:xfrm>
            <a:off x="11247110" y="5962650"/>
            <a:ext cx="2615588" cy="2264981"/>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l="-7730" r="-7730"/>
              </a:stretch>
            </a:blipFill>
          </p:spPr>
        </p:sp>
      </p:grpSp>
      <p:pic>
        <p:nvPicPr>
          <p:cNvPr id="16" name="Picture 16"/>
          <p:cNvPicPr>
            <a:picLocks noChangeAspect="1"/>
          </p:cNvPicPr>
          <p:nvPr/>
        </p:nvPicPr>
        <p:blipFill>
          <a:blip r:embed="rId9"/>
          <a:srcRect t="5625" b="5624"/>
          <a:stretch>
            <a:fillRect/>
          </a:stretch>
        </p:blipFill>
        <p:spPr>
          <a:xfrm>
            <a:off x="0" y="534353"/>
            <a:ext cx="18288000" cy="1217295"/>
          </a:xfrm>
          <a:prstGeom prst="rect">
            <a:avLst/>
          </a:prstGeom>
        </p:spPr>
      </p:pic>
      <p:grpSp>
        <p:nvGrpSpPr>
          <p:cNvPr id="17" name="Group 17"/>
          <p:cNvGrpSpPr/>
          <p:nvPr/>
        </p:nvGrpSpPr>
        <p:grpSpPr>
          <a:xfrm>
            <a:off x="415838" y="2787839"/>
            <a:ext cx="8059774" cy="5202548"/>
            <a:chOff x="0" y="0"/>
            <a:chExt cx="1750705" cy="1130072"/>
          </a:xfrm>
        </p:grpSpPr>
        <p:sp>
          <p:nvSpPr>
            <p:cNvPr id="18" name="Freeform 18"/>
            <p:cNvSpPr/>
            <p:nvPr/>
          </p:nvSpPr>
          <p:spPr>
            <a:xfrm>
              <a:off x="0" y="0"/>
              <a:ext cx="1750705" cy="1130072"/>
            </a:xfrm>
            <a:custGeom>
              <a:avLst/>
              <a:gdLst/>
              <a:ahLst/>
              <a:cxnLst/>
              <a:rect l="l" t="t" r="r" b="b"/>
              <a:pathLst>
                <a:path w="1750705" h="1130072">
                  <a:moveTo>
                    <a:pt x="0" y="0"/>
                  </a:moveTo>
                  <a:lnTo>
                    <a:pt x="1750705" y="0"/>
                  </a:lnTo>
                  <a:lnTo>
                    <a:pt x="1750705" y="1130072"/>
                  </a:lnTo>
                  <a:lnTo>
                    <a:pt x="0" y="1130072"/>
                  </a:lnTo>
                  <a:close/>
                </a:path>
              </a:pathLst>
            </a:custGeom>
            <a:solidFill>
              <a:srgbClr val="FFFFFF">
                <a:alpha val="74901"/>
              </a:srgbClr>
            </a:solidFill>
          </p:spPr>
        </p:sp>
      </p:grpSp>
      <p:sp>
        <p:nvSpPr>
          <p:cNvPr id="19" name="TextBox 19"/>
          <p:cNvSpPr txBox="1"/>
          <p:nvPr/>
        </p:nvSpPr>
        <p:spPr>
          <a:xfrm>
            <a:off x="810612" y="3039920"/>
            <a:ext cx="7270225" cy="4641236"/>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Glacial Indifference"/>
              </a:rPr>
              <a:t>The International Sustainable Campus Network (ISCN) is a non-profit association of globally leading colleges and universities representing over 30 countries and working together to holistically integrate sustainability into campus operations, research and teaching. </a:t>
            </a:r>
          </a:p>
          <a:p>
            <a:pPr algn="just">
              <a:lnSpc>
                <a:spcPts val="3359"/>
              </a:lnSpc>
              <a:spcBef>
                <a:spcPct val="0"/>
              </a:spcBef>
            </a:pPr>
            <a:endParaRPr lang="en-US" sz="2400">
              <a:solidFill>
                <a:srgbClr val="000000"/>
              </a:solidFill>
              <a:latin typeface="Glacial Indifference"/>
            </a:endParaRPr>
          </a:p>
          <a:p>
            <a:pPr algn="just">
              <a:lnSpc>
                <a:spcPts val="3359"/>
              </a:lnSpc>
              <a:spcBef>
                <a:spcPct val="0"/>
              </a:spcBef>
            </a:pPr>
            <a:r>
              <a:rPr lang="en-US" sz="2400">
                <a:solidFill>
                  <a:srgbClr val="000000"/>
                </a:solidFill>
                <a:latin typeface="Glacial Indifference"/>
              </a:rPr>
              <a:t>The ISCN is governed by the ISCN Board, composed of senior representatives of the ISCN co-host member universities. The Board is supported by an ISCN Advisory Committee that includes representatives elected by the ISCN network universities.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38000"/>
            </a:blip>
            <a:srcRect l="14014" r="14014"/>
            <a:stretch>
              <a:fillRect/>
            </a:stretch>
          </p:blipFill>
          <p:spPr>
            <a:xfrm>
              <a:off x="0" y="0"/>
              <a:ext cx="24384000" cy="13716000"/>
            </a:xfrm>
            <a:prstGeom prst="rect">
              <a:avLst/>
            </a:prstGeom>
          </p:spPr>
        </p:pic>
      </p:grpSp>
      <p:grpSp>
        <p:nvGrpSpPr>
          <p:cNvPr id="4" name="Group 4"/>
          <p:cNvGrpSpPr/>
          <p:nvPr/>
        </p:nvGrpSpPr>
        <p:grpSpPr>
          <a:xfrm>
            <a:off x="-25995" y="381811"/>
            <a:ext cx="18392088" cy="1113229"/>
            <a:chOff x="0" y="0"/>
            <a:chExt cx="4277296" cy="258895"/>
          </a:xfrm>
        </p:grpSpPr>
        <p:sp>
          <p:nvSpPr>
            <p:cNvPr id="5" name="Freeform 5"/>
            <p:cNvSpPr/>
            <p:nvPr/>
          </p:nvSpPr>
          <p:spPr>
            <a:xfrm>
              <a:off x="0" y="0"/>
              <a:ext cx="4277296" cy="258894"/>
            </a:xfrm>
            <a:custGeom>
              <a:avLst/>
              <a:gdLst/>
              <a:ahLst/>
              <a:cxnLst/>
              <a:rect l="l" t="t" r="r" b="b"/>
              <a:pathLst>
                <a:path w="4277296" h="258894">
                  <a:moveTo>
                    <a:pt x="0" y="0"/>
                  </a:moveTo>
                  <a:lnTo>
                    <a:pt x="4277296" y="0"/>
                  </a:lnTo>
                  <a:lnTo>
                    <a:pt x="4277296" y="258894"/>
                  </a:lnTo>
                  <a:lnTo>
                    <a:pt x="0" y="258894"/>
                  </a:lnTo>
                  <a:close/>
                </a:path>
              </a:pathLst>
            </a:custGeom>
            <a:solidFill>
              <a:srgbClr val="FFFFFF">
                <a:alpha val="73725"/>
              </a:srgbClr>
            </a:solidFill>
          </p:spPr>
        </p:sp>
      </p:grpSp>
      <p:sp>
        <p:nvSpPr>
          <p:cNvPr id="6" name="TextBox 6"/>
          <p:cNvSpPr txBox="1"/>
          <p:nvPr/>
        </p:nvSpPr>
        <p:spPr>
          <a:xfrm>
            <a:off x="6729280" y="620926"/>
            <a:ext cx="3728323" cy="62484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Lato Bold"/>
              </a:rPr>
              <a:t>Breakout Sessions</a:t>
            </a:r>
          </a:p>
        </p:txBody>
      </p:sp>
      <p:sp>
        <p:nvSpPr>
          <p:cNvPr id="7" name="TextBox 7"/>
          <p:cNvSpPr txBox="1"/>
          <p:nvPr/>
        </p:nvSpPr>
        <p:spPr>
          <a:xfrm>
            <a:off x="382434" y="1719994"/>
            <a:ext cx="17115183" cy="539750"/>
          </a:xfrm>
          <a:prstGeom prst="rect">
            <a:avLst/>
          </a:prstGeom>
        </p:spPr>
        <p:txBody>
          <a:bodyPr lIns="0" tIns="0" rIns="0" bIns="0" rtlCol="0" anchor="t">
            <a:spAutoFit/>
          </a:bodyPr>
          <a:lstStyle/>
          <a:p>
            <a:pPr>
              <a:lnSpc>
                <a:spcPts val="4480"/>
              </a:lnSpc>
              <a:spcBef>
                <a:spcPct val="0"/>
              </a:spcBef>
            </a:pPr>
            <a:r>
              <a:rPr lang="en-US" sz="3200" b="1">
                <a:solidFill>
                  <a:srgbClr val="000000"/>
                </a:solidFill>
                <a:latin typeface="Montserrat Semi-Bold"/>
              </a:rPr>
              <a:t>Participative Approaches to Support Circular Economy &amp; Waste Mitigation</a:t>
            </a:r>
          </a:p>
        </p:txBody>
      </p:sp>
      <p:sp>
        <p:nvSpPr>
          <p:cNvPr id="8" name="TextBox 8"/>
          <p:cNvSpPr txBox="1"/>
          <p:nvPr/>
        </p:nvSpPr>
        <p:spPr>
          <a:xfrm>
            <a:off x="382434" y="2586246"/>
            <a:ext cx="17772756" cy="2115312"/>
          </a:xfrm>
          <a:prstGeom prst="rect">
            <a:avLst/>
          </a:prstGeom>
        </p:spPr>
        <p:txBody>
          <a:bodyPr lIns="0" tIns="0" rIns="0" bIns="0" rtlCol="0" anchor="t">
            <a:spAutoFit/>
          </a:bodyPr>
          <a:lstStyle/>
          <a:p>
            <a:pPr>
              <a:lnSpc>
                <a:spcPts val="2783"/>
              </a:lnSpc>
            </a:pPr>
            <a:r>
              <a:rPr lang="en-US" sz="2400">
                <a:solidFill>
                  <a:srgbClr val="000000"/>
                </a:solidFill>
                <a:latin typeface="Glacial Indifference"/>
              </a:rPr>
              <a:t>Fahmida Ahmed Bangert - Director, Sustainability and Business Services, Stanford University</a:t>
            </a:r>
          </a:p>
          <a:p>
            <a:pPr>
              <a:lnSpc>
                <a:spcPts val="2783"/>
              </a:lnSpc>
            </a:pPr>
            <a:endParaRPr lang="en-US" sz="2400">
              <a:solidFill>
                <a:srgbClr val="000000"/>
              </a:solidFill>
              <a:latin typeface="Glacial Indifference"/>
            </a:endParaRPr>
          </a:p>
          <a:p>
            <a:pPr>
              <a:lnSpc>
                <a:spcPts val="2783"/>
              </a:lnSpc>
            </a:pPr>
            <a:r>
              <a:rPr lang="en-US" sz="2400">
                <a:solidFill>
                  <a:srgbClr val="000000"/>
                </a:solidFill>
                <a:latin typeface="Glacial Indifference"/>
              </a:rPr>
              <a:t>Prinya Thaewanarumitkul - Ph.D., Assistant Professor, Vice Rector for Sustainability and Rangsit Campus Administration, Thammasat University (moderator)</a:t>
            </a:r>
          </a:p>
          <a:p>
            <a:pPr>
              <a:lnSpc>
                <a:spcPts val="2783"/>
              </a:lnSpc>
            </a:pPr>
            <a:endParaRPr lang="en-US" sz="2400">
              <a:solidFill>
                <a:srgbClr val="000000"/>
              </a:solidFill>
              <a:latin typeface="Glacial Indifference"/>
            </a:endParaRPr>
          </a:p>
          <a:p>
            <a:pPr>
              <a:lnSpc>
                <a:spcPts val="2783"/>
              </a:lnSpc>
            </a:pPr>
            <a:r>
              <a:rPr lang="en-US" sz="2400">
                <a:solidFill>
                  <a:srgbClr val="000000"/>
                </a:solidFill>
                <a:latin typeface="Glacial Indifference"/>
              </a:rPr>
              <a:t>Joy Lam - Sustainability Office, University of Hong Kong</a:t>
            </a:r>
          </a:p>
        </p:txBody>
      </p:sp>
      <p:sp>
        <p:nvSpPr>
          <p:cNvPr id="9" name="TextBox 9"/>
          <p:cNvSpPr txBox="1"/>
          <p:nvPr/>
        </p:nvSpPr>
        <p:spPr>
          <a:xfrm>
            <a:off x="382434" y="5086350"/>
            <a:ext cx="8108911" cy="539750"/>
          </a:xfrm>
          <a:prstGeom prst="rect">
            <a:avLst/>
          </a:prstGeom>
        </p:spPr>
        <p:txBody>
          <a:bodyPr lIns="0" tIns="0" rIns="0" bIns="0" rtlCol="0" anchor="t">
            <a:spAutoFit/>
          </a:bodyPr>
          <a:lstStyle/>
          <a:p>
            <a:pPr>
              <a:lnSpc>
                <a:spcPts val="4480"/>
              </a:lnSpc>
              <a:spcBef>
                <a:spcPct val="0"/>
              </a:spcBef>
            </a:pPr>
            <a:r>
              <a:rPr lang="en-US" sz="3200" b="1">
                <a:solidFill>
                  <a:srgbClr val="000000"/>
                </a:solidFill>
                <a:latin typeface="Montserrat Semi-Bold"/>
              </a:rPr>
              <a:t>Cultural Change &amp; Strategy Setting</a:t>
            </a:r>
          </a:p>
        </p:txBody>
      </p:sp>
      <p:sp>
        <p:nvSpPr>
          <p:cNvPr id="10" name="TextBox 10"/>
          <p:cNvSpPr txBox="1"/>
          <p:nvPr/>
        </p:nvSpPr>
        <p:spPr>
          <a:xfrm>
            <a:off x="382434" y="6169420"/>
            <a:ext cx="17575229" cy="3621786"/>
          </a:xfrm>
          <a:prstGeom prst="rect">
            <a:avLst/>
          </a:prstGeom>
        </p:spPr>
        <p:txBody>
          <a:bodyPr lIns="0" tIns="0" rIns="0" bIns="0" rtlCol="0" anchor="t">
            <a:spAutoFit/>
          </a:bodyPr>
          <a:lstStyle/>
          <a:p>
            <a:pPr>
              <a:lnSpc>
                <a:spcPts val="2592"/>
              </a:lnSpc>
            </a:pPr>
            <a:r>
              <a:rPr lang="en-US" sz="2400">
                <a:solidFill>
                  <a:srgbClr val="000000"/>
                </a:solidFill>
                <a:latin typeface="Glacial Indifference"/>
              </a:rPr>
              <a:t>Maria Djupström - Sustainability Strategist, Chalmers University of Technology</a:t>
            </a:r>
          </a:p>
          <a:p>
            <a:pPr>
              <a:lnSpc>
                <a:spcPts val="2592"/>
              </a:lnSpc>
            </a:pPr>
            <a:endParaRPr lang="en-US" sz="2400">
              <a:solidFill>
                <a:srgbClr val="000000"/>
              </a:solidFill>
              <a:latin typeface="Glacial Indifference"/>
            </a:endParaRPr>
          </a:p>
          <a:p>
            <a:pPr>
              <a:lnSpc>
                <a:spcPts val="2592"/>
              </a:lnSpc>
            </a:pPr>
            <a:r>
              <a:rPr lang="en-US" sz="2400">
                <a:solidFill>
                  <a:srgbClr val="000000"/>
                </a:solidFill>
                <a:latin typeface="Glacial Indifference"/>
              </a:rPr>
              <a:t>Ullika Lundgren - Sustainability Coordinator, University of Gothenburg </a:t>
            </a:r>
          </a:p>
          <a:p>
            <a:pPr>
              <a:lnSpc>
                <a:spcPts val="2592"/>
              </a:lnSpc>
            </a:pPr>
            <a:endParaRPr lang="en-US" sz="2400">
              <a:solidFill>
                <a:srgbClr val="000000"/>
              </a:solidFill>
              <a:latin typeface="Glacial Indifference"/>
            </a:endParaRPr>
          </a:p>
          <a:p>
            <a:pPr>
              <a:lnSpc>
                <a:spcPts val="2592"/>
              </a:lnSpc>
            </a:pPr>
            <a:r>
              <a:rPr lang="en-US" sz="2400">
                <a:solidFill>
                  <a:srgbClr val="000000"/>
                </a:solidFill>
                <a:latin typeface="Glacial Indifference"/>
              </a:rPr>
              <a:t>Eddi Omrcen - Sustainability Officer, University of Gothenburg </a:t>
            </a:r>
          </a:p>
          <a:p>
            <a:pPr>
              <a:lnSpc>
                <a:spcPts val="2592"/>
              </a:lnSpc>
            </a:pPr>
            <a:endParaRPr lang="en-US" sz="2400">
              <a:solidFill>
                <a:srgbClr val="000000"/>
              </a:solidFill>
              <a:latin typeface="Glacial Indifference"/>
            </a:endParaRPr>
          </a:p>
          <a:p>
            <a:pPr>
              <a:lnSpc>
                <a:spcPts val="2592"/>
              </a:lnSpc>
            </a:pPr>
            <a:r>
              <a:rPr lang="en-US" sz="2400">
                <a:solidFill>
                  <a:srgbClr val="000000"/>
                </a:solidFill>
                <a:latin typeface="Glacial Indifference"/>
              </a:rPr>
              <a:t>Lauren Hennessy - Outreach Program Manager, Office of Sustainability Stanford University</a:t>
            </a:r>
          </a:p>
          <a:p>
            <a:pPr>
              <a:lnSpc>
                <a:spcPts val="2592"/>
              </a:lnSpc>
            </a:pPr>
            <a:endParaRPr lang="en-US" sz="2400">
              <a:solidFill>
                <a:srgbClr val="000000"/>
              </a:solidFill>
              <a:latin typeface="Glacial Indifference"/>
            </a:endParaRPr>
          </a:p>
          <a:p>
            <a:pPr>
              <a:lnSpc>
                <a:spcPts val="2592"/>
              </a:lnSpc>
            </a:pPr>
            <a:r>
              <a:rPr lang="en-US" sz="2400">
                <a:solidFill>
                  <a:srgbClr val="000000"/>
                </a:solidFill>
                <a:latin typeface="Glacial Indifference"/>
              </a:rPr>
              <a:t>Emilio Latorre - Professor, Fundación Universitaria Católica  Lumen Gentium</a:t>
            </a:r>
          </a:p>
          <a:p>
            <a:pPr>
              <a:lnSpc>
                <a:spcPts val="2592"/>
              </a:lnSpc>
            </a:pPr>
            <a:endParaRPr lang="en-US" sz="2400">
              <a:solidFill>
                <a:srgbClr val="000000"/>
              </a:solidFill>
              <a:latin typeface="Glacial Indifference"/>
            </a:endParaRPr>
          </a:p>
          <a:p>
            <a:pPr>
              <a:lnSpc>
                <a:spcPts val="2592"/>
              </a:lnSpc>
            </a:pPr>
            <a:r>
              <a:rPr lang="en-US" sz="2400">
                <a:solidFill>
                  <a:srgbClr val="000000"/>
                </a:solidFill>
                <a:latin typeface="Glacial Indifference"/>
              </a:rPr>
              <a:t>Thalita dos Santos Dalbelo - Coordinator of the Master Plan, University of Campinas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35000"/>
            </a:blip>
            <a:srcRect l="14014" r="14014"/>
            <a:stretch>
              <a:fillRect/>
            </a:stretch>
          </p:blipFill>
          <p:spPr>
            <a:xfrm>
              <a:off x="0" y="0"/>
              <a:ext cx="24384000" cy="13716000"/>
            </a:xfrm>
            <a:prstGeom prst="rect">
              <a:avLst/>
            </a:prstGeom>
          </p:spPr>
        </p:pic>
      </p:grpSp>
      <p:grpSp>
        <p:nvGrpSpPr>
          <p:cNvPr id="4" name="Group 4"/>
          <p:cNvGrpSpPr/>
          <p:nvPr/>
        </p:nvGrpSpPr>
        <p:grpSpPr>
          <a:xfrm>
            <a:off x="-25995" y="381811"/>
            <a:ext cx="18392088" cy="1113229"/>
            <a:chOff x="0" y="0"/>
            <a:chExt cx="4277296" cy="258895"/>
          </a:xfrm>
        </p:grpSpPr>
        <p:sp>
          <p:nvSpPr>
            <p:cNvPr id="5" name="Freeform 5"/>
            <p:cNvSpPr/>
            <p:nvPr/>
          </p:nvSpPr>
          <p:spPr>
            <a:xfrm>
              <a:off x="0" y="0"/>
              <a:ext cx="4277296" cy="258894"/>
            </a:xfrm>
            <a:custGeom>
              <a:avLst/>
              <a:gdLst/>
              <a:ahLst/>
              <a:cxnLst/>
              <a:rect l="l" t="t" r="r" b="b"/>
              <a:pathLst>
                <a:path w="4277296" h="258894">
                  <a:moveTo>
                    <a:pt x="0" y="0"/>
                  </a:moveTo>
                  <a:lnTo>
                    <a:pt x="4277296" y="0"/>
                  </a:lnTo>
                  <a:lnTo>
                    <a:pt x="4277296" y="258894"/>
                  </a:lnTo>
                  <a:lnTo>
                    <a:pt x="0" y="258894"/>
                  </a:lnTo>
                  <a:close/>
                </a:path>
              </a:pathLst>
            </a:custGeom>
            <a:solidFill>
              <a:srgbClr val="FFFFFF">
                <a:alpha val="73725"/>
              </a:srgbClr>
            </a:solidFill>
          </p:spPr>
        </p:sp>
      </p:grpSp>
      <p:sp>
        <p:nvSpPr>
          <p:cNvPr id="6" name="TextBox 6"/>
          <p:cNvSpPr txBox="1"/>
          <p:nvPr/>
        </p:nvSpPr>
        <p:spPr>
          <a:xfrm>
            <a:off x="6729280" y="620926"/>
            <a:ext cx="3728323" cy="62484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Lato Bold"/>
              </a:rPr>
              <a:t>Breakout Sessions</a:t>
            </a:r>
          </a:p>
        </p:txBody>
      </p:sp>
      <p:sp>
        <p:nvSpPr>
          <p:cNvPr id="7" name="TextBox 7"/>
          <p:cNvSpPr txBox="1"/>
          <p:nvPr/>
        </p:nvSpPr>
        <p:spPr>
          <a:xfrm>
            <a:off x="384047" y="1755845"/>
            <a:ext cx="7684515" cy="539750"/>
          </a:xfrm>
          <a:prstGeom prst="rect">
            <a:avLst/>
          </a:prstGeom>
        </p:spPr>
        <p:txBody>
          <a:bodyPr lIns="0" tIns="0" rIns="0" bIns="0" rtlCol="0" anchor="t">
            <a:spAutoFit/>
          </a:bodyPr>
          <a:lstStyle/>
          <a:p>
            <a:pPr>
              <a:lnSpc>
                <a:spcPts val="4480"/>
              </a:lnSpc>
              <a:spcBef>
                <a:spcPct val="0"/>
              </a:spcBef>
            </a:pPr>
            <a:r>
              <a:rPr lang="en-US" sz="3200">
                <a:solidFill>
                  <a:srgbClr val="000000"/>
                </a:solidFill>
                <a:latin typeface="Montserrat Semi-Bold"/>
              </a:rPr>
              <a:t>Data-Driven Change Management</a:t>
            </a:r>
          </a:p>
        </p:txBody>
      </p:sp>
      <p:sp>
        <p:nvSpPr>
          <p:cNvPr id="8" name="TextBox 8"/>
          <p:cNvSpPr txBox="1"/>
          <p:nvPr/>
        </p:nvSpPr>
        <p:spPr>
          <a:xfrm>
            <a:off x="384047" y="2635381"/>
            <a:ext cx="13346164" cy="1697355"/>
          </a:xfrm>
          <a:prstGeom prst="rect">
            <a:avLst/>
          </a:prstGeom>
        </p:spPr>
        <p:txBody>
          <a:bodyPr lIns="0" tIns="0" rIns="0" bIns="0" rtlCol="0" anchor="t">
            <a:spAutoFit/>
          </a:bodyPr>
          <a:lstStyle/>
          <a:p>
            <a:pPr>
              <a:lnSpc>
                <a:spcPts val="2640"/>
              </a:lnSpc>
            </a:pPr>
            <a:r>
              <a:rPr lang="en-US" sz="2400">
                <a:solidFill>
                  <a:srgbClr val="000000"/>
                </a:solidFill>
                <a:latin typeface="Glacial Indifference"/>
              </a:rPr>
              <a:t>Derek Wietsma - Senior Data Analyst, Office of Sustainability, MIT </a:t>
            </a:r>
          </a:p>
          <a:p>
            <a:pPr>
              <a:lnSpc>
                <a:spcPts val="2640"/>
              </a:lnSpc>
            </a:pPr>
            <a:endParaRPr lang="en-US" sz="2400">
              <a:solidFill>
                <a:srgbClr val="000000"/>
              </a:solidFill>
              <a:latin typeface="Glacial Indifference"/>
            </a:endParaRPr>
          </a:p>
          <a:p>
            <a:pPr>
              <a:lnSpc>
                <a:spcPts val="2640"/>
              </a:lnSpc>
            </a:pPr>
            <a:r>
              <a:rPr lang="en-US" sz="2400">
                <a:solidFill>
                  <a:srgbClr val="000000"/>
                </a:solidFill>
                <a:latin typeface="Glacial Indifference"/>
              </a:rPr>
              <a:t>Jacob Steen Møller (moderator) - Director of Facilities and Real Estate, DTU </a:t>
            </a:r>
          </a:p>
          <a:p>
            <a:pPr>
              <a:lnSpc>
                <a:spcPts val="2640"/>
              </a:lnSpc>
            </a:pPr>
            <a:endParaRPr lang="en-US" sz="2400">
              <a:solidFill>
                <a:srgbClr val="000000"/>
              </a:solidFill>
              <a:latin typeface="Glacial Indifference"/>
            </a:endParaRPr>
          </a:p>
          <a:p>
            <a:pPr>
              <a:lnSpc>
                <a:spcPts val="2640"/>
              </a:lnSpc>
            </a:pPr>
            <a:r>
              <a:rPr lang="en-US" sz="2400">
                <a:solidFill>
                  <a:srgbClr val="000000"/>
                </a:solidFill>
                <a:latin typeface="Glacial Indifference"/>
              </a:rPr>
              <a:t>Alex Waegel - Center for Environmental Building + Design, University of Pennsylvania</a:t>
            </a:r>
          </a:p>
        </p:txBody>
      </p:sp>
      <p:sp>
        <p:nvSpPr>
          <p:cNvPr id="9" name="TextBox 9"/>
          <p:cNvSpPr txBox="1"/>
          <p:nvPr/>
        </p:nvSpPr>
        <p:spPr>
          <a:xfrm>
            <a:off x="384047" y="5086350"/>
            <a:ext cx="8037022" cy="539750"/>
          </a:xfrm>
          <a:prstGeom prst="rect">
            <a:avLst/>
          </a:prstGeom>
        </p:spPr>
        <p:txBody>
          <a:bodyPr lIns="0" tIns="0" rIns="0" bIns="0" rtlCol="0" anchor="t">
            <a:spAutoFit/>
          </a:bodyPr>
          <a:lstStyle/>
          <a:p>
            <a:pPr>
              <a:lnSpc>
                <a:spcPts val="4480"/>
              </a:lnSpc>
              <a:spcBef>
                <a:spcPct val="0"/>
              </a:spcBef>
            </a:pPr>
            <a:r>
              <a:rPr lang="en-US" sz="3200">
                <a:solidFill>
                  <a:srgbClr val="000000"/>
                </a:solidFill>
                <a:latin typeface="Montserrat Semi-Bold"/>
              </a:rPr>
              <a:t>Holistic Approaches to Food &amp; Health</a:t>
            </a:r>
          </a:p>
        </p:txBody>
      </p:sp>
      <p:sp>
        <p:nvSpPr>
          <p:cNvPr id="10" name="TextBox 10"/>
          <p:cNvSpPr txBox="1"/>
          <p:nvPr/>
        </p:nvSpPr>
        <p:spPr>
          <a:xfrm>
            <a:off x="421292" y="5901372"/>
            <a:ext cx="17497512" cy="3035427"/>
          </a:xfrm>
          <a:prstGeom prst="rect">
            <a:avLst/>
          </a:prstGeom>
        </p:spPr>
        <p:txBody>
          <a:bodyPr lIns="0" tIns="0" rIns="0" bIns="0" rtlCol="0" anchor="t">
            <a:spAutoFit/>
          </a:bodyPr>
          <a:lstStyle/>
          <a:p>
            <a:pPr>
              <a:lnSpc>
                <a:spcPts val="2664"/>
              </a:lnSpc>
            </a:pPr>
            <a:r>
              <a:rPr lang="en-US" sz="2400">
                <a:solidFill>
                  <a:srgbClr val="000000"/>
                </a:solidFill>
                <a:latin typeface="Glacial Indifference"/>
              </a:rPr>
              <a:t>Dr. María del Coro Arizmendi Arriaga - Head of the Sustainability Coordination Office, Universidad Nacional Autónoma de México</a:t>
            </a:r>
          </a:p>
          <a:p>
            <a:pPr>
              <a:lnSpc>
                <a:spcPts val="2664"/>
              </a:lnSpc>
            </a:pPr>
            <a:endParaRPr lang="en-US" sz="2400">
              <a:solidFill>
                <a:srgbClr val="000000"/>
              </a:solidFill>
              <a:latin typeface="Glacial Indifference"/>
            </a:endParaRPr>
          </a:p>
          <a:p>
            <a:pPr>
              <a:lnSpc>
                <a:spcPts val="2664"/>
              </a:lnSpc>
            </a:pPr>
            <a:r>
              <a:rPr lang="en-US" sz="2400">
                <a:solidFill>
                  <a:srgbClr val="000000"/>
                </a:solidFill>
                <a:latin typeface="Glacial Indifference"/>
              </a:rPr>
              <a:t>David Havelick - Sustainability Manager, Harvard Office for Sustainability </a:t>
            </a:r>
          </a:p>
          <a:p>
            <a:pPr>
              <a:lnSpc>
                <a:spcPts val="2664"/>
              </a:lnSpc>
            </a:pPr>
            <a:endParaRPr lang="en-US" sz="2400">
              <a:solidFill>
                <a:srgbClr val="000000"/>
              </a:solidFill>
              <a:latin typeface="Glacial Indifference"/>
            </a:endParaRPr>
          </a:p>
          <a:p>
            <a:pPr>
              <a:lnSpc>
                <a:spcPts val="2664"/>
              </a:lnSpc>
            </a:pPr>
            <a:r>
              <a:rPr lang="en-US" sz="2400">
                <a:solidFill>
                  <a:srgbClr val="000000"/>
                </a:solidFill>
                <a:latin typeface="Glacial Indifference"/>
              </a:rPr>
              <a:t>Aneta Andrzejczyk - Deputy Director of the Office for Research, Strategies, and  Development, Medical University of Lodz</a:t>
            </a:r>
          </a:p>
          <a:p>
            <a:pPr>
              <a:lnSpc>
                <a:spcPts val="2664"/>
              </a:lnSpc>
            </a:pPr>
            <a:endParaRPr lang="en-US" sz="2400">
              <a:solidFill>
                <a:srgbClr val="000000"/>
              </a:solidFill>
              <a:latin typeface="Glacial Indifference"/>
            </a:endParaRPr>
          </a:p>
          <a:p>
            <a:pPr>
              <a:lnSpc>
                <a:spcPts val="2664"/>
              </a:lnSpc>
            </a:pPr>
            <a:r>
              <a:rPr lang="en-US" sz="2400">
                <a:solidFill>
                  <a:srgbClr val="000000"/>
                </a:solidFill>
                <a:latin typeface="Glacial Indifference"/>
              </a:rPr>
              <a:t>Lea Lamotte - Student, Montpellier SupAgro</a:t>
            </a:r>
          </a:p>
          <a:p>
            <a:pPr>
              <a:lnSpc>
                <a:spcPts val="2664"/>
              </a:lnSpc>
            </a:pPr>
            <a:endParaRPr lang="en-US" sz="2400">
              <a:solidFill>
                <a:srgbClr val="000000"/>
              </a:solidFill>
              <a:latin typeface="Glacial Indifference"/>
            </a:endParaRPr>
          </a:p>
          <a:p>
            <a:pPr>
              <a:lnSpc>
                <a:spcPts val="2664"/>
              </a:lnSpc>
            </a:pPr>
            <a:r>
              <a:rPr lang="en-US" sz="2400">
                <a:solidFill>
                  <a:srgbClr val="000000"/>
                </a:solidFill>
                <a:latin typeface="Glacial Indifference"/>
              </a:rPr>
              <a:t>Massimiliano Rossetti - Sustainability Manager,  University of Milano-Bicocca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25000"/>
            <a:stretch>
              <a:fillRect/>
            </a:stretch>
          </p:blipFill>
          <p:spPr>
            <a:xfrm>
              <a:off x="0" y="0"/>
              <a:ext cx="12192000" cy="6858000"/>
            </a:xfrm>
            <a:prstGeom prst="rect">
              <a:avLst/>
            </a:prstGeom>
          </p:spPr>
        </p:pic>
        <p:pic>
          <p:nvPicPr>
            <p:cNvPr id="4" name="Picture 4"/>
            <p:cNvPicPr>
              <a:picLocks noChangeAspect="1"/>
            </p:cNvPicPr>
            <p:nvPr/>
          </p:nvPicPr>
          <p:blipFill>
            <a:blip r:embed="rId3"/>
            <a:srcRect t="25000"/>
            <a:stretch>
              <a:fillRect/>
            </a:stretch>
          </p:blipFill>
          <p:spPr>
            <a:xfrm>
              <a:off x="12192000" y="0"/>
              <a:ext cx="12192000" cy="6858000"/>
            </a:xfrm>
            <a:prstGeom prst="rect">
              <a:avLst/>
            </a:prstGeom>
          </p:spPr>
        </p:pic>
        <p:pic>
          <p:nvPicPr>
            <p:cNvPr id="5" name="Picture 5"/>
            <p:cNvPicPr>
              <a:picLocks noChangeAspect="1"/>
            </p:cNvPicPr>
            <p:nvPr/>
          </p:nvPicPr>
          <p:blipFill>
            <a:blip r:embed="rId4"/>
            <a:srcRect/>
            <a:stretch>
              <a:fillRect/>
            </a:stretch>
          </p:blipFill>
          <p:spPr>
            <a:xfrm>
              <a:off x="0" y="6858000"/>
              <a:ext cx="12192000" cy="6858000"/>
            </a:xfrm>
            <a:prstGeom prst="rect">
              <a:avLst/>
            </a:prstGeom>
          </p:spPr>
        </p:pic>
        <p:pic>
          <p:nvPicPr>
            <p:cNvPr id="6" name="Picture 6"/>
            <p:cNvPicPr>
              <a:picLocks noChangeAspect="1"/>
            </p:cNvPicPr>
            <p:nvPr/>
          </p:nvPicPr>
          <p:blipFill>
            <a:blip r:embed="rId5"/>
            <a:srcRect t="25305" r="-523" b="-698"/>
            <a:stretch>
              <a:fillRect/>
            </a:stretch>
          </p:blipFill>
          <p:spPr>
            <a:xfrm>
              <a:off x="12192000" y="6858000"/>
              <a:ext cx="12192000" cy="6858000"/>
            </a:xfrm>
            <a:prstGeom prst="rect">
              <a:avLst/>
            </a:prstGeom>
          </p:spPr>
        </p:pic>
      </p:grpSp>
      <p:grpSp>
        <p:nvGrpSpPr>
          <p:cNvPr id="7" name="Group 7"/>
          <p:cNvGrpSpPr/>
          <p:nvPr/>
        </p:nvGrpSpPr>
        <p:grpSpPr>
          <a:xfrm>
            <a:off x="-104088" y="4782361"/>
            <a:ext cx="18392088" cy="1113229"/>
            <a:chOff x="0" y="0"/>
            <a:chExt cx="4277296" cy="258895"/>
          </a:xfrm>
        </p:grpSpPr>
        <p:sp>
          <p:nvSpPr>
            <p:cNvPr id="8" name="Freeform 8"/>
            <p:cNvSpPr/>
            <p:nvPr/>
          </p:nvSpPr>
          <p:spPr>
            <a:xfrm>
              <a:off x="0" y="0"/>
              <a:ext cx="4277296" cy="258894"/>
            </a:xfrm>
            <a:custGeom>
              <a:avLst/>
              <a:gdLst/>
              <a:ahLst/>
              <a:cxnLst/>
              <a:rect l="l" t="t" r="r" b="b"/>
              <a:pathLst>
                <a:path w="4277296" h="258894">
                  <a:moveTo>
                    <a:pt x="0" y="0"/>
                  </a:moveTo>
                  <a:lnTo>
                    <a:pt x="4277296" y="0"/>
                  </a:lnTo>
                  <a:lnTo>
                    <a:pt x="4277296" y="258894"/>
                  </a:lnTo>
                  <a:lnTo>
                    <a:pt x="0" y="258894"/>
                  </a:lnTo>
                  <a:close/>
                </a:path>
              </a:pathLst>
            </a:custGeom>
            <a:solidFill>
              <a:srgbClr val="FFFFFF">
                <a:alpha val="90980"/>
              </a:srgbClr>
            </a:solidFill>
          </p:spPr>
        </p:sp>
      </p:grpSp>
      <p:sp>
        <p:nvSpPr>
          <p:cNvPr id="9" name="TextBox 9"/>
          <p:cNvSpPr txBox="1"/>
          <p:nvPr/>
        </p:nvSpPr>
        <p:spPr>
          <a:xfrm>
            <a:off x="7034080" y="4988456"/>
            <a:ext cx="3728323" cy="62484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Lato Bold"/>
              </a:rPr>
              <a:t>Breakout Sessions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l="14014" r="14014"/>
            <a:stretch>
              <a:fillRect/>
            </a:stretch>
          </p:blipFill>
          <p:spPr>
            <a:xfrm>
              <a:off x="0" y="0"/>
              <a:ext cx="24384000" cy="13716000"/>
            </a:xfrm>
            <a:prstGeom prst="rect">
              <a:avLst/>
            </a:prstGeom>
          </p:spPr>
        </p:pic>
      </p:grpSp>
      <p:grpSp>
        <p:nvGrpSpPr>
          <p:cNvPr id="4" name="Group 4"/>
          <p:cNvGrpSpPr/>
          <p:nvPr/>
        </p:nvGrpSpPr>
        <p:grpSpPr>
          <a:xfrm>
            <a:off x="-57150" y="457200"/>
            <a:ext cx="18326100" cy="1181100"/>
            <a:chOff x="0" y="0"/>
            <a:chExt cx="4261949" cy="274679"/>
          </a:xfrm>
        </p:grpSpPr>
        <p:sp>
          <p:nvSpPr>
            <p:cNvPr id="5" name="Freeform 5"/>
            <p:cNvSpPr/>
            <p:nvPr/>
          </p:nvSpPr>
          <p:spPr>
            <a:xfrm>
              <a:off x="0" y="0"/>
              <a:ext cx="4261950" cy="274679"/>
            </a:xfrm>
            <a:custGeom>
              <a:avLst/>
              <a:gdLst/>
              <a:ahLst/>
              <a:cxnLst/>
              <a:rect l="l" t="t" r="r" b="b"/>
              <a:pathLst>
                <a:path w="4261950" h="274679">
                  <a:moveTo>
                    <a:pt x="0" y="0"/>
                  </a:moveTo>
                  <a:lnTo>
                    <a:pt x="4261950" y="0"/>
                  </a:lnTo>
                  <a:lnTo>
                    <a:pt x="4261950" y="274679"/>
                  </a:lnTo>
                  <a:lnTo>
                    <a:pt x="0" y="274679"/>
                  </a:lnTo>
                  <a:close/>
                </a:path>
              </a:pathLst>
            </a:custGeom>
            <a:solidFill>
              <a:srgbClr val="D9D9D9">
                <a:alpha val="89803"/>
              </a:srgbClr>
            </a:solidFill>
          </p:spPr>
        </p:sp>
      </p:grpSp>
      <p:grpSp>
        <p:nvGrpSpPr>
          <p:cNvPr id="6" name="Group 6"/>
          <p:cNvGrpSpPr/>
          <p:nvPr/>
        </p:nvGrpSpPr>
        <p:grpSpPr>
          <a:xfrm>
            <a:off x="285750" y="2571750"/>
            <a:ext cx="10788864" cy="2571750"/>
            <a:chOff x="0" y="0"/>
            <a:chExt cx="2509077" cy="598091"/>
          </a:xfrm>
        </p:grpSpPr>
        <p:sp>
          <p:nvSpPr>
            <p:cNvPr id="7" name="Freeform 7"/>
            <p:cNvSpPr/>
            <p:nvPr/>
          </p:nvSpPr>
          <p:spPr>
            <a:xfrm>
              <a:off x="0" y="0"/>
              <a:ext cx="2509077" cy="598091"/>
            </a:xfrm>
            <a:custGeom>
              <a:avLst/>
              <a:gdLst/>
              <a:ahLst/>
              <a:cxnLst/>
              <a:rect l="l" t="t" r="r" b="b"/>
              <a:pathLst>
                <a:path w="2509077" h="598091">
                  <a:moveTo>
                    <a:pt x="0" y="0"/>
                  </a:moveTo>
                  <a:lnTo>
                    <a:pt x="2509077" y="0"/>
                  </a:lnTo>
                  <a:lnTo>
                    <a:pt x="2509077" y="598091"/>
                  </a:lnTo>
                  <a:lnTo>
                    <a:pt x="0" y="598091"/>
                  </a:lnTo>
                  <a:close/>
                </a:path>
              </a:pathLst>
            </a:custGeom>
            <a:solidFill>
              <a:srgbClr val="D9D9D9">
                <a:alpha val="80784"/>
              </a:srgbClr>
            </a:solidFill>
          </p:spPr>
        </p:sp>
      </p:grpSp>
      <p:sp>
        <p:nvSpPr>
          <p:cNvPr id="8" name="TextBox 8"/>
          <p:cNvSpPr txBox="1"/>
          <p:nvPr/>
        </p:nvSpPr>
        <p:spPr>
          <a:xfrm>
            <a:off x="617138" y="2756843"/>
            <a:ext cx="10053179" cy="2129790"/>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Glacial Indifference"/>
              </a:rPr>
              <a:t>Rapid Round Presentations</a:t>
            </a:r>
          </a:p>
          <a:p>
            <a:pP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Plenary Session 3: Assessing SDGs Implementation Within Universities </a:t>
            </a:r>
          </a:p>
          <a:p>
            <a:pP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ISCN Close Ceremony and Outlook </a:t>
            </a:r>
          </a:p>
        </p:txBody>
      </p:sp>
      <p:sp>
        <p:nvSpPr>
          <p:cNvPr id="9" name="TextBox 9"/>
          <p:cNvSpPr txBox="1"/>
          <p:nvPr/>
        </p:nvSpPr>
        <p:spPr>
          <a:xfrm>
            <a:off x="169340" y="476250"/>
            <a:ext cx="4192667" cy="624840"/>
          </a:xfrm>
          <a:prstGeom prst="rect">
            <a:avLst/>
          </a:prstGeom>
        </p:spPr>
        <p:txBody>
          <a:bodyPr lIns="0" tIns="0" rIns="0" bIns="0" rtlCol="0" anchor="t">
            <a:spAutoFit/>
          </a:bodyPr>
          <a:lstStyle/>
          <a:p>
            <a:pPr>
              <a:lnSpc>
                <a:spcPts val="5040"/>
              </a:lnSpc>
              <a:spcBef>
                <a:spcPct val="0"/>
              </a:spcBef>
            </a:pPr>
            <a:r>
              <a:rPr lang="en-US" sz="3600">
                <a:solidFill>
                  <a:srgbClr val="000000"/>
                </a:solidFill>
                <a:latin typeface="Lato Bold"/>
              </a:rPr>
              <a:t>Day 3 - 14 June </a:t>
            </a:r>
          </a:p>
        </p:txBody>
      </p:sp>
      <p:sp>
        <p:nvSpPr>
          <p:cNvPr id="10" name="TextBox 10"/>
          <p:cNvSpPr txBox="1"/>
          <p:nvPr/>
        </p:nvSpPr>
        <p:spPr>
          <a:xfrm>
            <a:off x="617138" y="1066800"/>
            <a:ext cx="9682228" cy="400933"/>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ontserrat Semi-Bold"/>
              </a:rPr>
              <a:t>At Environmental Agency Building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l="14014" r="14014"/>
            <a:stretch>
              <a:fillRect/>
            </a:stretch>
          </p:blipFill>
          <p:spPr>
            <a:xfrm>
              <a:off x="0" y="0"/>
              <a:ext cx="24384000" cy="13716000"/>
            </a:xfrm>
            <a:prstGeom prst="rect">
              <a:avLst/>
            </a:prstGeom>
          </p:spPr>
        </p:pic>
      </p:grpSp>
      <p:grpSp>
        <p:nvGrpSpPr>
          <p:cNvPr id="4" name="Group 4"/>
          <p:cNvGrpSpPr/>
          <p:nvPr/>
        </p:nvGrpSpPr>
        <p:grpSpPr>
          <a:xfrm>
            <a:off x="-57150" y="457200"/>
            <a:ext cx="18326100" cy="1181100"/>
            <a:chOff x="0" y="0"/>
            <a:chExt cx="4261949" cy="274679"/>
          </a:xfrm>
        </p:grpSpPr>
        <p:sp>
          <p:nvSpPr>
            <p:cNvPr id="5" name="Freeform 5"/>
            <p:cNvSpPr/>
            <p:nvPr/>
          </p:nvSpPr>
          <p:spPr>
            <a:xfrm>
              <a:off x="0" y="0"/>
              <a:ext cx="4261950" cy="274679"/>
            </a:xfrm>
            <a:custGeom>
              <a:avLst/>
              <a:gdLst/>
              <a:ahLst/>
              <a:cxnLst/>
              <a:rect l="l" t="t" r="r" b="b"/>
              <a:pathLst>
                <a:path w="4261950" h="274679">
                  <a:moveTo>
                    <a:pt x="0" y="0"/>
                  </a:moveTo>
                  <a:lnTo>
                    <a:pt x="4261950" y="0"/>
                  </a:lnTo>
                  <a:lnTo>
                    <a:pt x="4261950" y="274679"/>
                  </a:lnTo>
                  <a:lnTo>
                    <a:pt x="0" y="274679"/>
                  </a:lnTo>
                  <a:close/>
                </a:path>
              </a:pathLst>
            </a:custGeom>
            <a:solidFill>
              <a:srgbClr val="D9D9D9">
                <a:alpha val="89803"/>
              </a:srgbClr>
            </a:solidFill>
          </p:spPr>
        </p:sp>
      </p:grpSp>
      <p:sp>
        <p:nvSpPr>
          <p:cNvPr id="6" name="TextBox 6"/>
          <p:cNvSpPr txBox="1"/>
          <p:nvPr/>
        </p:nvSpPr>
        <p:spPr>
          <a:xfrm>
            <a:off x="179948" y="609654"/>
            <a:ext cx="13015889" cy="752367"/>
          </a:xfrm>
          <a:prstGeom prst="rect">
            <a:avLst/>
          </a:prstGeom>
        </p:spPr>
        <p:txBody>
          <a:bodyPr lIns="0" tIns="0" rIns="0" bIns="0" rtlCol="0" anchor="t">
            <a:spAutoFit/>
          </a:bodyPr>
          <a:lstStyle/>
          <a:p>
            <a:pPr>
              <a:lnSpc>
                <a:spcPts val="6160"/>
              </a:lnSpc>
              <a:spcBef>
                <a:spcPct val="0"/>
              </a:spcBef>
            </a:pPr>
            <a:r>
              <a:rPr lang="en-US" sz="4400">
                <a:solidFill>
                  <a:srgbClr val="000000"/>
                </a:solidFill>
                <a:latin typeface="Lato Bold"/>
              </a:rPr>
              <a:t>RAPID ROUND PRESENTATIONS</a:t>
            </a:r>
          </a:p>
        </p:txBody>
      </p:sp>
      <p:grpSp>
        <p:nvGrpSpPr>
          <p:cNvPr id="7" name="Group 7"/>
          <p:cNvGrpSpPr/>
          <p:nvPr/>
        </p:nvGrpSpPr>
        <p:grpSpPr>
          <a:xfrm>
            <a:off x="628650" y="2686050"/>
            <a:ext cx="11239500" cy="4521613"/>
            <a:chOff x="0" y="0"/>
            <a:chExt cx="2613878" cy="1051554"/>
          </a:xfrm>
        </p:grpSpPr>
        <p:sp>
          <p:nvSpPr>
            <p:cNvPr id="8" name="Freeform 8"/>
            <p:cNvSpPr/>
            <p:nvPr/>
          </p:nvSpPr>
          <p:spPr>
            <a:xfrm>
              <a:off x="0" y="0"/>
              <a:ext cx="2613877" cy="1051554"/>
            </a:xfrm>
            <a:custGeom>
              <a:avLst/>
              <a:gdLst/>
              <a:ahLst/>
              <a:cxnLst/>
              <a:rect l="l" t="t" r="r" b="b"/>
              <a:pathLst>
                <a:path w="2613877" h="1051554">
                  <a:moveTo>
                    <a:pt x="0" y="0"/>
                  </a:moveTo>
                  <a:lnTo>
                    <a:pt x="2613877" y="0"/>
                  </a:lnTo>
                  <a:lnTo>
                    <a:pt x="2613877" y="1051554"/>
                  </a:lnTo>
                  <a:lnTo>
                    <a:pt x="0" y="1051554"/>
                  </a:lnTo>
                  <a:close/>
                </a:path>
              </a:pathLst>
            </a:custGeom>
            <a:solidFill>
              <a:srgbClr val="D9D9D9">
                <a:alpha val="81960"/>
              </a:srgbClr>
            </a:solidFill>
          </p:spPr>
        </p:sp>
      </p:grpSp>
      <p:sp>
        <p:nvSpPr>
          <p:cNvPr id="9" name="TextBox 9"/>
          <p:cNvSpPr txBox="1"/>
          <p:nvPr/>
        </p:nvSpPr>
        <p:spPr>
          <a:xfrm>
            <a:off x="1028700" y="2961736"/>
            <a:ext cx="10504509" cy="3836670"/>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Glacial Indifference"/>
              </a:rPr>
              <a:t>Ryan Jin - Lead (Smart Cities and Mobility), EcoLabs Centre of Innovation for Energy, Energy Research Institute, Nanyang Technological University</a:t>
            </a:r>
          </a:p>
          <a:p>
            <a:pP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Francois Miller - Sustainability Director, McGill University </a:t>
            </a:r>
          </a:p>
          <a:p>
            <a:pP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Rogério Benez - Production Engineer, Methodist University of Piracicaba</a:t>
            </a:r>
          </a:p>
          <a:p>
            <a:pP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Prinya Thaewanarumitkul - Ph.D., Assistant Professor, Vice Rector for Sustainability and Rangsit Campus Administration, Thammasat University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l="14014" r="14014"/>
            <a:stretch>
              <a:fillRect/>
            </a:stretch>
          </p:blipFill>
          <p:spPr>
            <a:xfrm>
              <a:off x="0" y="0"/>
              <a:ext cx="24384000" cy="13716000"/>
            </a:xfrm>
            <a:prstGeom prst="rect">
              <a:avLst/>
            </a:prstGeom>
          </p:spPr>
        </p:pic>
      </p:grpSp>
      <p:grpSp>
        <p:nvGrpSpPr>
          <p:cNvPr id="4" name="Group 4"/>
          <p:cNvGrpSpPr/>
          <p:nvPr/>
        </p:nvGrpSpPr>
        <p:grpSpPr>
          <a:xfrm>
            <a:off x="-57150" y="457200"/>
            <a:ext cx="18326100" cy="1181100"/>
            <a:chOff x="0" y="0"/>
            <a:chExt cx="4261949" cy="274679"/>
          </a:xfrm>
        </p:grpSpPr>
        <p:sp>
          <p:nvSpPr>
            <p:cNvPr id="5" name="Freeform 5"/>
            <p:cNvSpPr/>
            <p:nvPr/>
          </p:nvSpPr>
          <p:spPr>
            <a:xfrm>
              <a:off x="0" y="0"/>
              <a:ext cx="4261950" cy="274679"/>
            </a:xfrm>
            <a:custGeom>
              <a:avLst/>
              <a:gdLst/>
              <a:ahLst/>
              <a:cxnLst/>
              <a:rect l="l" t="t" r="r" b="b"/>
              <a:pathLst>
                <a:path w="4261950" h="274679">
                  <a:moveTo>
                    <a:pt x="0" y="0"/>
                  </a:moveTo>
                  <a:lnTo>
                    <a:pt x="4261950" y="0"/>
                  </a:lnTo>
                  <a:lnTo>
                    <a:pt x="4261950" y="274679"/>
                  </a:lnTo>
                  <a:lnTo>
                    <a:pt x="0" y="274679"/>
                  </a:lnTo>
                  <a:close/>
                </a:path>
              </a:pathLst>
            </a:custGeom>
            <a:solidFill>
              <a:srgbClr val="D9D9D9">
                <a:alpha val="89803"/>
              </a:srgbClr>
            </a:solidFill>
          </p:spPr>
        </p:sp>
      </p:grpSp>
      <p:sp>
        <p:nvSpPr>
          <p:cNvPr id="6" name="TextBox 6"/>
          <p:cNvSpPr txBox="1"/>
          <p:nvPr/>
        </p:nvSpPr>
        <p:spPr>
          <a:xfrm>
            <a:off x="404555" y="709022"/>
            <a:ext cx="17814585" cy="619467"/>
          </a:xfrm>
          <a:prstGeom prst="rect">
            <a:avLst/>
          </a:prstGeom>
        </p:spPr>
        <p:txBody>
          <a:bodyPr lIns="0" tIns="0" rIns="0" bIns="0" rtlCol="0" anchor="t">
            <a:spAutoFit/>
          </a:bodyPr>
          <a:lstStyle/>
          <a:p>
            <a:pPr>
              <a:lnSpc>
                <a:spcPts val="5040"/>
              </a:lnSpc>
              <a:spcBef>
                <a:spcPct val="0"/>
              </a:spcBef>
            </a:pPr>
            <a:r>
              <a:rPr lang="en-US" sz="3600">
                <a:solidFill>
                  <a:srgbClr val="000000"/>
                </a:solidFill>
                <a:latin typeface="Lato Bold"/>
              </a:rPr>
              <a:t>ASSESSING SDG’S IMPLEMENTATION WITHIN UNIVERSITIES</a:t>
            </a:r>
          </a:p>
        </p:txBody>
      </p:sp>
      <p:grpSp>
        <p:nvGrpSpPr>
          <p:cNvPr id="7" name="Group 7"/>
          <p:cNvGrpSpPr/>
          <p:nvPr/>
        </p:nvGrpSpPr>
        <p:grpSpPr>
          <a:xfrm>
            <a:off x="628650" y="2609850"/>
            <a:ext cx="11749361" cy="4354714"/>
            <a:chOff x="0" y="0"/>
            <a:chExt cx="2732452" cy="1012740"/>
          </a:xfrm>
        </p:grpSpPr>
        <p:sp>
          <p:nvSpPr>
            <p:cNvPr id="8" name="Freeform 8"/>
            <p:cNvSpPr/>
            <p:nvPr/>
          </p:nvSpPr>
          <p:spPr>
            <a:xfrm>
              <a:off x="0" y="0"/>
              <a:ext cx="2732452" cy="1012740"/>
            </a:xfrm>
            <a:custGeom>
              <a:avLst/>
              <a:gdLst/>
              <a:ahLst/>
              <a:cxnLst/>
              <a:rect l="l" t="t" r="r" b="b"/>
              <a:pathLst>
                <a:path w="2732452" h="1012740">
                  <a:moveTo>
                    <a:pt x="0" y="0"/>
                  </a:moveTo>
                  <a:lnTo>
                    <a:pt x="2732452" y="0"/>
                  </a:lnTo>
                  <a:lnTo>
                    <a:pt x="2732452" y="1012740"/>
                  </a:lnTo>
                  <a:lnTo>
                    <a:pt x="0" y="1012740"/>
                  </a:lnTo>
                  <a:close/>
                </a:path>
              </a:pathLst>
            </a:custGeom>
            <a:solidFill>
              <a:srgbClr val="D9D9D9">
                <a:alpha val="62745"/>
              </a:srgbClr>
            </a:solidFill>
          </p:spPr>
        </p:sp>
      </p:grpSp>
      <p:sp>
        <p:nvSpPr>
          <p:cNvPr id="9" name="TextBox 9"/>
          <p:cNvSpPr txBox="1"/>
          <p:nvPr/>
        </p:nvSpPr>
        <p:spPr>
          <a:xfrm>
            <a:off x="1028700" y="2903312"/>
            <a:ext cx="10967340" cy="3348990"/>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Glacial Indifference"/>
              </a:rPr>
              <a:t>Ryan Jin - Lead (Smart Cities and Mobility), EcoLabs Centre of Innovation for Energy, Energy Research Institute, Nanyang Technological University</a:t>
            </a:r>
          </a:p>
          <a:p>
            <a:pP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Melissa Goodall (moderator) - Associate Director, Yale Office of Sustainability</a:t>
            </a:r>
          </a:p>
          <a:p>
            <a:pP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Flavio Martins - Superintendence for Environmental Affairs,University of São Paulo</a:t>
            </a:r>
          </a:p>
          <a:p>
            <a:pP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Duncan Ross - Chief Data Officer, Times Higher Education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12500" b="12500"/>
            <a:stretch>
              <a:fillRect/>
            </a:stretch>
          </p:blipFill>
          <p:spPr>
            <a:xfrm>
              <a:off x="0" y="0"/>
              <a:ext cx="24384000" cy="13716000"/>
            </a:xfrm>
            <a:prstGeom prst="rect">
              <a:avLst/>
            </a:prstGeom>
          </p:spPr>
        </p:pic>
      </p:grpSp>
      <p:grpSp>
        <p:nvGrpSpPr>
          <p:cNvPr id="4" name="Group 4"/>
          <p:cNvGrpSpPr/>
          <p:nvPr/>
        </p:nvGrpSpPr>
        <p:grpSpPr>
          <a:xfrm>
            <a:off x="-57150" y="457200"/>
            <a:ext cx="18326100" cy="1181100"/>
            <a:chOff x="0" y="0"/>
            <a:chExt cx="4261949" cy="274679"/>
          </a:xfrm>
        </p:grpSpPr>
        <p:sp>
          <p:nvSpPr>
            <p:cNvPr id="5" name="Freeform 5"/>
            <p:cNvSpPr/>
            <p:nvPr/>
          </p:nvSpPr>
          <p:spPr>
            <a:xfrm>
              <a:off x="0" y="0"/>
              <a:ext cx="4261950" cy="274679"/>
            </a:xfrm>
            <a:custGeom>
              <a:avLst/>
              <a:gdLst/>
              <a:ahLst/>
              <a:cxnLst/>
              <a:rect l="l" t="t" r="r" b="b"/>
              <a:pathLst>
                <a:path w="4261950" h="274679">
                  <a:moveTo>
                    <a:pt x="0" y="0"/>
                  </a:moveTo>
                  <a:lnTo>
                    <a:pt x="4261950" y="0"/>
                  </a:lnTo>
                  <a:lnTo>
                    <a:pt x="4261950" y="274679"/>
                  </a:lnTo>
                  <a:lnTo>
                    <a:pt x="0" y="274679"/>
                  </a:lnTo>
                  <a:close/>
                </a:path>
              </a:pathLst>
            </a:custGeom>
            <a:solidFill>
              <a:srgbClr val="D9D9D9">
                <a:alpha val="89803"/>
              </a:srgbClr>
            </a:solidFill>
          </p:spPr>
        </p:sp>
      </p:grpSp>
      <p:sp>
        <p:nvSpPr>
          <p:cNvPr id="6" name="TextBox 6"/>
          <p:cNvSpPr txBox="1"/>
          <p:nvPr/>
        </p:nvSpPr>
        <p:spPr>
          <a:xfrm>
            <a:off x="4669042" y="714755"/>
            <a:ext cx="8261498" cy="600718"/>
          </a:xfrm>
          <a:prstGeom prst="rect">
            <a:avLst/>
          </a:prstGeom>
        </p:spPr>
        <p:txBody>
          <a:bodyPr lIns="0" tIns="0" rIns="0" bIns="0" rtlCol="0" anchor="t">
            <a:spAutoFit/>
          </a:bodyPr>
          <a:lstStyle/>
          <a:p>
            <a:pPr algn="ctr">
              <a:lnSpc>
                <a:spcPts val="4818"/>
              </a:lnSpc>
              <a:spcBef>
                <a:spcPct val="0"/>
              </a:spcBef>
            </a:pPr>
            <a:r>
              <a:rPr lang="en-US" sz="3441">
                <a:solidFill>
                  <a:srgbClr val="000000"/>
                </a:solidFill>
                <a:latin typeface="Lato Bold"/>
              </a:rPr>
              <a:t>ISCN CLOSING CEREMONY &amp; OUTLOOK</a:t>
            </a:r>
          </a:p>
        </p:txBody>
      </p:sp>
      <p:grpSp>
        <p:nvGrpSpPr>
          <p:cNvPr id="7" name="Group 7"/>
          <p:cNvGrpSpPr/>
          <p:nvPr/>
        </p:nvGrpSpPr>
        <p:grpSpPr>
          <a:xfrm>
            <a:off x="227191" y="2571750"/>
            <a:ext cx="11448793" cy="3139260"/>
            <a:chOff x="0" y="0"/>
            <a:chExt cx="2662551" cy="730072"/>
          </a:xfrm>
        </p:grpSpPr>
        <p:sp>
          <p:nvSpPr>
            <p:cNvPr id="8" name="Freeform 8"/>
            <p:cNvSpPr/>
            <p:nvPr/>
          </p:nvSpPr>
          <p:spPr>
            <a:xfrm>
              <a:off x="0" y="0"/>
              <a:ext cx="2662551" cy="730072"/>
            </a:xfrm>
            <a:custGeom>
              <a:avLst/>
              <a:gdLst/>
              <a:ahLst/>
              <a:cxnLst/>
              <a:rect l="l" t="t" r="r" b="b"/>
              <a:pathLst>
                <a:path w="2662551" h="730072">
                  <a:moveTo>
                    <a:pt x="0" y="0"/>
                  </a:moveTo>
                  <a:lnTo>
                    <a:pt x="2662551" y="0"/>
                  </a:lnTo>
                  <a:lnTo>
                    <a:pt x="2662551" y="730072"/>
                  </a:lnTo>
                  <a:lnTo>
                    <a:pt x="0" y="730072"/>
                  </a:lnTo>
                  <a:close/>
                </a:path>
              </a:pathLst>
            </a:custGeom>
            <a:solidFill>
              <a:srgbClr val="D9D9D9"/>
            </a:solidFill>
          </p:spPr>
        </p:sp>
      </p:grpSp>
      <p:sp>
        <p:nvSpPr>
          <p:cNvPr id="9" name="TextBox 9"/>
          <p:cNvSpPr txBox="1"/>
          <p:nvPr/>
        </p:nvSpPr>
        <p:spPr>
          <a:xfrm>
            <a:off x="634191" y="2834550"/>
            <a:ext cx="10679714" cy="2556510"/>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Glacial Indifference"/>
              </a:rPr>
              <a:t>Etienne Marclay - Vice President of the ISCN Board, Vice President for Human Resources and Operations, EPFL</a:t>
            </a:r>
          </a:p>
          <a:p>
            <a:pPr algn="ct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Patrícia Faga Iglecias Lemos, Professor at USP</a:t>
            </a:r>
          </a:p>
          <a:p>
            <a:pPr algn="ctr">
              <a:lnSpc>
                <a:spcPts val="3359"/>
              </a:lnSpc>
              <a:spcBef>
                <a:spcPct val="0"/>
              </a:spcBef>
            </a:pPr>
            <a:endParaRPr lang="en-US" sz="2400">
              <a:solidFill>
                <a:srgbClr val="000000"/>
              </a:solidFill>
              <a:latin typeface="Glacial Indifference"/>
            </a:endParaRPr>
          </a:p>
          <a:p>
            <a:pPr>
              <a:lnSpc>
                <a:spcPts val="3359"/>
              </a:lnSpc>
              <a:spcBef>
                <a:spcPct val="0"/>
              </a:spcBef>
            </a:pPr>
            <a:r>
              <a:rPr lang="en-US" sz="2400">
                <a:solidFill>
                  <a:srgbClr val="000000"/>
                </a:solidFill>
                <a:latin typeface="Glacial Indifference"/>
              </a:rPr>
              <a:t>René Schwarzenbach, President of the ISCN Board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l="2826" r="8284"/>
            <a:stretch>
              <a:fillRect/>
            </a:stretch>
          </p:blipFill>
          <p:spPr>
            <a:xfrm>
              <a:off x="0" y="0"/>
              <a:ext cx="24384000" cy="13716000"/>
            </a:xfrm>
            <a:prstGeom prst="rect">
              <a:avLst/>
            </a:prstGeom>
          </p:spPr>
        </p:pic>
      </p:grpSp>
      <p:grpSp>
        <p:nvGrpSpPr>
          <p:cNvPr id="4" name="Group 4"/>
          <p:cNvGrpSpPr/>
          <p:nvPr/>
        </p:nvGrpSpPr>
        <p:grpSpPr>
          <a:xfrm>
            <a:off x="-1257" y="717801"/>
            <a:ext cx="18340693" cy="1840999"/>
            <a:chOff x="0" y="0"/>
            <a:chExt cx="4265343" cy="428146"/>
          </a:xfrm>
        </p:grpSpPr>
        <p:sp>
          <p:nvSpPr>
            <p:cNvPr id="5" name="Freeform 5"/>
            <p:cNvSpPr/>
            <p:nvPr/>
          </p:nvSpPr>
          <p:spPr>
            <a:xfrm>
              <a:off x="0" y="0"/>
              <a:ext cx="4265343" cy="428146"/>
            </a:xfrm>
            <a:custGeom>
              <a:avLst/>
              <a:gdLst/>
              <a:ahLst/>
              <a:cxnLst/>
              <a:rect l="l" t="t" r="r" b="b"/>
              <a:pathLst>
                <a:path w="4265343" h="428146">
                  <a:moveTo>
                    <a:pt x="0" y="0"/>
                  </a:moveTo>
                  <a:lnTo>
                    <a:pt x="4265343" y="0"/>
                  </a:lnTo>
                  <a:lnTo>
                    <a:pt x="4265343" y="428146"/>
                  </a:lnTo>
                  <a:lnTo>
                    <a:pt x="0" y="428146"/>
                  </a:lnTo>
                  <a:close/>
                </a:path>
              </a:pathLst>
            </a:custGeom>
            <a:solidFill>
              <a:srgbClr val="D9D9D9"/>
            </a:solidFill>
          </p:spPr>
        </p:sp>
      </p:grpSp>
      <p:sp>
        <p:nvSpPr>
          <p:cNvPr id="6" name="TextBox 6"/>
          <p:cNvSpPr txBox="1"/>
          <p:nvPr/>
        </p:nvSpPr>
        <p:spPr>
          <a:xfrm>
            <a:off x="482289" y="873760"/>
            <a:ext cx="17373600" cy="1471930"/>
          </a:xfrm>
          <a:prstGeom prst="rect">
            <a:avLst/>
          </a:prstGeom>
        </p:spPr>
        <p:txBody>
          <a:bodyPr lIns="0" tIns="0" rIns="0" bIns="0" rtlCol="0" anchor="t">
            <a:spAutoFit/>
          </a:bodyPr>
          <a:lstStyle/>
          <a:p>
            <a:pPr algn="ctr">
              <a:lnSpc>
                <a:spcPts val="3919"/>
              </a:lnSpc>
              <a:spcBef>
                <a:spcPct val="0"/>
              </a:spcBef>
            </a:pPr>
            <a:r>
              <a:rPr lang="en-US" sz="2800">
                <a:solidFill>
                  <a:srgbClr val="000000"/>
                </a:solidFill>
                <a:latin typeface="Glacial Indifference"/>
              </a:rPr>
              <a:t>The mission of the International Sustainable Campus Network (ISCN) is to provide a global forum to support leading colleges, universities, and corporate campuses in the exchange of information, ideas, and best practices for achieving sustainable campus operations and integrating sustainability in research and teaching.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18751"/>
            <a:ext cx="18288000" cy="9882703"/>
            <a:chOff x="0" y="0"/>
            <a:chExt cx="24384000" cy="13176937"/>
          </a:xfrm>
        </p:grpSpPr>
        <p:pic>
          <p:nvPicPr>
            <p:cNvPr id="3" name="Picture 3"/>
            <p:cNvPicPr>
              <a:picLocks noChangeAspect="1"/>
            </p:cNvPicPr>
            <p:nvPr/>
          </p:nvPicPr>
          <p:blipFill>
            <a:blip r:embed="rId2"/>
            <a:srcRect l="2971" r="5775"/>
            <a:stretch>
              <a:fillRect/>
            </a:stretch>
          </p:blipFill>
          <p:spPr>
            <a:xfrm>
              <a:off x="0" y="0"/>
              <a:ext cx="12192000" cy="13176937"/>
            </a:xfrm>
            <a:prstGeom prst="rect">
              <a:avLst/>
            </a:prstGeom>
          </p:spPr>
        </p:pic>
        <p:pic>
          <p:nvPicPr>
            <p:cNvPr id="4" name="Picture 4"/>
            <p:cNvPicPr>
              <a:picLocks noChangeAspect="1"/>
            </p:cNvPicPr>
            <p:nvPr/>
          </p:nvPicPr>
          <p:blipFill>
            <a:blip r:embed="rId3"/>
            <a:srcRect b="68251"/>
            <a:stretch>
              <a:fillRect/>
            </a:stretch>
          </p:blipFill>
          <p:spPr>
            <a:xfrm>
              <a:off x="12192000" y="0"/>
              <a:ext cx="12192000" cy="6588468"/>
            </a:xfrm>
            <a:prstGeom prst="rect">
              <a:avLst/>
            </a:prstGeom>
          </p:spPr>
        </p:pic>
        <p:pic>
          <p:nvPicPr>
            <p:cNvPr id="5" name="Picture 5"/>
            <p:cNvPicPr>
              <a:picLocks noChangeAspect="1"/>
            </p:cNvPicPr>
            <p:nvPr/>
          </p:nvPicPr>
          <p:blipFill>
            <a:blip r:embed="rId4"/>
            <a:srcRect t="3467" b="8305"/>
            <a:stretch>
              <a:fillRect/>
            </a:stretch>
          </p:blipFill>
          <p:spPr>
            <a:xfrm>
              <a:off x="12192000" y="6588468"/>
              <a:ext cx="12192000" cy="6588468"/>
            </a:xfrm>
            <a:prstGeom prst="rect">
              <a:avLst/>
            </a:prstGeom>
          </p:spPr>
        </p:pic>
      </p:grpSp>
      <p:grpSp>
        <p:nvGrpSpPr>
          <p:cNvPr id="6" name="Group 6"/>
          <p:cNvGrpSpPr/>
          <p:nvPr/>
        </p:nvGrpSpPr>
        <p:grpSpPr>
          <a:xfrm>
            <a:off x="-38100" y="0"/>
            <a:ext cx="18326100" cy="718751"/>
            <a:chOff x="0" y="0"/>
            <a:chExt cx="4261949" cy="167154"/>
          </a:xfrm>
        </p:grpSpPr>
        <p:sp>
          <p:nvSpPr>
            <p:cNvPr id="7" name="Freeform 7"/>
            <p:cNvSpPr/>
            <p:nvPr/>
          </p:nvSpPr>
          <p:spPr>
            <a:xfrm>
              <a:off x="0" y="0"/>
              <a:ext cx="4261950" cy="167154"/>
            </a:xfrm>
            <a:custGeom>
              <a:avLst/>
              <a:gdLst/>
              <a:ahLst/>
              <a:cxnLst/>
              <a:rect l="l" t="t" r="r" b="b"/>
              <a:pathLst>
                <a:path w="4261950" h="167154">
                  <a:moveTo>
                    <a:pt x="0" y="0"/>
                  </a:moveTo>
                  <a:lnTo>
                    <a:pt x="4261950" y="0"/>
                  </a:lnTo>
                  <a:lnTo>
                    <a:pt x="4261950" y="167154"/>
                  </a:lnTo>
                  <a:lnTo>
                    <a:pt x="0" y="167154"/>
                  </a:lnTo>
                  <a:close/>
                </a:path>
              </a:pathLst>
            </a:custGeom>
            <a:solidFill>
              <a:srgbClr val="D9D9D9">
                <a:alpha val="89803"/>
              </a:srgbClr>
            </a:solidFill>
          </p:spPr>
        </p:sp>
      </p:grpSp>
      <p:sp>
        <p:nvSpPr>
          <p:cNvPr id="8" name="TextBox 8"/>
          <p:cNvSpPr txBox="1"/>
          <p:nvPr/>
        </p:nvSpPr>
        <p:spPr>
          <a:xfrm>
            <a:off x="265287" y="28190"/>
            <a:ext cx="4288718" cy="600718"/>
          </a:xfrm>
          <a:prstGeom prst="rect">
            <a:avLst/>
          </a:prstGeom>
        </p:spPr>
        <p:txBody>
          <a:bodyPr lIns="0" tIns="0" rIns="0" bIns="0" rtlCol="0" anchor="t">
            <a:spAutoFit/>
          </a:bodyPr>
          <a:lstStyle/>
          <a:p>
            <a:pPr algn="ctr">
              <a:lnSpc>
                <a:spcPts val="4818"/>
              </a:lnSpc>
              <a:spcBef>
                <a:spcPct val="0"/>
              </a:spcBef>
            </a:pPr>
            <a:r>
              <a:rPr lang="en-US" sz="3441">
                <a:solidFill>
                  <a:srgbClr val="000000"/>
                </a:solidFill>
                <a:latin typeface="Lato Bold"/>
              </a:rPr>
              <a:t>MEDIA REPORTS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69904" y="1408690"/>
            <a:ext cx="12069820" cy="3580135"/>
            <a:chOff x="0" y="0"/>
            <a:chExt cx="2806978" cy="832602"/>
          </a:xfrm>
        </p:grpSpPr>
        <p:sp>
          <p:nvSpPr>
            <p:cNvPr id="3" name="Freeform 3"/>
            <p:cNvSpPr/>
            <p:nvPr/>
          </p:nvSpPr>
          <p:spPr>
            <a:xfrm>
              <a:off x="0" y="0"/>
              <a:ext cx="2806978" cy="832602"/>
            </a:xfrm>
            <a:custGeom>
              <a:avLst/>
              <a:gdLst/>
              <a:ahLst/>
              <a:cxnLst/>
              <a:rect l="l" t="t" r="r" b="b"/>
              <a:pathLst>
                <a:path w="2806978" h="832602">
                  <a:moveTo>
                    <a:pt x="0" y="0"/>
                  </a:moveTo>
                  <a:lnTo>
                    <a:pt x="2806978" y="0"/>
                  </a:lnTo>
                  <a:lnTo>
                    <a:pt x="2806978" y="832602"/>
                  </a:lnTo>
                  <a:lnTo>
                    <a:pt x="0" y="832602"/>
                  </a:lnTo>
                  <a:close/>
                </a:path>
              </a:pathLst>
            </a:custGeom>
            <a:solidFill>
              <a:srgbClr val="D9D9D9">
                <a:alpha val="74901"/>
              </a:srgbClr>
            </a:solidFill>
          </p:spPr>
        </p:sp>
      </p:grpSp>
      <p:sp>
        <p:nvSpPr>
          <p:cNvPr id="4" name="TextBox 4"/>
          <p:cNvSpPr txBox="1"/>
          <p:nvPr/>
        </p:nvSpPr>
        <p:spPr>
          <a:xfrm>
            <a:off x="306298" y="1536941"/>
            <a:ext cx="10865239" cy="2232025"/>
          </a:xfrm>
          <a:prstGeom prst="rect">
            <a:avLst/>
          </a:prstGeom>
        </p:spPr>
        <p:txBody>
          <a:bodyPr lIns="0" tIns="0" rIns="0" bIns="0" rtlCol="0" anchor="t">
            <a:spAutoFit/>
          </a:bodyPr>
          <a:lstStyle/>
          <a:p>
            <a:pPr>
              <a:lnSpc>
                <a:spcPts val="8960"/>
              </a:lnSpc>
              <a:spcBef>
                <a:spcPct val="0"/>
              </a:spcBef>
            </a:pPr>
            <a:r>
              <a:rPr lang="en-US" sz="6400">
                <a:solidFill>
                  <a:srgbClr val="000000"/>
                </a:solidFill>
                <a:latin typeface="Montserrat Semi-Bold"/>
              </a:rPr>
              <a:t>International Sustainable </a:t>
            </a:r>
          </a:p>
          <a:p>
            <a:pPr>
              <a:lnSpc>
                <a:spcPts val="8960"/>
              </a:lnSpc>
              <a:spcBef>
                <a:spcPct val="0"/>
              </a:spcBef>
            </a:pPr>
            <a:r>
              <a:rPr lang="en-US" sz="6400">
                <a:solidFill>
                  <a:srgbClr val="000000"/>
                </a:solidFill>
                <a:latin typeface="Montserrat Semi-Bold"/>
              </a:rPr>
              <a:t>Campus Network </a:t>
            </a:r>
          </a:p>
        </p:txBody>
      </p:sp>
      <p:sp>
        <p:nvSpPr>
          <p:cNvPr id="5" name="TextBox 5"/>
          <p:cNvSpPr txBox="1"/>
          <p:nvPr/>
        </p:nvSpPr>
        <p:spPr>
          <a:xfrm>
            <a:off x="306298" y="4015133"/>
            <a:ext cx="13146045" cy="725805"/>
          </a:xfrm>
          <a:prstGeom prst="rect">
            <a:avLst/>
          </a:prstGeom>
        </p:spPr>
        <p:txBody>
          <a:bodyPr lIns="0" tIns="0" rIns="0" bIns="0" rtlCol="0" anchor="t">
            <a:spAutoFit/>
          </a:bodyPr>
          <a:lstStyle/>
          <a:p>
            <a:pPr>
              <a:lnSpc>
                <a:spcPts val="5880"/>
              </a:lnSpc>
              <a:spcBef>
                <a:spcPct val="0"/>
              </a:spcBef>
            </a:pPr>
            <a:r>
              <a:rPr lang="en-US" sz="4200">
                <a:solidFill>
                  <a:srgbClr val="000000"/>
                </a:solidFill>
                <a:latin typeface="Glacial Indifference"/>
              </a:rPr>
              <a:t>2019 São Paulo Conference </a:t>
            </a:r>
          </a:p>
        </p:txBody>
      </p:sp>
      <p:grpSp>
        <p:nvGrpSpPr>
          <p:cNvPr id="6" name="Group 6"/>
          <p:cNvGrpSpPr/>
          <p:nvPr/>
        </p:nvGrpSpPr>
        <p:grpSpPr>
          <a:xfrm>
            <a:off x="-269904" y="9649996"/>
            <a:ext cx="18827808" cy="831805"/>
            <a:chOff x="0" y="0"/>
            <a:chExt cx="4378627" cy="193446"/>
          </a:xfrm>
        </p:grpSpPr>
        <p:sp>
          <p:nvSpPr>
            <p:cNvPr id="7" name="Freeform 7"/>
            <p:cNvSpPr/>
            <p:nvPr/>
          </p:nvSpPr>
          <p:spPr>
            <a:xfrm>
              <a:off x="0" y="0"/>
              <a:ext cx="4378627" cy="193446"/>
            </a:xfrm>
            <a:custGeom>
              <a:avLst/>
              <a:gdLst/>
              <a:ahLst/>
              <a:cxnLst/>
              <a:rect l="l" t="t" r="r" b="b"/>
              <a:pathLst>
                <a:path w="4378627" h="193446">
                  <a:moveTo>
                    <a:pt x="0" y="0"/>
                  </a:moveTo>
                  <a:lnTo>
                    <a:pt x="4378627" y="0"/>
                  </a:lnTo>
                  <a:lnTo>
                    <a:pt x="4378627" y="193446"/>
                  </a:lnTo>
                  <a:lnTo>
                    <a:pt x="0" y="193446"/>
                  </a:lnTo>
                  <a:close/>
                </a:path>
              </a:pathLst>
            </a:custGeom>
            <a:solidFill>
              <a:srgbClr val="D9D9D9">
                <a:alpha val="74901"/>
              </a:srgbClr>
            </a:solidFill>
          </p:spPr>
        </p:sp>
      </p:grpSp>
      <p:sp>
        <p:nvSpPr>
          <p:cNvPr id="8" name="TextBox 8"/>
          <p:cNvSpPr txBox="1"/>
          <p:nvPr/>
        </p:nvSpPr>
        <p:spPr>
          <a:xfrm>
            <a:off x="543999" y="9685941"/>
            <a:ext cx="17339645" cy="481330"/>
          </a:xfrm>
          <a:prstGeom prst="rect">
            <a:avLst/>
          </a:prstGeom>
        </p:spPr>
        <p:txBody>
          <a:bodyPr lIns="0" tIns="0" rIns="0" bIns="0" rtlCol="0" anchor="t">
            <a:spAutoFit/>
          </a:bodyPr>
          <a:lstStyle/>
          <a:p>
            <a:pPr>
              <a:lnSpc>
                <a:spcPts val="3919"/>
              </a:lnSpc>
              <a:spcBef>
                <a:spcPct val="0"/>
              </a:spcBef>
            </a:pPr>
            <a:r>
              <a:rPr lang="en-US" sz="2800" spc="602">
                <a:solidFill>
                  <a:srgbClr val="000000"/>
                </a:solidFill>
                <a:latin typeface="Glacial Indifference"/>
              </a:rPr>
              <a:t>Conference Report - Superintendence of Environmental Management (SGA)</a:t>
            </a:r>
          </a:p>
        </p:txBody>
      </p:sp>
      <p:grpSp>
        <p:nvGrpSpPr>
          <p:cNvPr id="9" name="Group 9"/>
          <p:cNvGrpSpPr/>
          <p:nvPr/>
        </p:nvGrpSpPr>
        <p:grpSpPr>
          <a:xfrm>
            <a:off x="0" y="8139610"/>
            <a:ext cx="12210031" cy="916322"/>
            <a:chOff x="0" y="0"/>
            <a:chExt cx="2839586" cy="213101"/>
          </a:xfrm>
        </p:grpSpPr>
        <p:sp>
          <p:nvSpPr>
            <p:cNvPr id="10" name="Freeform 10"/>
            <p:cNvSpPr/>
            <p:nvPr/>
          </p:nvSpPr>
          <p:spPr>
            <a:xfrm>
              <a:off x="0" y="0"/>
              <a:ext cx="2839586" cy="213101"/>
            </a:xfrm>
            <a:custGeom>
              <a:avLst/>
              <a:gdLst/>
              <a:ahLst/>
              <a:cxnLst/>
              <a:rect l="l" t="t" r="r" b="b"/>
              <a:pathLst>
                <a:path w="2839586" h="213101">
                  <a:moveTo>
                    <a:pt x="0" y="0"/>
                  </a:moveTo>
                  <a:lnTo>
                    <a:pt x="2839586" y="0"/>
                  </a:lnTo>
                  <a:lnTo>
                    <a:pt x="2839586" y="213101"/>
                  </a:lnTo>
                  <a:lnTo>
                    <a:pt x="0" y="213101"/>
                  </a:lnTo>
                  <a:close/>
                </a:path>
              </a:pathLst>
            </a:custGeom>
            <a:solidFill>
              <a:srgbClr val="D9D9D9">
                <a:alpha val="74901"/>
              </a:srgbClr>
            </a:solidFill>
          </p:spPr>
        </p:sp>
      </p:grpSp>
      <p:sp>
        <p:nvSpPr>
          <p:cNvPr id="11" name="TextBox 11"/>
          <p:cNvSpPr txBox="1"/>
          <p:nvPr/>
        </p:nvSpPr>
        <p:spPr>
          <a:xfrm>
            <a:off x="77349" y="8272145"/>
            <a:ext cx="12055332" cy="986155"/>
          </a:xfrm>
          <a:prstGeom prst="rect">
            <a:avLst/>
          </a:prstGeom>
        </p:spPr>
        <p:txBody>
          <a:bodyPr lIns="0" tIns="0" rIns="0" bIns="0" rtlCol="0" anchor="t">
            <a:spAutoFit/>
          </a:bodyPr>
          <a:lstStyle/>
          <a:p>
            <a:pPr>
              <a:lnSpc>
                <a:spcPts val="3919"/>
              </a:lnSpc>
              <a:spcBef>
                <a:spcPct val="0"/>
              </a:spcBef>
            </a:pPr>
            <a:r>
              <a:rPr lang="en-US" sz="2800" spc="602">
                <a:solidFill>
                  <a:srgbClr val="000000"/>
                </a:solidFill>
                <a:latin typeface="Glacial Indifference"/>
              </a:rPr>
              <a:t>Photos: SGA Archive / USP Imagens / Marcos Santos</a:t>
            </a:r>
          </a:p>
          <a:p>
            <a:pPr>
              <a:lnSpc>
                <a:spcPts val="3919"/>
              </a:lnSpc>
              <a:spcBef>
                <a:spcPct val="0"/>
              </a:spcBef>
            </a:pPr>
            <a:endParaRPr lang="en-US" sz="2800" spc="602">
              <a:solidFill>
                <a:srgbClr val="000000"/>
              </a:solidFill>
              <a:latin typeface="Glacial Indifferenc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6593" y="1028700"/>
            <a:ext cx="18804732" cy="9798695"/>
            <a:chOff x="0" y="0"/>
            <a:chExt cx="25072975" cy="13064927"/>
          </a:xfrm>
        </p:grpSpPr>
        <p:pic>
          <p:nvPicPr>
            <p:cNvPr id="3" name="Picture 3"/>
            <p:cNvPicPr>
              <a:picLocks noChangeAspect="1"/>
            </p:cNvPicPr>
            <p:nvPr/>
          </p:nvPicPr>
          <p:blipFill>
            <a:blip r:embed="rId2"/>
            <a:srcRect l="10929" r="10626"/>
            <a:stretch>
              <a:fillRect/>
            </a:stretch>
          </p:blipFill>
          <p:spPr>
            <a:xfrm>
              <a:off x="0" y="0"/>
              <a:ext cx="25072975" cy="13064927"/>
            </a:xfrm>
            <a:prstGeom prst="rect">
              <a:avLst/>
            </a:prstGeom>
          </p:spPr>
        </p:pic>
      </p:grpSp>
      <p:grpSp>
        <p:nvGrpSpPr>
          <p:cNvPr id="4" name="Group 4"/>
          <p:cNvGrpSpPr/>
          <p:nvPr/>
        </p:nvGrpSpPr>
        <p:grpSpPr>
          <a:xfrm>
            <a:off x="-57150" y="-538252"/>
            <a:ext cx="18365845" cy="1941607"/>
            <a:chOff x="0" y="0"/>
            <a:chExt cx="4271193" cy="451543"/>
          </a:xfrm>
        </p:grpSpPr>
        <p:sp>
          <p:nvSpPr>
            <p:cNvPr id="5" name="Freeform 5"/>
            <p:cNvSpPr/>
            <p:nvPr/>
          </p:nvSpPr>
          <p:spPr>
            <a:xfrm>
              <a:off x="0" y="0"/>
              <a:ext cx="4271193" cy="451543"/>
            </a:xfrm>
            <a:custGeom>
              <a:avLst/>
              <a:gdLst/>
              <a:ahLst/>
              <a:cxnLst/>
              <a:rect l="l" t="t" r="r" b="b"/>
              <a:pathLst>
                <a:path w="4271193" h="451543">
                  <a:moveTo>
                    <a:pt x="0" y="0"/>
                  </a:moveTo>
                  <a:lnTo>
                    <a:pt x="4271193" y="0"/>
                  </a:lnTo>
                  <a:lnTo>
                    <a:pt x="4271193" y="451543"/>
                  </a:lnTo>
                  <a:lnTo>
                    <a:pt x="0" y="451543"/>
                  </a:lnTo>
                  <a:close/>
                </a:path>
              </a:pathLst>
            </a:custGeom>
            <a:solidFill>
              <a:srgbClr val="D9D9D9"/>
            </a:solidFill>
          </p:spPr>
        </p:sp>
      </p:grpSp>
      <p:sp>
        <p:nvSpPr>
          <p:cNvPr id="6" name="TextBox 6"/>
          <p:cNvSpPr txBox="1"/>
          <p:nvPr/>
        </p:nvSpPr>
        <p:spPr>
          <a:xfrm>
            <a:off x="2238701" y="365876"/>
            <a:ext cx="13774143" cy="550860"/>
          </a:xfrm>
          <a:prstGeom prst="rect">
            <a:avLst/>
          </a:prstGeom>
        </p:spPr>
        <p:txBody>
          <a:bodyPr lIns="0" tIns="0" rIns="0" bIns="0" rtlCol="0" anchor="t">
            <a:spAutoFit/>
          </a:bodyPr>
          <a:lstStyle/>
          <a:p>
            <a:pPr algn="ctr">
              <a:lnSpc>
                <a:spcPts val="4450"/>
              </a:lnSpc>
              <a:spcBef>
                <a:spcPct val="0"/>
              </a:spcBef>
            </a:pPr>
            <a:r>
              <a:rPr lang="en-US" sz="3179">
                <a:solidFill>
                  <a:srgbClr val="000000"/>
                </a:solidFill>
                <a:latin typeface="Lato Bold"/>
              </a:rPr>
              <a:t>2019 Membership Statistics: 90+ members | 30+ countries | 2M+ students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382"/>
            <a:ext cx="18288000" cy="4099615"/>
            <a:chOff x="0" y="0"/>
            <a:chExt cx="24384000" cy="5466153"/>
          </a:xfrm>
        </p:grpSpPr>
        <p:pic>
          <p:nvPicPr>
            <p:cNvPr id="3" name="Picture 3"/>
            <p:cNvPicPr>
              <a:picLocks noChangeAspect="1"/>
            </p:cNvPicPr>
            <p:nvPr/>
          </p:nvPicPr>
          <p:blipFill>
            <a:blip r:embed="rId2"/>
            <a:srcRect l="7063" r="7063"/>
            <a:stretch>
              <a:fillRect/>
            </a:stretch>
          </p:blipFill>
          <p:spPr>
            <a:xfrm>
              <a:off x="0" y="0"/>
              <a:ext cx="24384000" cy="5466153"/>
            </a:xfrm>
            <a:prstGeom prst="rect">
              <a:avLst/>
            </a:prstGeom>
          </p:spPr>
        </p:pic>
      </p:grpSp>
      <p:sp>
        <p:nvSpPr>
          <p:cNvPr id="4" name="TextBox 4"/>
          <p:cNvSpPr txBox="1"/>
          <p:nvPr/>
        </p:nvSpPr>
        <p:spPr>
          <a:xfrm>
            <a:off x="322678" y="4184060"/>
            <a:ext cx="5697521" cy="549275"/>
          </a:xfrm>
          <a:prstGeom prst="rect">
            <a:avLst/>
          </a:prstGeom>
        </p:spPr>
        <p:txBody>
          <a:bodyPr lIns="0" tIns="0" rIns="0" bIns="0" rtlCol="0" anchor="t">
            <a:spAutoFit/>
          </a:bodyPr>
          <a:lstStyle/>
          <a:p>
            <a:pPr>
              <a:lnSpc>
                <a:spcPts val="4480"/>
              </a:lnSpc>
              <a:spcBef>
                <a:spcPct val="0"/>
              </a:spcBef>
            </a:pPr>
            <a:r>
              <a:rPr lang="en-US" sz="3200">
                <a:solidFill>
                  <a:srgbClr val="000000"/>
                </a:solidFill>
                <a:latin typeface="Lato Bold"/>
              </a:rPr>
              <a:t>The São Paulo ISCN 2019</a:t>
            </a:r>
          </a:p>
        </p:txBody>
      </p:sp>
      <p:sp>
        <p:nvSpPr>
          <p:cNvPr id="5" name="TextBox 5"/>
          <p:cNvSpPr txBox="1"/>
          <p:nvPr/>
        </p:nvSpPr>
        <p:spPr>
          <a:xfrm>
            <a:off x="322678" y="4876885"/>
            <a:ext cx="17001156" cy="5116830"/>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Glacial Indifference"/>
              </a:rPr>
              <a:t>The 2019 edition of the ISCN will be held in June at the University of São Paulo (USP), Brazil. </a:t>
            </a:r>
          </a:p>
          <a:p>
            <a:pPr algn="just">
              <a:lnSpc>
                <a:spcPts val="3359"/>
              </a:lnSpc>
              <a:spcBef>
                <a:spcPct val="0"/>
              </a:spcBef>
            </a:pPr>
            <a:r>
              <a:rPr lang="en-US" sz="2400">
                <a:solidFill>
                  <a:srgbClr val="000000"/>
                </a:solidFill>
                <a:latin typeface="Glacial Indifference"/>
              </a:rPr>
              <a:t>More than 30 years ago our University initiated actions for reduction of social environmental impacts. Due to its great territorial extension and diverse ecosystems, our campuses are challenging and enriching scenarios for sustainability actions. </a:t>
            </a:r>
          </a:p>
          <a:p>
            <a:pPr algn="just">
              <a:lnSpc>
                <a:spcPts val="3359"/>
              </a:lnSpc>
              <a:spcBef>
                <a:spcPct val="0"/>
              </a:spcBef>
            </a:pPr>
            <a:endParaRPr lang="en-US" sz="2400">
              <a:solidFill>
                <a:srgbClr val="000000"/>
              </a:solidFill>
              <a:latin typeface="Glacial Indifference"/>
            </a:endParaRPr>
          </a:p>
          <a:p>
            <a:pPr algn="just">
              <a:lnSpc>
                <a:spcPts val="3359"/>
              </a:lnSpc>
              <a:spcBef>
                <a:spcPct val="0"/>
              </a:spcBef>
            </a:pPr>
            <a:r>
              <a:rPr lang="en-US" sz="2400">
                <a:solidFill>
                  <a:srgbClr val="000000"/>
                </a:solidFill>
                <a:latin typeface="Glacial Indifference"/>
              </a:rPr>
              <a:t>Thanks to a joint effort of the entire university community, important results have been achieved. We figure as the most sustainable Latin America Institution in the Greenmetrics for Universities ranking... and thanks to a vast amount of preserved forest areas we occupy the first place in the Global ranking for Setting and Infrastructure. </a:t>
            </a:r>
          </a:p>
          <a:p>
            <a:pPr algn="just">
              <a:lnSpc>
                <a:spcPts val="3359"/>
              </a:lnSpc>
              <a:spcBef>
                <a:spcPct val="0"/>
              </a:spcBef>
            </a:pPr>
            <a:endParaRPr lang="en-US" sz="2400">
              <a:solidFill>
                <a:srgbClr val="000000"/>
              </a:solidFill>
              <a:latin typeface="Glacial Indifference"/>
            </a:endParaRPr>
          </a:p>
          <a:p>
            <a:pPr algn="just">
              <a:lnSpc>
                <a:spcPts val="3359"/>
              </a:lnSpc>
              <a:spcBef>
                <a:spcPct val="0"/>
              </a:spcBef>
            </a:pPr>
            <a:r>
              <a:rPr lang="en-US" sz="2400">
                <a:solidFill>
                  <a:srgbClr val="000000"/>
                </a:solidFill>
                <a:latin typeface="Glacial Indifference"/>
              </a:rPr>
              <a:t>Now we have to coordinate our strengths and step forward, to make our institution establish itself as an integrating hub of sustainable development for its surroundings and act as a national living lab for sustainability challenges. Hosting the  "Partnerships for Progress" 2019  ISCN is a great honor... and poses as an excellent opportunity for us to expand and consolidated a network of agents compromised with our common future.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88000"/>
            </a:blip>
            <a:srcRect t="8022" b="8022"/>
            <a:stretch>
              <a:fillRect/>
            </a:stretch>
          </p:blipFill>
          <p:spPr>
            <a:xfrm>
              <a:off x="0" y="0"/>
              <a:ext cx="24384000" cy="13716000"/>
            </a:xfrm>
            <a:prstGeom prst="rect">
              <a:avLst/>
            </a:prstGeom>
          </p:spPr>
        </p:pic>
      </p:grpSp>
      <p:grpSp>
        <p:nvGrpSpPr>
          <p:cNvPr id="4" name="Group 4"/>
          <p:cNvGrpSpPr/>
          <p:nvPr/>
        </p:nvGrpSpPr>
        <p:grpSpPr>
          <a:xfrm>
            <a:off x="0" y="0"/>
            <a:ext cx="18287438" cy="1558693"/>
            <a:chOff x="0" y="0"/>
            <a:chExt cx="4252958" cy="362492"/>
          </a:xfrm>
        </p:grpSpPr>
        <p:sp>
          <p:nvSpPr>
            <p:cNvPr id="5" name="Freeform 5"/>
            <p:cNvSpPr/>
            <p:nvPr/>
          </p:nvSpPr>
          <p:spPr>
            <a:xfrm>
              <a:off x="0" y="0"/>
              <a:ext cx="4252958" cy="362492"/>
            </a:xfrm>
            <a:custGeom>
              <a:avLst/>
              <a:gdLst/>
              <a:ahLst/>
              <a:cxnLst/>
              <a:rect l="l" t="t" r="r" b="b"/>
              <a:pathLst>
                <a:path w="4252958" h="362492">
                  <a:moveTo>
                    <a:pt x="0" y="0"/>
                  </a:moveTo>
                  <a:lnTo>
                    <a:pt x="4252958" y="0"/>
                  </a:lnTo>
                  <a:lnTo>
                    <a:pt x="4252958" y="362492"/>
                  </a:lnTo>
                  <a:lnTo>
                    <a:pt x="0" y="362492"/>
                  </a:lnTo>
                  <a:close/>
                </a:path>
              </a:pathLst>
            </a:custGeom>
            <a:solidFill>
              <a:srgbClr val="D9D9D9">
                <a:alpha val="81960"/>
              </a:srgbClr>
            </a:solidFill>
          </p:spPr>
        </p:sp>
      </p:grpSp>
      <p:sp>
        <p:nvSpPr>
          <p:cNvPr id="6" name="TextBox 6"/>
          <p:cNvSpPr txBox="1"/>
          <p:nvPr/>
        </p:nvSpPr>
        <p:spPr>
          <a:xfrm>
            <a:off x="617138" y="990600"/>
            <a:ext cx="10683003" cy="400933"/>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ontserrat Semi-Bold"/>
              </a:rPr>
              <a:t>At Main Campus USP - Biblioteca Brasiliana Guita e José Mindlin</a:t>
            </a:r>
          </a:p>
        </p:txBody>
      </p:sp>
      <p:grpSp>
        <p:nvGrpSpPr>
          <p:cNvPr id="7" name="Group 7"/>
          <p:cNvGrpSpPr/>
          <p:nvPr/>
        </p:nvGrpSpPr>
        <p:grpSpPr>
          <a:xfrm>
            <a:off x="514173" y="2524568"/>
            <a:ext cx="8629546" cy="5927954"/>
            <a:chOff x="0" y="0"/>
            <a:chExt cx="2006902" cy="1378615"/>
          </a:xfrm>
        </p:grpSpPr>
        <p:sp>
          <p:nvSpPr>
            <p:cNvPr id="8" name="Freeform 8"/>
            <p:cNvSpPr/>
            <p:nvPr/>
          </p:nvSpPr>
          <p:spPr>
            <a:xfrm>
              <a:off x="0" y="0"/>
              <a:ext cx="2006902" cy="1378615"/>
            </a:xfrm>
            <a:custGeom>
              <a:avLst/>
              <a:gdLst/>
              <a:ahLst/>
              <a:cxnLst/>
              <a:rect l="l" t="t" r="r" b="b"/>
              <a:pathLst>
                <a:path w="2006902" h="1378615">
                  <a:moveTo>
                    <a:pt x="0" y="0"/>
                  </a:moveTo>
                  <a:lnTo>
                    <a:pt x="2006902" y="0"/>
                  </a:lnTo>
                  <a:lnTo>
                    <a:pt x="2006902" y="1378615"/>
                  </a:lnTo>
                  <a:lnTo>
                    <a:pt x="0" y="1378615"/>
                  </a:lnTo>
                  <a:close/>
                </a:path>
              </a:pathLst>
            </a:custGeom>
            <a:solidFill>
              <a:srgbClr val="D9D9D9">
                <a:alpha val="81960"/>
              </a:srgbClr>
            </a:solidFill>
          </p:spPr>
        </p:sp>
      </p:grpSp>
      <p:sp>
        <p:nvSpPr>
          <p:cNvPr id="9" name="TextBox 9"/>
          <p:cNvSpPr txBox="1"/>
          <p:nvPr/>
        </p:nvSpPr>
        <p:spPr>
          <a:xfrm>
            <a:off x="771437" y="2273971"/>
            <a:ext cx="8115019" cy="6157595"/>
          </a:xfrm>
          <a:prstGeom prst="rect">
            <a:avLst/>
          </a:prstGeom>
        </p:spPr>
        <p:txBody>
          <a:bodyPr lIns="0" tIns="0" rIns="0" bIns="0" rtlCol="0" anchor="t">
            <a:spAutoFit/>
          </a:bodyPr>
          <a:lstStyle/>
          <a:p>
            <a:pPr>
              <a:lnSpc>
                <a:spcPts val="4480"/>
              </a:lnSpc>
            </a:pPr>
            <a:endParaRPr/>
          </a:p>
          <a:p>
            <a:pPr marL="528320" lvl="1" indent="-264160">
              <a:lnSpc>
                <a:spcPts val="4480"/>
              </a:lnSpc>
              <a:buFont typeface="Arial"/>
              <a:buChar char="•"/>
            </a:pPr>
            <a:r>
              <a:rPr lang="en-US" sz="3200">
                <a:solidFill>
                  <a:srgbClr val="000000"/>
                </a:solidFill>
                <a:latin typeface="Glacial Indifference"/>
              </a:rPr>
              <a:t>Opening Cerimony </a:t>
            </a:r>
          </a:p>
          <a:p>
            <a:pPr>
              <a:lnSpc>
                <a:spcPts val="4480"/>
              </a:lnSpc>
            </a:pPr>
            <a:endParaRPr lang="en-US" sz="3200">
              <a:solidFill>
                <a:srgbClr val="000000"/>
              </a:solidFill>
              <a:latin typeface="Glacial Indifference"/>
            </a:endParaRPr>
          </a:p>
          <a:p>
            <a:pPr marL="528320" lvl="1" indent="-264160">
              <a:lnSpc>
                <a:spcPts val="4480"/>
              </a:lnSpc>
              <a:buFont typeface="Arial"/>
              <a:buChar char="•"/>
            </a:pPr>
            <a:r>
              <a:rPr lang="en-US" sz="3200">
                <a:solidFill>
                  <a:srgbClr val="000000"/>
                </a:solidFill>
                <a:latin typeface="Glacial Indifference"/>
              </a:rPr>
              <a:t>Keynote Speaker </a:t>
            </a:r>
          </a:p>
          <a:p>
            <a:pPr>
              <a:lnSpc>
                <a:spcPts val="4480"/>
              </a:lnSpc>
            </a:pPr>
            <a:endParaRPr lang="en-US" sz="3200">
              <a:solidFill>
                <a:srgbClr val="000000"/>
              </a:solidFill>
              <a:latin typeface="Glacial Indifference"/>
            </a:endParaRPr>
          </a:p>
          <a:p>
            <a:pPr marL="528320" lvl="1" indent="-264160">
              <a:lnSpc>
                <a:spcPts val="4480"/>
              </a:lnSpc>
              <a:buFont typeface="Arial"/>
              <a:buChar char="•"/>
            </a:pPr>
            <a:r>
              <a:rPr lang="en-US" sz="3200">
                <a:solidFill>
                  <a:srgbClr val="000000"/>
                </a:solidFill>
                <a:latin typeface="Glacial Indifference"/>
              </a:rPr>
              <a:t>ConverStations</a:t>
            </a:r>
          </a:p>
          <a:p>
            <a:pPr>
              <a:lnSpc>
                <a:spcPts val="4480"/>
              </a:lnSpc>
            </a:pPr>
            <a:endParaRPr lang="en-US" sz="3200">
              <a:solidFill>
                <a:srgbClr val="000000"/>
              </a:solidFill>
              <a:latin typeface="Glacial Indifference"/>
            </a:endParaRPr>
          </a:p>
          <a:p>
            <a:pPr marL="528320" lvl="1" indent="-264160">
              <a:lnSpc>
                <a:spcPts val="4480"/>
              </a:lnSpc>
              <a:buFont typeface="Arial"/>
              <a:buChar char="•"/>
            </a:pPr>
            <a:r>
              <a:rPr lang="en-US" sz="3200">
                <a:solidFill>
                  <a:srgbClr val="000000"/>
                </a:solidFill>
                <a:latin typeface="Glacial Indifference"/>
              </a:rPr>
              <a:t>Plenary Session 1: Partnership for progress</a:t>
            </a:r>
          </a:p>
          <a:p>
            <a:pPr>
              <a:lnSpc>
                <a:spcPts val="4480"/>
              </a:lnSpc>
            </a:pPr>
            <a:endParaRPr lang="en-US" sz="3200">
              <a:solidFill>
                <a:srgbClr val="000000"/>
              </a:solidFill>
              <a:latin typeface="Glacial Indifference"/>
            </a:endParaRPr>
          </a:p>
          <a:p>
            <a:pPr marL="528320" lvl="1" indent="-264160" algn="l">
              <a:lnSpc>
                <a:spcPts val="4480"/>
              </a:lnSpc>
              <a:spcBef>
                <a:spcPct val="0"/>
              </a:spcBef>
              <a:buFont typeface="Arial"/>
              <a:buChar char="•"/>
            </a:pPr>
            <a:r>
              <a:rPr lang="en-US" sz="3200">
                <a:solidFill>
                  <a:srgbClr val="000000"/>
                </a:solidFill>
                <a:latin typeface="Glacial Indifference"/>
              </a:rPr>
              <a:t>Thematic University Tour </a:t>
            </a:r>
          </a:p>
          <a:p>
            <a:pPr algn="ctr">
              <a:lnSpc>
                <a:spcPts val="4480"/>
              </a:lnSpc>
              <a:spcBef>
                <a:spcPct val="0"/>
              </a:spcBef>
            </a:pPr>
            <a:endParaRPr lang="en-US" sz="3200">
              <a:solidFill>
                <a:srgbClr val="000000"/>
              </a:solidFill>
              <a:latin typeface="Glacial Indifference"/>
            </a:endParaRPr>
          </a:p>
        </p:txBody>
      </p:sp>
      <p:sp>
        <p:nvSpPr>
          <p:cNvPr id="10" name="TextBox 10"/>
          <p:cNvSpPr txBox="1"/>
          <p:nvPr/>
        </p:nvSpPr>
        <p:spPr>
          <a:xfrm>
            <a:off x="514173" y="288492"/>
            <a:ext cx="4192667" cy="549275"/>
          </a:xfrm>
          <a:prstGeom prst="rect">
            <a:avLst/>
          </a:prstGeom>
        </p:spPr>
        <p:txBody>
          <a:bodyPr lIns="0" tIns="0" rIns="0" bIns="0" rtlCol="0" anchor="t">
            <a:spAutoFit/>
          </a:bodyPr>
          <a:lstStyle/>
          <a:p>
            <a:pPr>
              <a:lnSpc>
                <a:spcPts val="4480"/>
              </a:lnSpc>
              <a:spcBef>
                <a:spcPct val="0"/>
              </a:spcBef>
            </a:pPr>
            <a:r>
              <a:rPr lang="en-US" sz="3200">
                <a:solidFill>
                  <a:srgbClr val="000000"/>
                </a:solidFill>
                <a:latin typeface="Lato Bold"/>
              </a:rPr>
              <a:t>DAY 1  - JUNE 12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56991"/>
            <a:chOff x="0" y="0"/>
            <a:chExt cx="24384000" cy="13675988"/>
          </a:xfrm>
        </p:grpSpPr>
        <p:pic>
          <p:nvPicPr>
            <p:cNvPr id="3" name="Picture 3"/>
            <p:cNvPicPr>
              <a:picLocks noChangeAspect="1"/>
            </p:cNvPicPr>
            <p:nvPr/>
          </p:nvPicPr>
          <p:blipFill>
            <a:blip r:embed="rId2">
              <a:alphaModFix amt="84000"/>
            </a:blip>
            <a:srcRect l="39177" r="1426"/>
            <a:stretch>
              <a:fillRect/>
            </a:stretch>
          </p:blipFill>
          <p:spPr>
            <a:xfrm>
              <a:off x="0" y="0"/>
              <a:ext cx="12192000" cy="13675988"/>
            </a:xfrm>
            <a:prstGeom prst="rect">
              <a:avLst/>
            </a:prstGeom>
          </p:spPr>
        </p:pic>
        <p:pic>
          <p:nvPicPr>
            <p:cNvPr id="4" name="Picture 4"/>
            <p:cNvPicPr>
              <a:picLocks noChangeAspect="1"/>
            </p:cNvPicPr>
            <p:nvPr/>
          </p:nvPicPr>
          <p:blipFill>
            <a:blip r:embed="rId3">
              <a:alphaModFix amt="84000"/>
            </a:blip>
            <a:srcRect l="10663" r="29941"/>
            <a:stretch>
              <a:fillRect/>
            </a:stretch>
          </p:blipFill>
          <p:spPr>
            <a:xfrm>
              <a:off x="12192000" y="0"/>
              <a:ext cx="12192000" cy="13675988"/>
            </a:xfrm>
            <a:prstGeom prst="rect">
              <a:avLst/>
            </a:prstGeom>
          </p:spPr>
        </p:pic>
      </p:grpSp>
      <p:grpSp>
        <p:nvGrpSpPr>
          <p:cNvPr id="5" name="Group 5"/>
          <p:cNvGrpSpPr/>
          <p:nvPr/>
        </p:nvGrpSpPr>
        <p:grpSpPr>
          <a:xfrm>
            <a:off x="-18776" y="470421"/>
            <a:ext cx="18287438" cy="1019630"/>
            <a:chOff x="0" y="0"/>
            <a:chExt cx="4252958" cy="237127"/>
          </a:xfrm>
        </p:grpSpPr>
        <p:sp>
          <p:nvSpPr>
            <p:cNvPr id="6" name="Freeform 6"/>
            <p:cNvSpPr/>
            <p:nvPr/>
          </p:nvSpPr>
          <p:spPr>
            <a:xfrm>
              <a:off x="0" y="0"/>
              <a:ext cx="4252958" cy="237127"/>
            </a:xfrm>
            <a:custGeom>
              <a:avLst/>
              <a:gdLst/>
              <a:ahLst/>
              <a:cxnLst/>
              <a:rect l="l" t="t" r="r" b="b"/>
              <a:pathLst>
                <a:path w="4252958" h="237127">
                  <a:moveTo>
                    <a:pt x="0" y="0"/>
                  </a:moveTo>
                  <a:lnTo>
                    <a:pt x="4252958" y="0"/>
                  </a:lnTo>
                  <a:lnTo>
                    <a:pt x="4252958" y="237127"/>
                  </a:lnTo>
                  <a:lnTo>
                    <a:pt x="0" y="237127"/>
                  </a:lnTo>
                  <a:close/>
                </a:path>
              </a:pathLst>
            </a:custGeom>
            <a:solidFill>
              <a:srgbClr val="D9D9D9">
                <a:alpha val="81960"/>
              </a:srgbClr>
            </a:solidFill>
          </p:spPr>
        </p:sp>
      </p:grpSp>
      <p:sp>
        <p:nvSpPr>
          <p:cNvPr id="7" name="TextBox 7"/>
          <p:cNvSpPr txBox="1"/>
          <p:nvPr/>
        </p:nvSpPr>
        <p:spPr>
          <a:xfrm>
            <a:off x="1376675" y="662736"/>
            <a:ext cx="5185271" cy="62484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Lato Bold"/>
              </a:rPr>
              <a:t>Opening ceremony</a:t>
            </a:r>
          </a:p>
        </p:txBody>
      </p:sp>
      <p:grpSp>
        <p:nvGrpSpPr>
          <p:cNvPr id="8" name="Group 8"/>
          <p:cNvGrpSpPr/>
          <p:nvPr/>
        </p:nvGrpSpPr>
        <p:grpSpPr>
          <a:xfrm>
            <a:off x="237931" y="2828815"/>
            <a:ext cx="8461581" cy="4558494"/>
            <a:chOff x="0" y="0"/>
            <a:chExt cx="1967840" cy="1060131"/>
          </a:xfrm>
        </p:grpSpPr>
        <p:sp>
          <p:nvSpPr>
            <p:cNvPr id="9" name="Freeform 9"/>
            <p:cNvSpPr/>
            <p:nvPr/>
          </p:nvSpPr>
          <p:spPr>
            <a:xfrm>
              <a:off x="0" y="0"/>
              <a:ext cx="1967840" cy="1060131"/>
            </a:xfrm>
            <a:custGeom>
              <a:avLst/>
              <a:gdLst/>
              <a:ahLst/>
              <a:cxnLst/>
              <a:rect l="l" t="t" r="r" b="b"/>
              <a:pathLst>
                <a:path w="1967840" h="1060131">
                  <a:moveTo>
                    <a:pt x="0" y="0"/>
                  </a:moveTo>
                  <a:lnTo>
                    <a:pt x="1967840" y="0"/>
                  </a:lnTo>
                  <a:lnTo>
                    <a:pt x="1967840" y="1060131"/>
                  </a:lnTo>
                  <a:lnTo>
                    <a:pt x="0" y="1060131"/>
                  </a:lnTo>
                  <a:close/>
                </a:path>
              </a:pathLst>
            </a:custGeom>
            <a:solidFill>
              <a:srgbClr val="FFFFFF">
                <a:alpha val="75686"/>
              </a:srgbClr>
            </a:solidFill>
          </p:spPr>
        </p:sp>
      </p:grpSp>
      <p:sp>
        <p:nvSpPr>
          <p:cNvPr id="10" name="TextBox 10"/>
          <p:cNvSpPr txBox="1"/>
          <p:nvPr/>
        </p:nvSpPr>
        <p:spPr>
          <a:xfrm>
            <a:off x="710215" y="3096001"/>
            <a:ext cx="7517014" cy="3747897"/>
          </a:xfrm>
          <a:prstGeom prst="rect">
            <a:avLst/>
          </a:prstGeom>
        </p:spPr>
        <p:txBody>
          <a:bodyPr lIns="0" tIns="0" rIns="0" bIns="0" rtlCol="0" anchor="t">
            <a:spAutoFit/>
          </a:bodyPr>
          <a:lstStyle/>
          <a:p>
            <a:pPr marL="429260" lvl="1" indent="-214630" algn="just">
              <a:lnSpc>
                <a:spcPts val="6084"/>
              </a:lnSpc>
              <a:buFont typeface="Arial"/>
              <a:buChar char="•"/>
            </a:pPr>
            <a:r>
              <a:rPr lang="en-US" sz="2600" spc="-140">
                <a:solidFill>
                  <a:srgbClr val="000000"/>
                </a:solidFill>
                <a:latin typeface="Montserrat Semi-Bold"/>
              </a:rPr>
              <a:t>Prof. Vahan Agopyan, Rector, USP</a:t>
            </a:r>
          </a:p>
          <a:p>
            <a:pPr marL="429260" lvl="1" indent="-214630" algn="just">
              <a:lnSpc>
                <a:spcPts val="6084"/>
              </a:lnSpc>
              <a:buFont typeface="Arial"/>
              <a:buChar char="•"/>
            </a:pPr>
            <a:r>
              <a:rPr lang="en-US" sz="2600" spc="-140">
                <a:solidFill>
                  <a:srgbClr val="000000"/>
                </a:solidFill>
                <a:latin typeface="Montserrat Semi-Bold"/>
              </a:rPr>
              <a:t>PROF. TÉRCIO AMBRIZZI, HEAD, SGA-USP</a:t>
            </a:r>
          </a:p>
          <a:p>
            <a:pPr marL="429260" lvl="1" indent="-214630" algn="just">
              <a:lnSpc>
                <a:spcPts val="6084"/>
              </a:lnSpc>
              <a:buFont typeface="Arial"/>
              <a:buChar char="•"/>
            </a:pPr>
            <a:r>
              <a:rPr lang="en-US" sz="2600" spc="-140">
                <a:solidFill>
                  <a:srgbClr val="000000"/>
                </a:solidFill>
                <a:latin typeface="Montserrat Semi-Bold"/>
              </a:rPr>
              <a:t>Prof. Patrícia Iglecias , Conference Coordinator</a:t>
            </a:r>
          </a:p>
          <a:p>
            <a:pPr marL="429260" lvl="1" indent="-214630" algn="just">
              <a:lnSpc>
                <a:spcPts val="6084"/>
              </a:lnSpc>
              <a:buFont typeface="Arial"/>
              <a:buChar char="•"/>
            </a:pPr>
            <a:r>
              <a:rPr lang="en-US" sz="2600" spc="-140">
                <a:solidFill>
                  <a:srgbClr val="000000"/>
                </a:solidFill>
                <a:latin typeface="Montserrat Semi-Bold"/>
              </a:rPr>
              <a:t>René Schwarzenbach, President of the ISCN Board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95091"/>
            <a:chOff x="0" y="0"/>
            <a:chExt cx="24384000" cy="13726788"/>
          </a:xfrm>
        </p:grpSpPr>
        <p:pic>
          <p:nvPicPr>
            <p:cNvPr id="3" name="Picture 3"/>
            <p:cNvPicPr>
              <a:picLocks noChangeAspect="1"/>
            </p:cNvPicPr>
            <p:nvPr/>
          </p:nvPicPr>
          <p:blipFill>
            <a:blip r:embed="rId2">
              <a:alphaModFix amt="84000"/>
            </a:blip>
            <a:srcRect l="39287" r="1536"/>
            <a:stretch>
              <a:fillRect/>
            </a:stretch>
          </p:blipFill>
          <p:spPr>
            <a:xfrm>
              <a:off x="0" y="0"/>
              <a:ext cx="12192000" cy="13726788"/>
            </a:xfrm>
            <a:prstGeom prst="rect">
              <a:avLst/>
            </a:prstGeom>
          </p:spPr>
        </p:pic>
        <p:pic>
          <p:nvPicPr>
            <p:cNvPr id="4" name="Picture 4"/>
            <p:cNvPicPr>
              <a:picLocks noChangeAspect="1"/>
            </p:cNvPicPr>
            <p:nvPr/>
          </p:nvPicPr>
          <p:blipFill>
            <a:blip r:embed="rId3">
              <a:alphaModFix amt="84000"/>
            </a:blip>
            <a:srcRect l="10645" r="30178"/>
            <a:stretch>
              <a:fillRect/>
            </a:stretch>
          </p:blipFill>
          <p:spPr>
            <a:xfrm>
              <a:off x="12192000" y="0"/>
              <a:ext cx="12192000" cy="13726788"/>
            </a:xfrm>
            <a:prstGeom prst="rect">
              <a:avLst/>
            </a:prstGeom>
          </p:spPr>
        </p:pic>
      </p:grpSp>
      <p:grpSp>
        <p:nvGrpSpPr>
          <p:cNvPr id="5" name="Group 5"/>
          <p:cNvGrpSpPr/>
          <p:nvPr/>
        </p:nvGrpSpPr>
        <p:grpSpPr>
          <a:xfrm>
            <a:off x="2153654" y="1301318"/>
            <a:ext cx="9595044" cy="1021845"/>
            <a:chOff x="0" y="0"/>
            <a:chExt cx="2231440" cy="237642"/>
          </a:xfrm>
        </p:grpSpPr>
        <p:sp>
          <p:nvSpPr>
            <p:cNvPr id="6" name="Freeform 6"/>
            <p:cNvSpPr/>
            <p:nvPr/>
          </p:nvSpPr>
          <p:spPr>
            <a:xfrm>
              <a:off x="0" y="0"/>
              <a:ext cx="2231440" cy="237642"/>
            </a:xfrm>
            <a:custGeom>
              <a:avLst/>
              <a:gdLst/>
              <a:ahLst/>
              <a:cxnLst/>
              <a:rect l="l" t="t" r="r" b="b"/>
              <a:pathLst>
                <a:path w="2231440" h="237642">
                  <a:moveTo>
                    <a:pt x="0" y="0"/>
                  </a:moveTo>
                  <a:lnTo>
                    <a:pt x="2231440" y="0"/>
                  </a:lnTo>
                  <a:lnTo>
                    <a:pt x="2231440" y="237642"/>
                  </a:lnTo>
                  <a:lnTo>
                    <a:pt x="0" y="237642"/>
                  </a:lnTo>
                  <a:close/>
                </a:path>
              </a:pathLst>
            </a:custGeom>
            <a:solidFill>
              <a:srgbClr val="000000">
                <a:alpha val="81960"/>
              </a:srgbClr>
            </a:solidFill>
          </p:spPr>
        </p:sp>
      </p:grpSp>
      <p:grpSp>
        <p:nvGrpSpPr>
          <p:cNvPr id="7" name="Group 7"/>
          <p:cNvGrpSpPr>
            <a:grpSpLocks noChangeAspect="1"/>
          </p:cNvGrpSpPr>
          <p:nvPr/>
        </p:nvGrpSpPr>
        <p:grpSpPr>
          <a:xfrm>
            <a:off x="206217" y="737704"/>
            <a:ext cx="2481739" cy="2149074"/>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b="-48473"/>
              </a:stretch>
            </a:blipFill>
          </p:spPr>
        </p:sp>
      </p:grpSp>
      <p:grpSp>
        <p:nvGrpSpPr>
          <p:cNvPr id="9" name="Group 9"/>
          <p:cNvGrpSpPr/>
          <p:nvPr/>
        </p:nvGrpSpPr>
        <p:grpSpPr>
          <a:xfrm>
            <a:off x="819150" y="3630958"/>
            <a:ext cx="7093624" cy="4967521"/>
            <a:chOff x="0" y="0"/>
            <a:chExt cx="1649706" cy="1155255"/>
          </a:xfrm>
        </p:grpSpPr>
        <p:sp>
          <p:nvSpPr>
            <p:cNvPr id="10" name="Freeform 10"/>
            <p:cNvSpPr/>
            <p:nvPr/>
          </p:nvSpPr>
          <p:spPr>
            <a:xfrm>
              <a:off x="0" y="0"/>
              <a:ext cx="1649706" cy="1155255"/>
            </a:xfrm>
            <a:custGeom>
              <a:avLst/>
              <a:gdLst/>
              <a:ahLst/>
              <a:cxnLst/>
              <a:rect l="l" t="t" r="r" b="b"/>
              <a:pathLst>
                <a:path w="1649706" h="1155255">
                  <a:moveTo>
                    <a:pt x="0" y="0"/>
                  </a:moveTo>
                  <a:lnTo>
                    <a:pt x="1649706" y="0"/>
                  </a:lnTo>
                  <a:lnTo>
                    <a:pt x="1649706" y="1155255"/>
                  </a:lnTo>
                  <a:lnTo>
                    <a:pt x="0" y="1155255"/>
                  </a:lnTo>
                  <a:close/>
                </a:path>
              </a:pathLst>
            </a:custGeom>
            <a:solidFill>
              <a:srgbClr val="000000">
                <a:alpha val="81960"/>
              </a:srgbClr>
            </a:solidFill>
          </p:spPr>
        </p:sp>
      </p:grpSp>
      <p:sp>
        <p:nvSpPr>
          <p:cNvPr id="11" name="TextBox 11"/>
          <p:cNvSpPr txBox="1"/>
          <p:nvPr/>
        </p:nvSpPr>
        <p:spPr>
          <a:xfrm>
            <a:off x="3120249" y="1504266"/>
            <a:ext cx="6023751" cy="54927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Lato Bold"/>
              </a:rPr>
              <a:t>Prof. Vahan Agopyan</a:t>
            </a:r>
          </a:p>
        </p:txBody>
      </p:sp>
      <p:sp>
        <p:nvSpPr>
          <p:cNvPr id="12" name="TextBox 12"/>
          <p:cNvSpPr txBox="1"/>
          <p:nvPr/>
        </p:nvSpPr>
        <p:spPr>
          <a:xfrm>
            <a:off x="1028700" y="3903986"/>
            <a:ext cx="6663058" cy="3836670"/>
          </a:xfrm>
          <a:prstGeom prst="rect">
            <a:avLst/>
          </a:prstGeom>
        </p:spPr>
        <p:txBody>
          <a:bodyPr lIns="0" tIns="0" rIns="0" bIns="0" rtlCol="0" anchor="t">
            <a:spAutoFit/>
          </a:bodyPr>
          <a:lstStyle/>
          <a:p>
            <a:pPr algn="ctr">
              <a:lnSpc>
                <a:spcPts val="3359"/>
              </a:lnSpc>
              <a:spcBef>
                <a:spcPct val="0"/>
              </a:spcBef>
            </a:pPr>
            <a:r>
              <a:rPr lang="en-US" sz="2400" i="1">
                <a:solidFill>
                  <a:srgbClr val="FFFFFF"/>
                </a:solidFill>
                <a:latin typeface="Glacial Indifference"/>
              </a:rPr>
              <a:t>“In addition to implementing actions to make campuses increasingly sustainable, encouraging environmental research and developing environmental policies, universities have a responsibility to prepare future world leaders. Our great challenge is to ensure that future generations are committed to the environment, not only in speech, but as something effective and present in their daily lives.”</a:t>
            </a:r>
          </a:p>
        </p:txBody>
      </p:sp>
      <p:sp>
        <p:nvSpPr>
          <p:cNvPr id="13" name="TextBox 13"/>
          <p:cNvSpPr txBox="1"/>
          <p:nvPr/>
        </p:nvSpPr>
        <p:spPr>
          <a:xfrm>
            <a:off x="4891707" y="8144869"/>
            <a:ext cx="3368609" cy="312420"/>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Glacial Indifference"/>
              </a:rPr>
              <a:t> Source: Jornal USP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352241"/>
            <a:chOff x="0" y="0"/>
            <a:chExt cx="24384000" cy="13802988"/>
          </a:xfrm>
        </p:grpSpPr>
        <p:pic>
          <p:nvPicPr>
            <p:cNvPr id="3" name="Picture 3"/>
            <p:cNvPicPr>
              <a:picLocks noChangeAspect="1"/>
            </p:cNvPicPr>
            <p:nvPr/>
          </p:nvPicPr>
          <p:blipFill>
            <a:blip r:embed="rId2">
              <a:alphaModFix amt="84000"/>
            </a:blip>
            <a:srcRect l="39450" r="1700"/>
            <a:stretch>
              <a:fillRect/>
            </a:stretch>
          </p:blipFill>
          <p:spPr>
            <a:xfrm>
              <a:off x="0" y="0"/>
              <a:ext cx="12192000" cy="13802988"/>
            </a:xfrm>
            <a:prstGeom prst="rect">
              <a:avLst/>
            </a:prstGeom>
          </p:spPr>
        </p:pic>
        <p:pic>
          <p:nvPicPr>
            <p:cNvPr id="4" name="Picture 4"/>
            <p:cNvPicPr>
              <a:picLocks noChangeAspect="1"/>
            </p:cNvPicPr>
            <p:nvPr/>
          </p:nvPicPr>
          <p:blipFill>
            <a:blip r:embed="rId3">
              <a:alphaModFix amt="84000"/>
            </a:blip>
            <a:srcRect l="11834" r="29316"/>
            <a:stretch>
              <a:fillRect/>
            </a:stretch>
          </p:blipFill>
          <p:spPr>
            <a:xfrm>
              <a:off x="12192000" y="0"/>
              <a:ext cx="12192000" cy="13802988"/>
            </a:xfrm>
            <a:prstGeom prst="rect">
              <a:avLst/>
            </a:prstGeom>
          </p:spPr>
        </p:pic>
      </p:grpSp>
      <p:grpSp>
        <p:nvGrpSpPr>
          <p:cNvPr id="5" name="Group 5"/>
          <p:cNvGrpSpPr/>
          <p:nvPr/>
        </p:nvGrpSpPr>
        <p:grpSpPr>
          <a:xfrm>
            <a:off x="2153654" y="1301318"/>
            <a:ext cx="9595044" cy="1021845"/>
            <a:chOff x="0" y="0"/>
            <a:chExt cx="2231440" cy="237642"/>
          </a:xfrm>
        </p:grpSpPr>
        <p:sp>
          <p:nvSpPr>
            <p:cNvPr id="6" name="Freeform 6"/>
            <p:cNvSpPr/>
            <p:nvPr/>
          </p:nvSpPr>
          <p:spPr>
            <a:xfrm>
              <a:off x="0" y="0"/>
              <a:ext cx="2231440" cy="237642"/>
            </a:xfrm>
            <a:custGeom>
              <a:avLst/>
              <a:gdLst/>
              <a:ahLst/>
              <a:cxnLst/>
              <a:rect l="l" t="t" r="r" b="b"/>
              <a:pathLst>
                <a:path w="2231440" h="237642">
                  <a:moveTo>
                    <a:pt x="0" y="0"/>
                  </a:moveTo>
                  <a:lnTo>
                    <a:pt x="2231440" y="0"/>
                  </a:lnTo>
                  <a:lnTo>
                    <a:pt x="2231440" y="237642"/>
                  </a:lnTo>
                  <a:lnTo>
                    <a:pt x="0" y="237642"/>
                  </a:lnTo>
                  <a:close/>
                </a:path>
              </a:pathLst>
            </a:custGeom>
            <a:solidFill>
              <a:srgbClr val="000000">
                <a:alpha val="81960"/>
              </a:srgbClr>
            </a:solidFill>
          </p:spPr>
        </p:sp>
      </p:grpSp>
      <p:grpSp>
        <p:nvGrpSpPr>
          <p:cNvPr id="7" name="Group 7"/>
          <p:cNvGrpSpPr>
            <a:grpSpLocks noChangeAspect="1"/>
          </p:cNvGrpSpPr>
          <p:nvPr/>
        </p:nvGrpSpPr>
        <p:grpSpPr>
          <a:xfrm>
            <a:off x="206217" y="737704"/>
            <a:ext cx="2481739" cy="2149074"/>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23903" r="-30044"/>
              </a:stretch>
            </a:blipFill>
          </p:spPr>
        </p:sp>
      </p:grpSp>
      <p:grpSp>
        <p:nvGrpSpPr>
          <p:cNvPr id="9" name="Group 9"/>
          <p:cNvGrpSpPr/>
          <p:nvPr/>
        </p:nvGrpSpPr>
        <p:grpSpPr>
          <a:xfrm>
            <a:off x="838200" y="3346384"/>
            <a:ext cx="8047992" cy="3971445"/>
            <a:chOff x="0" y="0"/>
            <a:chExt cx="1596381" cy="787767"/>
          </a:xfrm>
        </p:grpSpPr>
        <p:sp>
          <p:nvSpPr>
            <p:cNvPr id="10" name="Freeform 10"/>
            <p:cNvSpPr/>
            <p:nvPr/>
          </p:nvSpPr>
          <p:spPr>
            <a:xfrm>
              <a:off x="0" y="0"/>
              <a:ext cx="1596381" cy="787767"/>
            </a:xfrm>
            <a:custGeom>
              <a:avLst/>
              <a:gdLst/>
              <a:ahLst/>
              <a:cxnLst/>
              <a:rect l="l" t="t" r="r" b="b"/>
              <a:pathLst>
                <a:path w="1596381" h="787767">
                  <a:moveTo>
                    <a:pt x="0" y="0"/>
                  </a:moveTo>
                  <a:lnTo>
                    <a:pt x="1596381" y="0"/>
                  </a:lnTo>
                  <a:lnTo>
                    <a:pt x="1596381" y="787767"/>
                  </a:lnTo>
                  <a:lnTo>
                    <a:pt x="0" y="787767"/>
                  </a:lnTo>
                  <a:close/>
                </a:path>
              </a:pathLst>
            </a:custGeom>
            <a:solidFill>
              <a:srgbClr val="000000">
                <a:alpha val="81960"/>
              </a:srgbClr>
            </a:solidFill>
          </p:spPr>
        </p:sp>
      </p:grpSp>
      <p:sp>
        <p:nvSpPr>
          <p:cNvPr id="11" name="TextBox 11"/>
          <p:cNvSpPr txBox="1"/>
          <p:nvPr/>
        </p:nvSpPr>
        <p:spPr>
          <a:xfrm>
            <a:off x="2821306" y="1504266"/>
            <a:ext cx="4291489" cy="549275"/>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Lato Bold"/>
              </a:rPr>
              <a:t>Prof. Tércio Ambrizzi</a:t>
            </a:r>
          </a:p>
        </p:txBody>
      </p:sp>
      <p:sp>
        <p:nvSpPr>
          <p:cNvPr id="12" name="TextBox 12"/>
          <p:cNvSpPr txBox="1"/>
          <p:nvPr/>
        </p:nvSpPr>
        <p:spPr>
          <a:xfrm>
            <a:off x="1028700" y="3655930"/>
            <a:ext cx="7512121" cy="2983230"/>
          </a:xfrm>
          <a:prstGeom prst="rect">
            <a:avLst/>
          </a:prstGeom>
        </p:spPr>
        <p:txBody>
          <a:bodyPr lIns="0" tIns="0" rIns="0" bIns="0" rtlCol="0" anchor="t">
            <a:spAutoFit/>
          </a:bodyPr>
          <a:lstStyle/>
          <a:p>
            <a:pPr algn="ctr">
              <a:lnSpc>
                <a:spcPts val="3359"/>
              </a:lnSpc>
              <a:spcBef>
                <a:spcPct val="0"/>
              </a:spcBef>
            </a:pPr>
            <a:r>
              <a:rPr lang="en-US" sz="2400" i="1">
                <a:solidFill>
                  <a:srgbClr val="FFFFFF"/>
                </a:solidFill>
                <a:latin typeface="Glacial Indifference"/>
              </a:rPr>
              <a:t>“Being one of the largest universities in the world, USP is aware of the environmental impact generated by its activities and has implemented actions that promote sustainability in its campuses.</a:t>
            </a:r>
          </a:p>
          <a:p>
            <a:pPr algn="ctr">
              <a:lnSpc>
                <a:spcPts val="3359"/>
              </a:lnSpc>
              <a:spcBef>
                <a:spcPct val="0"/>
              </a:spcBef>
            </a:pPr>
            <a:r>
              <a:rPr lang="en-US" sz="2400" i="1">
                <a:solidFill>
                  <a:srgbClr val="FFFFFF"/>
                </a:solidFill>
                <a:latin typeface="Glacial Indifference"/>
              </a:rPr>
              <a:t>We show that USP has placed itself within the global context as a university that seeks sustainability and that its projects can become an example for all of society.”</a:t>
            </a:r>
          </a:p>
        </p:txBody>
      </p:sp>
      <p:sp>
        <p:nvSpPr>
          <p:cNvPr id="13" name="TextBox 13"/>
          <p:cNvSpPr txBox="1"/>
          <p:nvPr/>
        </p:nvSpPr>
        <p:spPr>
          <a:xfrm>
            <a:off x="5775391" y="6812061"/>
            <a:ext cx="3368609" cy="312420"/>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Glacial Indifference"/>
              </a:rPr>
              <a:t> Source: Jornal USP</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2168</Words>
  <Application>Microsoft Office PowerPoint</Application>
  <PresentationFormat>Personalizar</PresentationFormat>
  <Paragraphs>201</Paragraphs>
  <Slides>39</Slides>
  <Notes>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39</vt:i4>
      </vt:variant>
    </vt:vector>
  </HeadingPairs>
  <TitlesOfParts>
    <vt:vector size="47" baseType="lpstr">
      <vt:lpstr>Arial</vt:lpstr>
      <vt:lpstr>Montserrat Semi-Bold</vt:lpstr>
      <vt:lpstr>Lato Bold</vt:lpstr>
      <vt:lpstr>Arimo</vt:lpstr>
      <vt:lpstr>Glacial Indifference</vt:lpstr>
      <vt:lpstr>Calibri</vt:lpstr>
      <vt:lpstr>Bebas Neue Cyrillic</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ISCN report</dc:title>
  <dc:creator>Fernanda Brando</dc:creator>
  <cp:lastModifiedBy>Fernanda Brando</cp:lastModifiedBy>
  <cp:revision>2</cp:revision>
  <dcterms:created xsi:type="dcterms:W3CDTF">2006-08-16T00:00:00Z</dcterms:created>
  <dcterms:modified xsi:type="dcterms:W3CDTF">2021-02-02T20:51:31Z</dcterms:modified>
  <dc:identifier>DADGuwN03Hk</dc:identifier>
</cp:coreProperties>
</file>